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94" r:id="rId2"/>
    <p:sldId id="491" r:id="rId3"/>
    <p:sldId id="477" r:id="rId4"/>
    <p:sldId id="479" r:id="rId5"/>
    <p:sldId id="480" r:id="rId6"/>
    <p:sldId id="484" r:id="rId7"/>
    <p:sldId id="521" r:id="rId8"/>
    <p:sldId id="563" r:id="rId9"/>
    <p:sldId id="566" r:id="rId10"/>
    <p:sldId id="564" r:id="rId11"/>
    <p:sldId id="568" r:id="rId12"/>
    <p:sldId id="569" r:id="rId13"/>
    <p:sldId id="570" r:id="rId14"/>
    <p:sldId id="567" r:id="rId15"/>
    <p:sldId id="565" r:id="rId16"/>
    <p:sldId id="522" r:id="rId17"/>
    <p:sldId id="488" r:id="rId18"/>
    <p:sldId id="572" r:id="rId19"/>
    <p:sldId id="523" r:id="rId20"/>
    <p:sldId id="524" r:id="rId21"/>
    <p:sldId id="539" r:id="rId22"/>
    <p:sldId id="525" r:id="rId23"/>
    <p:sldId id="526" r:id="rId24"/>
    <p:sldId id="538" r:id="rId25"/>
    <p:sldId id="527" r:id="rId26"/>
    <p:sldId id="528" r:id="rId27"/>
    <p:sldId id="529" r:id="rId28"/>
    <p:sldId id="530" r:id="rId29"/>
    <p:sldId id="531" r:id="rId30"/>
    <p:sldId id="532" r:id="rId31"/>
    <p:sldId id="533" r:id="rId32"/>
    <p:sldId id="534" r:id="rId33"/>
    <p:sldId id="535" r:id="rId34"/>
    <p:sldId id="536" r:id="rId35"/>
    <p:sldId id="537" r:id="rId36"/>
    <p:sldId id="540" r:id="rId37"/>
    <p:sldId id="541" r:id="rId38"/>
    <p:sldId id="542" r:id="rId39"/>
    <p:sldId id="543" r:id="rId40"/>
    <p:sldId id="544" r:id="rId41"/>
    <p:sldId id="545" r:id="rId42"/>
    <p:sldId id="547" r:id="rId43"/>
    <p:sldId id="549" r:id="rId44"/>
    <p:sldId id="550" r:id="rId45"/>
    <p:sldId id="551" r:id="rId46"/>
    <p:sldId id="552" r:id="rId47"/>
    <p:sldId id="553" r:id="rId48"/>
    <p:sldId id="554" r:id="rId49"/>
    <p:sldId id="555" r:id="rId50"/>
    <p:sldId id="546" r:id="rId51"/>
    <p:sldId id="556" r:id="rId52"/>
    <p:sldId id="561" r:id="rId53"/>
    <p:sldId id="562" r:id="rId54"/>
    <p:sldId id="557" r:id="rId55"/>
    <p:sldId id="558" r:id="rId56"/>
    <p:sldId id="559" r:id="rId57"/>
    <p:sldId id="520" r:id="rId58"/>
  </p:sldIdLst>
  <p:sldSz cx="9144000" cy="6858000" type="screen4x3"/>
  <p:notesSz cx="6819900" cy="9918700"/>
  <p:defaultTextStyle>
    <a:defPPr>
      <a:defRPr lang="pt-PT"/>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Estilo Médio 4 - Destaqu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4" autoAdjust="0"/>
    <p:restoredTop sz="79719" autoAdjust="0"/>
  </p:normalViewPr>
  <p:slideViewPr>
    <p:cSldViewPr>
      <p:cViewPr varScale="1">
        <p:scale>
          <a:sx n="91" d="100"/>
          <a:sy n="91" d="100"/>
        </p:scale>
        <p:origin x="2424" y="90"/>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C2A47F-336E-45F4-B86A-1F42C02502D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pt-PT"/>
        </a:p>
      </dgm:t>
    </dgm:pt>
    <dgm:pt modelId="{87919184-BF36-4578-A65F-1EA0BC9A787D}">
      <dgm:prSet phldrT="[Texto]"/>
      <dgm:spPr/>
      <dgm:t>
        <a:bodyPr/>
        <a:lstStyle/>
        <a:p>
          <a:r>
            <a:rPr lang="pt-PT" dirty="0">
              <a:latin typeface="Calibri" panose="020F0502020204030204" pitchFamily="34" charset="0"/>
              <a:cs typeface="Calibri" panose="020F0502020204030204" pitchFamily="34" charset="0"/>
            </a:rPr>
            <a:t>Introdução</a:t>
          </a:r>
        </a:p>
      </dgm:t>
    </dgm:pt>
    <dgm:pt modelId="{29B7333D-2C8F-4B80-8341-66D03DC435CA}" type="par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6A350C15-C21C-40E3-8B1E-BD00E6A36438}" type="sib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27C49DC2-EA01-44A4-85FB-97C1FCF12F3A}">
      <dgm:prSet/>
      <dgm:spPr/>
      <dgm:t>
        <a:bodyPr/>
        <a:lstStyle/>
        <a:p>
          <a:r>
            <a:rPr lang="pt-PT" dirty="0">
              <a:latin typeface="Calibri" panose="020F0502020204030204" pitchFamily="34" charset="0"/>
              <a:cs typeface="Calibri" panose="020F0502020204030204" pitchFamily="34" charset="0"/>
            </a:rPr>
            <a:t>Iluminadores de Oportunidade</a:t>
          </a:r>
        </a:p>
      </dgm:t>
    </dgm:pt>
    <dgm:pt modelId="{7B43A663-5D04-43E3-A4CE-D719DCBFCDBF}" type="sib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8A632E2E-2091-4A85-AA35-ECD10F7FC3D3}" type="par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56AD9862-8621-47E1-B86A-41BF5EB6C620}">
      <dgm:prSet/>
      <dgm:spPr/>
      <dgm:t>
        <a:bodyPr/>
        <a:lstStyle/>
        <a:p>
          <a:r>
            <a:rPr lang="pt-PT" dirty="0">
              <a:latin typeface="Calibri" panose="020F0502020204030204" pitchFamily="34" charset="0"/>
              <a:cs typeface="Calibri" panose="020F0502020204030204" pitchFamily="34" charset="0"/>
            </a:rPr>
            <a:t>Equação radar </a:t>
          </a:r>
          <a:r>
            <a:rPr lang="pt-PT" dirty="0" err="1">
              <a:latin typeface="Calibri" panose="020F0502020204030204" pitchFamily="34" charset="0"/>
              <a:cs typeface="Calibri" panose="020F0502020204030204" pitchFamily="34" charset="0"/>
            </a:rPr>
            <a:t>biestática</a:t>
          </a:r>
          <a:r>
            <a:rPr lang="pt-PT" dirty="0">
              <a:latin typeface="Calibri" panose="020F0502020204030204" pitchFamily="34" charset="0"/>
              <a:cs typeface="Calibri" panose="020F0502020204030204" pitchFamily="34" charset="0"/>
            </a:rPr>
            <a:t> </a:t>
          </a:r>
        </a:p>
      </dgm:t>
    </dgm:pt>
    <dgm:pt modelId="{B3656D38-C4C4-4336-895F-0FDFC52BC7AD}" type="parTrans" cxnId="{44216469-4CC4-4B1F-868F-02ECDCC1A08E}">
      <dgm:prSet/>
      <dgm:spPr/>
      <dgm:t>
        <a:bodyPr/>
        <a:lstStyle/>
        <a:p>
          <a:endParaRPr lang="pt-PT"/>
        </a:p>
      </dgm:t>
    </dgm:pt>
    <dgm:pt modelId="{122634E9-50A5-4ECB-A2B6-DC0C8437CC87}" type="sibTrans" cxnId="{44216469-4CC4-4B1F-868F-02ECDCC1A08E}">
      <dgm:prSet/>
      <dgm:spPr/>
      <dgm:t>
        <a:bodyPr/>
        <a:lstStyle/>
        <a:p>
          <a:endParaRPr lang="pt-PT"/>
        </a:p>
      </dgm:t>
    </dgm:pt>
    <dgm:pt modelId="{EBD77128-BA63-4BF1-8801-7790C7EA826A}">
      <dgm:prSet phldrT="[Texto]"/>
      <dgm:spPr/>
      <dgm:t>
        <a:bodyPr/>
        <a:lstStyle/>
        <a:p>
          <a:r>
            <a:rPr lang="pt-PT" dirty="0">
              <a:latin typeface="Calibri" panose="020F0502020204030204" pitchFamily="34" charset="0"/>
              <a:cs typeface="Calibri" panose="020F0502020204030204" pitchFamily="34" charset="0"/>
            </a:rPr>
            <a:t>Geometria PCL</a:t>
          </a:r>
        </a:p>
      </dgm:t>
    </dgm:pt>
    <dgm:pt modelId="{33BACECB-C82E-416D-9740-B9C54AAF0408}" type="parTrans" cxnId="{FE346E81-0BA0-488F-96D8-4251419E0D1D}">
      <dgm:prSet/>
      <dgm:spPr/>
      <dgm:t>
        <a:bodyPr/>
        <a:lstStyle/>
        <a:p>
          <a:endParaRPr lang="pt-PT"/>
        </a:p>
      </dgm:t>
    </dgm:pt>
    <dgm:pt modelId="{D7FEFE8B-C70D-4374-8CEF-C2F3178620D4}" type="sibTrans" cxnId="{FE346E81-0BA0-488F-96D8-4251419E0D1D}">
      <dgm:prSet/>
      <dgm:spPr/>
      <dgm:t>
        <a:bodyPr/>
        <a:lstStyle/>
        <a:p>
          <a:endParaRPr lang="pt-PT"/>
        </a:p>
      </dgm:t>
    </dgm:pt>
    <dgm:pt modelId="{744D8D8B-3902-4125-A062-50A29DBD7B73}">
      <dgm:prSet/>
      <dgm:spPr/>
      <dgm:t>
        <a:bodyPr/>
        <a:lstStyle/>
        <a:p>
          <a:r>
            <a:rPr lang="pt-PT" dirty="0"/>
            <a:t>Deteção em radares PCL</a:t>
          </a:r>
        </a:p>
      </dgm:t>
    </dgm:pt>
    <dgm:pt modelId="{3182B399-7031-47A1-8D89-C1BF73948A7B}" type="parTrans" cxnId="{411AD404-612C-4DBE-A020-8EAB1D37AF4B}">
      <dgm:prSet/>
      <dgm:spPr/>
    </dgm:pt>
    <dgm:pt modelId="{61999926-A60F-4BC1-9A69-A338FFC46C41}" type="sibTrans" cxnId="{411AD404-612C-4DBE-A020-8EAB1D37AF4B}">
      <dgm:prSet/>
      <dgm:spPr/>
    </dgm:pt>
    <dgm:pt modelId="{7CF2EC18-C6FC-42B4-BA8C-60CC034CF3FB}" type="pres">
      <dgm:prSet presAssocID="{4EC2A47F-336E-45F4-B86A-1F42C02502D7}" presName="Name0" presStyleCnt="0">
        <dgm:presLayoutVars>
          <dgm:chMax val="7"/>
          <dgm:chPref val="7"/>
          <dgm:dir/>
        </dgm:presLayoutVars>
      </dgm:prSet>
      <dgm:spPr/>
    </dgm:pt>
    <dgm:pt modelId="{A1DB54CA-23D2-434D-9CCE-0D828035FB0B}" type="pres">
      <dgm:prSet presAssocID="{4EC2A47F-336E-45F4-B86A-1F42C02502D7}" presName="Name1" presStyleCnt="0"/>
      <dgm:spPr/>
    </dgm:pt>
    <dgm:pt modelId="{C2DF42C4-1927-4969-AA62-DE63EA804464}" type="pres">
      <dgm:prSet presAssocID="{4EC2A47F-336E-45F4-B86A-1F42C02502D7}" presName="cycle" presStyleCnt="0"/>
      <dgm:spPr/>
    </dgm:pt>
    <dgm:pt modelId="{8DDE176F-46FC-4970-AC3D-FCE1312C38C3}" type="pres">
      <dgm:prSet presAssocID="{4EC2A47F-336E-45F4-B86A-1F42C02502D7}" presName="srcNode" presStyleLbl="node1" presStyleIdx="0" presStyleCnt="5"/>
      <dgm:spPr/>
    </dgm:pt>
    <dgm:pt modelId="{8210E335-2B0E-418C-9FB5-085F9826AA9F}" type="pres">
      <dgm:prSet presAssocID="{4EC2A47F-336E-45F4-B86A-1F42C02502D7}" presName="conn" presStyleLbl="parChTrans1D2" presStyleIdx="0" presStyleCnt="1"/>
      <dgm:spPr/>
    </dgm:pt>
    <dgm:pt modelId="{9B9D3C23-1E86-46E8-AB9E-CEAFE9CABA08}" type="pres">
      <dgm:prSet presAssocID="{4EC2A47F-336E-45F4-B86A-1F42C02502D7}" presName="extraNode" presStyleLbl="node1" presStyleIdx="0" presStyleCnt="5"/>
      <dgm:spPr/>
    </dgm:pt>
    <dgm:pt modelId="{02B6EF40-4D1F-4665-9BDA-F7BAD6C13474}" type="pres">
      <dgm:prSet presAssocID="{4EC2A47F-336E-45F4-B86A-1F42C02502D7}" presName="dstNode" presStyleLbl="node1" presStyleIdx="0" presStyleCnt="5"/>
      <dgm:spPr/>
    </dgm:pt>
    <dgm:pt modelId="{5DD9B4D0-F264-4ECA-B15B-9A79E97C80BF}" type="pres">
      <dgm:prSet presAssocID="{87919184-BF36-4578-A65F-1EA0BC9A787D}" presName="text_1" presStyleLbl="node1" presStyleIdx="0" presStyleCnt="5">
        <dgm:presLayoutVars>
          <dgm:bulletEnabled val="1"/>
        </dgm:presLayoutVars>
      </dgm:prSet>
      <dgm:spPr/>
    </dgm:pt>
    <dgm:pt modelId="{130D1E3A-382A-40CE-AE8A-BC2BFC49A979}" type="pres">
      <dgm:prSet presAssocID="{87919184-BF36-4578-A65F-1EA0BC9A787D}" presName="accent_1" presStyleCnt="0"/>
      <dgm:spPr/>
    </dgm:pt>
    <dgm:pt modelId="{2122082B-811F-41CF-90F4-CC7801C27B4E}" type="pres">
      <dgm:prSet presAssocID="{87919184-BF36-4578-A65F-1EA0BC9A787D}" presName="accentRepeatNode" presStyleLbl="solidFgAcc1" presStyleIdx="0" presStyleCnt="5"/>
      <dgm:spPr/>
    </dgm:pt>
    <dgm:pt modelId="{FE8EBC70-97A5-4D90-811F-BD03A3B56C8E}" type="pres">
      <dgm:prSet presAssocID="{EBD77128-BA63-4BF1-8801-7790C7EA826A}" presName="text_2" presStyleLbl="node1" presStyleIdx="1" presStyleCnt="5">
        <dgm:presLayoutVars>
          <dgm:bulletEnabled val="1"/>
        </dgm:presLayoutVars>
      </dgm:prSet>
      <dgm:spPr/>
    </dgm:pt>
    <dgm:pt modelId="{E3AE3F8E-AA98-4383-82AB-E49EC78FA660}" type="pres">
      <dgm:prSet presAssocID="{EBD77128-BA63-4BF1-8801-7790C7EA826A}" presName="accent_2" presStyleCnt="0"/>
      <dgm:spPr/>
    </dgm:pt>
    <dgm:pt modelId="{557A6362-1660-4C78-963F-C8BF0D57628D}" type="pres">
      <dgm:prSet presAssocID="{EBD77128-BA63-4BF1-8801-7790C7EA826A}" presName="accentRepeatNode" presStyleLbl="solidFgAcc1" presStyleIdx="1" presStyleCnt="5"/>
      <dgm:spPr/>
    </dgm:pt>
    <dgm:pt modelId="{B3DE57A1-1913-4764-817C-A6BA86B3EB6A}" type="pres">
      <dgm:prSet presAssocID="{744D8D8B-3902-4125-A062-50A29DBD7B73}" presName="text_3" presStyleLbl="node1" presStyleIdx="2" presStyleCnt="5">
        <dgm:presLayoutVars>
          <dgm:bulletEnabled val="1"/>
        </dgm:presLayoutVars>
      </dgm:prSet>
      <dgm:spPr/>
    </dgm:pt>
    <dgm:pt modelId="{EFBD50BE-601F-438F-B1EB-826EE42D355C}" type="pres">
      <dgm:prSet presAssocID="{744D8D8B-3902-4125-A062-50A29DBD7B73}" presName="accent_3" presStyleCnt="0"/>
      <dgm:spPr/>
    </dgm:pt>
    <dgm:pt modelId="{A4893B5F-2449-401F-BF77-D1DF15084A7D}" type="pres">
      <dgm:prSet presAssocID="{744D8D8B-3902-4125-A062-50A29DBD7B73}" presName="accentRepeatNode" presStyleLbl="solidFgAcc1" presStyleIdx="2" presStyleCnt="5"/>
      <dgm:spPr/>
    </dgm:pt>
    <dgm:pt modelId="{A216EB13-7AFE-4D2B-A001-F65D521774F7}" type="pres">
      <dgm:prSet presAssocID="{27C49DC2-EA01-44A4-85FB-97C1FCF12F3A}" presName="text_4" presStyleLbl="node1" presStyleIdx="3" presStyleCnt="5">
        <dgm:presLayoutVars>
          <dgm:bulletEnabled val="1"/>
        </dgm:presLayoutVars>
      </dgm:prSet>
      <dgm:spPr/>
    </dgm:pt>
    <dgm:pt modelId="{808D38A1-87C2-45EB-8FA9-F362DCBFA88A}" type="pres">
      <dgm:prSet presAssocID="{27C49DC2-EA01-44A4-85FB-97C1FCF12F3A}" presName="accent_4" presStyleCnt="0"/>
      <dgm:spPr/>
    </dgm:pt>
    <dgm:pt modelId="{3AD3C5D1-6360-4E8F-B560-2D3336366DB1}" type="pres">
      <dgm:prSet presAssocID="{27C49DC2-EA01-44A4-85FB-97C1FCF12F3A}" presName="accentRepeatNode" presStyleLbl="solidFgAcc1" presStyleIdx="3" presStyleCnt="5"/>
      <dgm:spPr/>
    </dgm:pt>
    <dgm:pt modelId="{EE3F288A-5069-4D80-BEBF-4CE5B6CA621D}" type="pres">
      <dgm:prSet presAssocID="{56AD9862-8621-47E1-B86A-41BF5EB6C620}" presName="text_5" presStyleLbl="node1" presStyleIdx="4" presStyleCnt="5">
        <dgm:presLayoutVars>
          <dgm:bulletEnabled val="1"/>
        </dgm:presLayoutVars>
      </dgm:prSet>
      <dgm:spPr/>
    </dgm:pt>
    <dgm:pt modelId="{3EDA3CA7-C233-4B95-B124-1970DE23583D}" type="pres">
      <dgm:prSet presAssocID="{56AD9862-8621-47E1-B86A-41BF5EB6C620}" presName="accent_5" presStyleCnt="0"/>
      <dgm:spPr/>
    </dgm:pt>
    <dgm:pt modelId="{CD73E2CB-742E-4566-BD76-C520DE4DF8A4}" type="pres">
      <dgm:prSet presAssocID="{56AD9862-8621-47E1-B86A-41BF5EB6C620}" presName="accentRepeatNode" presStyleLbl="solidFgAcc1" presStyleIdx="4" presStyleCnt="5"/>
      <dgm:spPr/>
    </dgm:pt>
  </dgm:ptLst>
  <dgm:cxnLst>
    <dgm:cxn modelId="{411AD404-612C-4DBE-A020-8EAB1D37AF4B}" srcId="{4EC2A47F-336E-45F4-B86A-1F42C02502D7}" destId="{744D8D8B-3902-4125-A062-50A29DBD7B73}" srcOrd="2" destOrd="0" parTransId="{3182B399-7031-47A1-8D89-C1BF73948A7B}" sibTransId="{61999926-A60F-4BC1-9A69-A338FFC46C41}"/>
    <dgm:cxn modelId="{867C2414-05EC-4EAB-989C-AEB271ED7AF4}" srcId="{4EC2A47F-336E-45F4-B86A-1F42C02502D7}" destId="{87919184-BF36-4578-A65F-1EA0BC9A787D}" srcOrd="0" destOrd="0" parTransId="{29B7333D-2C8F-4B80-8341-66D03DC435CA}" sibTransId="{6A350C15-C21C-40E3-8B1E-BD00E6A36438}"/>
    <dgm:cxn modelId="{44216469-4CC4-4B1F-868F-02ECDCC1A08E}" srcId="{4EC2A47F-336E-45F4-B86A-1F42C02502D7}" destId="{56AD9862-8621-47E1-B86A-41BF5EB6C620}" srcOrd="4" destOrd="0" parTransId="{B3656D38-C4C4-4336-895F-0FDFC52BC7AD}" sibTransId="{122634E9-50A5-4ECB-A2B6-DC0C8437CC87}"/>
    <dgm:cxn modelId="{C251F24A-33A8-45E3-B7C4-2EBD73617CCE}" srcId="{4EC2A47F-336E-45F4-B86A-1F42C02502D7}" destId="{27C49DC2-EA01-44A4-85FB-97C1FCF12F3A}" srcOrd="3" destOrd="0" parTransId="{8A632E2E-2091-4A85-AA35-ECD10F7FC3D3}" sibTransId="{7B43A663-5D04-43E3-A4CE-D719DCBFCDBF}"/>
    <dgm:cxn modelId="{FE346E81-0BA0-488F-96D8-4251419E0D1D}" srcId="{4EC2A47F-336E-45F4-B86A-1F42C02502D7}" destId="{EBD77128-BA63-4BF1-8801-7790C7EA826A}" srcOrd="1" destOrd="0" parTransId="{33BACECB-C82E-416D-9740-B9C54AAF0408}" sibTransId="{D7FEFE8B-C70D-4374-8CEF-C2F3178620D4}"/>
    <dgm:cxn modelId="{8AC17084-3E17-44D7-B2FB-3188209E5A2D}" type="presOf" srcId="{27C49DC2-EA01-44A4-85FB-97C1FCF12F3A}" destId="{A216EB13-7AFE-4D2B-A001-F65D521774F7}" srcOrd="0" destOrd="0" presId="urn:microsoft.com/office/officeart/2008/layout/VerticalCurvedList"/>
    <dgm:cxn modelId="{58654886-4EFF-48DB-80BB-93FBE4A44293}" type="presOf" srcId="{EBD77128-BA63-4BF1-8801-7790C7EA826A}" destId="{FE8EBC70-97A5-4D90-811F-BD03A3B56C8E}" srcOrd="0" destOrd="0" presId="urn:microsoft.com/office/officeart/2008/layout/VerticalCurvedList"/>
    <dgm:cxn modelId="{38B7B38A-9F80-4B5D-A3A6-56DAF249CF8E}" type="presOf" srcId="{6A350C15-C21C-40E3-8B1E-BD00E6A36438}" destId="{8210E335-2B0E-418C-9FB5-085F9826AA9F}" srcOrd="0" destOrd="0" presId="urn:microsoft.com/office/officeart/2008/layout/VerticalCurvedList"/>
    <dgm:cxn modelId="{E53BEB98-DDB4-4473-BB57-132BD36685D9}" type="presOf" srcId="{87919184-BF36-4578-A65F-1EA0BC9A787D}" destId="{5DD9B4D0-F264-4ECA-B15B-9A79E97C80BF}" srcOrd="0" destOrd="0" presId="urn:microsoft.com/office/officeart/2008/layout/VerticalCurvedList"/>
    <dgm:cxn modelId="{724688B1-981C-42F8-8D00-6F7CE1F7269C}" type="presOf" srcId="{56AD9862-8621-47E1-B86A-41BF5EB6C620}" destId="{EE3F288A-5069-4D80-BEBF-4CE5B6CA621D}" srcOrd="0" destOrd="0" presId="urn:microsoft.com/office/officeart/2008/layout/VerticalCurvedList"/>
    <dgm:cxn modelId="{2182A5EA-4FD7-409A-86DD-6F286ED26E18}" type="presOf" srcId="{744D8D8B-3902-4125-A062-50A29DBD7B73}" destId="{B3DE57A1-1913-4764-817C-A6BA86B3EB6A}" srcOrd="0" destOrd="0" presId="urn:microsoft.com/office/officeart/2008/layout/VerticalCurvedList"/>
    <dgm:cxn modelId="{5FC145FF-74E9-4B67-9FBD-91181EB97E91}" type="presOf" srcId="{4EC2A47F-336E-45F4-B86A-1F42C02502D7}" destId="{7CF2EC18-C6FC-42B4-BA8C-60CC034CF3FB}" srcOrd="0" destOrd="0" presId="urn:microsoft.com/office/officeart/2008/layout/VerticalCurvedList"/>
    <dgm:cxn modelId="{9DA0B25C-25C2-4907-9E54-D3286FADED0F}" type="presParOf" srcId="{7CF2EC18-C6FC-42B4-BA8C-60CC034CF3FB}" destId="{A1DB54CA-23D2-434D-9CCE-0D828035FB0B}" srcOrd="0" destOrd="0" presId="urn:microsoft.com/office/officeart/2008/layout/VerticalCurvedList"/>
    <dgm:cxn modelId="{064CBDA8-379E-46FF-902B-90D6963871F2}" type="presParOf" srcId="{A1DB54CA-23D2-434D-9CCE-0D828035FB0B}" destId="{C2DF42C4-1927-4969-AA62-DE63EA804464}" srcOrd="0" destOrd="0" presId="urn:microsoft.com/office/officeart/2008/layout/VerticalCurvedList"/>
    <dgm:cxn modelId="{1EF2C6DE-0BFA-42FA-9831-7EF42551C9EE}" type="presParOf" srcId="{C2DF42C4-1927-4969-AA62-DE63EA804464}" destId="{8DDE176F-46FC-4970-AC3D-FCE1312C38C3}" srcOrd="0" destOrd="0" presId="urn:microsoft.com/office/officeart/2008/layout/VerticalCurvedList"/>
    <dgm:cxn modelId="{9374B2CE-028D-4AFF-AB1F-9684EB51A950}" type="presParOf" srcId="{C2DF42C4-1927-4969-AA62-DE63EA804464}" destId="{8210E335-2B0E-418C-9FB5-085F9826AA9F}" srcOrd="1" destOrd="0" presId="urn:microsoft.com/office/officeart/2008/layout/VerticalCurvedList"/>
    <dgm:cxn modelId="{0D11DEE1-0483-44E2-A80F-FC39499F63CC}" type="presParOf" srcId="{C2DF42C4-1927-4969-AA62-DE63EA804464}" destId="{9B9D3C23-1E86-46E8-AB9E-CEAFE9CABA08}" srcOrd="2" destOrd="0" presId="urn:microsoft.com/office/officeart/2008/layout/VerticalCurvedList"/>
    <dgm:cxn modelId="{16B83DC9-B4E9-4040-A5F5-73345B8FDCE4}" type="presParOf" srcId="{C2DF42C4-1927-4969-AA62-DE63EA804464}" destId="{02B6EF40-4D1F-4665-9BDA-F7BAD6C13474}" srcOrd="3" destOrd="0" presId="urn:microsoft.com/office/officeart/2008/layout/VerticalCurvedList"/>
    <dgm:cxn modelId="{F74912D5-2775-4023-A3E5-089640528A3E}" type="presParOf" srcId="{A1DB54CA-23D2-434D-9CCE-0D828035FB0B}" destId="{5DD9B4D0-F264-4ECA-B15B-9A79E97C80BF}" srcOrd="1" destOrd="0" presId="urn:microsoft.com/office/officeart/2008/layout/VerticalCurvedList"/>
    <dgm:cxn modelId="{BF6CC574-0A09-4202-9568-F05CFB027026}" type="presParOf" srcId="{A1DB54CA-23D2-434D-9CCE-0D828035FB0B}" destId="{130D1E3A-382A-40CE-AE8A-BC2BFC49A979}" srcOrd="2" destOrd="0" presId="urn:microsoft.com/office/officeart/2008/layout/VerticalCurvedList"/>
    <dgm:cxn modelId="{6DD1F8A7-60FE-4FFE-AFDA-836303B40268}" type="presParOf" srcId="{130D1E3A-382A-40CE-AE8A-BC2BFC49A979}" destId="{2122082B-811F-41CF-90F4-CC7801C27B4E}" srcOrd="0" destOrd="0" presId="urn:microsoft.com/office/officeart/2008/layout/VerticalCurvedList"/>
    <dgm:cxn modelId="{612038F9-A204-4437-932D-33E22D562714}" type="presParOf" srcId="{A1DB54CA-23D2-434D-9CCE-0D828035FB0B}" destId="{FE8EBC70-97A5-4D90-811F-BD03A3B56C8E}" srcOrd="3" destOrd="0" presId="urn:microsoft.com/office/officeart/2008/layout/VerticalCurvedList"/>
    <dgm:cxn modelId="{641AC736-7A60-4D55-A9E6-A3A2AD0AEDE3}" type="presParOf" srcId="{A1DB54CA-23D2-434D-9CCE-0D828035FB0B}" destId="{E3AE3F8E-AA98-4383-82AB-E49EC78FA660}" srcOrd="4" destOrd="0" presId="urn:microsoft.com/office/officeart/2008/layout/VerticalCurvedList"/>
    <dgm:cxn modelId="{1E39EE3A-3D47-4640-B126-814F44E762A7}" type="presParOf" srcId="{E3AE3F8E-AA98-4383-82AB-E49EC78FA660}" destId="{557A6362-1660-4C78-963F-C8BF0D57628D}" srcOrd="0" destOrd="0" presId="urn:microsoft.com/office/officeart/2008/layout/VerticalCurvedList"/>
    <dgm:cxn modelId="{2C91D336-9897-4370-99E7-79C4131A7B55}" type="presParOf" srcId="{A1DB54CA-23D2-434D-9CCE-0D828035FB0B}" destId="{B3DE57A1-1913-4764-817C-A6BA86B3EB6A}" srcOrd="5" destOrd="0" presId="urn:microsoft.com/office/officeart/2008/layout/VerticalCurvedList"/>
    <dgm:cxn modelId="{3C2476C3-2C50-4734-B03F-382A210F9125}" type="presParOf" srcId="{A1DB54CA-23D2-434D-9CCE-0D828035FB0B}" destId="{EFBD50BE-601F-438F-B1EB-826EE42D355C}" srcOrd="6" destOrd="0" presId="urn:microsoft.com/office/officeart/2008/layout/VerticalCurvedList"/>
    <dgm:cxn modelId="{86037C54-F965-451B-BB30-E8EAF12C5D0C}" type="presParOf" srcId="{EFBD50BE-601F-438F-B1EB-826EE42D355C}" destId="{A4893B5F-2449-401F-BF77-D1DF15084A7D}" srcOrd="0" destOrd="0" presId="urn:microsoft.com/office/officeart/2008/layout/VerticalCurvedList"/>
    <dgm:cxn modelId="{F8A8080E-D2FC-44F1-9B63-87A08502B48A}" type="presParOf" srcId="{A1DB54CA-23D2-434D-9CCE-0D828035FB0B}" destId="{A216EB13-7AFE-4D2B-A001-F65D521774F7}" srcOrd="7" destOrd="0" presId="urn:microsoft.com/office/officeart/2008/layout/VerticalCurvedList"/>
    <dgm:cxn modelId="{6CCA4765-226B-4E54-BA2D-69DF821B3110}" type="presParOf" srcId="{A1DB54CA-23D2-434D-9CCE-0D828035FB0B}" destId="{808D38A1-87C2-45EB-8FA9-F362DCBFA88A}" srcOrd="8" destOrd="0" presId="urn:microsoft.com/office/officeart/2008/layout/VerticalCurvedList"/>
    <dgm:cxn modelId="{DE8B45B5-EAE9-457F-993C-BD6BB81E89A2}" type="presParOf" srcId="{808D38A1-87C2-45EB-8FA9-F362DCBFA88A}" destId="{3AD3C5D1-6360-4E8F-B560-2D3336366DB1}" srcOrd="0" destOrd="0" presId="urn:microsoft.com/office/officeart/2008/layout/VerticalCurvedList"/>
    <dgm:cxn modelId="{AD19522F-C582-4D1A-975E-2DE713821DE3}" type="presParOf" srcId="{A1DB54CA-23D2-434D-9CCE-0D828035FB0B}" destId="{EE3F288A-5069-4D80-BEBF-4CE5B6CA621D}" srcOrd="9" destOrd="0" presId="urn:microsoft.com/office/officeart/2008/layout/VerticalCurvedList"/>
    <dgm:cxn modelId="{87AEF5CD-31BF-4FEA-827F-1B138551A829}" type="presParOf" srcId="{A1DB54CA-23D2-434D-9CCE-0D828035FB0B}" destId="{3EDA3CA7-C233-4B95-B124-1970DE23583D}" srcOrd="10" destOrd="0" presId="urn:microsoft.com/office/officeart/2008/layout/VerticalCurvedList"/>
    <dgm:cxn modelId="{F24FC8D7-0C0D-454B-B945-B6F471C63B6B}" type="presParOf" srcId="{3EDA3CA7-C233-4B95-B124-1970DE23583D}" destId="{CD73E2CB-742E-4566-BD76-C520DE4DF8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C2A47F-336E-45F4-B86A-1F42C02502D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pt-PT"/>
        </a:p>
      </dgm:t>
    </dgm:pt>
    <dgm:pt modelId="{87919184-BF36-4578-A65F-1EA0BC9A787D}">
      <dgm:prSet phldrT="[Texto]"/>
      <dgm:spPr/>
      <dgm:t>
        <a:bodyPr/>
        <a:lstStyle/>
        <a:p>
          <a:r>
            <a:rPr lang="pt-PT" dirty="0">
              <a:latin typeface="Calibri" panose="020F0502020204030204" pitchFamily="34" charset="0"/>
              <a:cs typeface="Calibri" panose="020F0502020204030204" pitchFamily="34" charset="0"/>
            </a:rPr>
            <a:t>Introdução</a:t>
          </a:r>
        </a:p>
      </dgm:t>
    </dgm:pt>
    <dgm:pt modelId="{29B7333D-2C8F-4B80-8341-66D03DC435CA}" type="par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6A350C15-C21C-40E3-8B1E-BD00E6A36438}" type="sib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27C49DC2-EA01-44A4-85FB-97C1FCF12F3A}">
      <dgm:prSet/>
      <dgm:spPr/>
      <dgm:t>
        <a:bodyPr/>
        <a:lstStyle/>
        <a:p>
          <a:r>
            <a:rPr lang="pt-PT" dirty="0">
              <a:latin typeface="Calibri" panose="020F0502020204030204" pitchFamily="34" charset="0"/>
              <a:cs typeface="Calibri" panose="020F0502020204030204" pitchFamily="34" charset="0"/>
            </a:rPr>
            <a:t>Iluminadores de Oportunidade</a:t>
          </a:r>
        </a:p>
      </dgm:t>
    </dgm:pt>
    <dgm:pt modelId="{7B43A663-5D04-43E3-A4CE-D719DCBFCDBF}" type="sib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8A632E2E-2091-4A85-AA35-ECD10F7FC3D3}" type="par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56AD9862-8621-47E1-B86A-41BF5EB6C620}">
      <dgm:prSet/>
      <dgm:spPr/>
      <dgm:t>
        <a:bodyPr/>
        <a:lstStyle/>
        <a:p>
          <a:r>
            <a:rPr lang="pt-PT" dirty="0">
              <a:latin typeface="Calibri" panose="020F0502020204030204" pitchFamily="34" charset="0"/>
              <a:cs typeface="Calibri" panose="020F0502020204030204" pitchFamily="34" charset="0"/>
            </a:rPr>
            <a:t>Equação radar </a:t>
          </a:r>
          <a:r>
            <a:rPr lang="pt-PT" dirty="0" err="1">
              <a:latin typeface="Calibri" panose="020F0502020204030204" pitchFamily="34" charset="0"/>
              <a:cs typeface="Calibri" panose="020F0502020204030204" pitchFamily="34" charset="0"/>
            </a:rPr>
            <a:t>biestática</a:t>
          </a:r>
          <a:r>
            <a:rPr lang="pt-PT" dirty="0">
              <a:latin typeface="Calibri" panose="020F0502020204030204" pitchFamily="34" charset="0"/>
              <a:cs typeface="Calibri" panose="020F0502020204030204" pitchFamily="34" charset="0"/>
            </a:rPr>
            <a:t> </a:t>
          </a:r>
        </a:p>
      </dgm:t>
    </dgm:pt>
    <dgm:pt modelId="{B3656D38-C4C4-4336-895F-0FDFC52BC7AD}" type="parTrans" cxnId="{44216469-4CC4-4B1F-868F-02ECDCC1A08E}">
      <dgm:prSet/>
      <dgm:spPr/>
      <dgm:t>
        <a:bodyPr/>
        <a:lstStyle/>
        <a:p>
          <a:endParaRPr lang="pt-PT"/>
        </a:p>
      </dgm:t>
    </dgm:pt>
    <dgm:pt modelId="{122634E9-50A5-4ECB-A2B6-DC0C8437CC87}" type="sibTrans" cxnId="{44216469-4CC4-4B1F-868F-02ECDCC1A08E}">
      <dgm:prSet/>
      <dgm:spPr/>
      <dgm:t>
        <a:bodyPr/>
        <a:lstStyle/>
        <a:p>
          <a:endParaRPr lang="pt-PT"/>
        </a:p>
      </dgm:t>
    </dgm:pt>
    <dgm:pt modelId="{EBD77128-BA63-4BF1-8801-7790C7EA826A}">
      <dgm:prSet phldrT="[Texto]"/>
      <dgm:spPr/>
      <dgm:t>
        <a:bodyPr/>
        <a:lstStyle/>
        <a:p>
          <a:r>
            <a:rPr lang="pt-PT" dirty="0">
              <a:latin typeface="Calibri" panose="020F0502020204030204" pitchFamily="34" charset="0"/>
              <a:cs typeface="Calibri" panose="020F0502020204030204" pitchFamily="34" charset="0"/>
            </a:rPr>
            <a:t>Geometria PCL</a:t>
          </a:r>
        </a:p>
      </dgm:t>
    </dgm:pt>
    <dgm:pt modelId="{33BACECB-C82E-416D-9740-B9C54AAF0408}" type="parTrans" cxnId="{FE346E81-0BA0-488F-96D8-4251419E0D1D}">
      <dgm:prSet/>
      <dgm:spPr/>
      <dgm:t>
        <a:bodyPr/>
        <a:lstStyle/>
        <a:p>
          <a:endParaRPr lang="pt-PT"/>
        </a:p>
      </dgm:t>
    </dgm:pt>
    <dgm:pt modelId="{D7FEFE8B-C70D-4374-8CEF-C2F3178620D4}" type="sibTrans" cxnId="{FE346E81-0BA0-488F-96D8-4251419E0D1D}">
      <dgm:prSet/>
      <dgm:spPr/>
      <dgm:t>
        <a:bodyPr/>
        <a:lstStyle/>
        <a:p>
          <a:endParaRPr lang="pt-PT"/>
        </a:p>
      </dgm:t>
    </dgm:pt>
    <dgm:pt modelId="{744D8D8B-3902-4125-A062-50A29DBD7B73}">
      <dgm:prSet/>
      <dgm:spPr/>
      <dgm:t>
        <a:bodyPr/>
        <a:lstStyle/>
        <a:p>
          <a:r>
            <a:rPr lang="pt-PT" dirty="0"/>
            <a:t>Deteção em radares PCL</a:t>
          </a:r>
        </a:p>
      </dgm:t>
    </dgm:pt>
    <dgm:pt modelId="{3182B399-7031-47A1-8D89-C1BF73948A7B}" type="parTrans" cxnId="{411AD404-612C-4DBE-A020-8EAB1D37AF4B}">
      <dgm:prSet/>
      <dgm:spPr/>
      <dgm:t>
        <a:bodyPr/>
        <a:lstStyle/>
        <a:p>
          <a:endParaRPr lang="pt-PT"/>
        </a:p>
      </dgm:t>
    </dgm:pt>
    <dgm:pt modelId="{61999926-A60F-4BC1-9A69-A338FFC46C41}" type="sibTrans" cxnId="{411AD404-612C-4DBE-A020-8EAB1D37AF4B}">
      <dgm:prSet/>
      <dgm:spPr/>
      <dgm:t>
        <a:bodyPr/>
        <a:lstStyle/>
        <a:p>
          <a:endParaRPr lang="pt-PT"/>
        </a:p>
      </dgm:t>
    </dgm:pt>
    <dgm:pt modelId="{7CF2EC18-C6FC-42B4-BA8C-60CC034CF3FB}" type="pres">
      <dgm:prSet presAssocID="{4EC2A47F-336E-45F4-B86A-1F42C02502D7}" presName="Name0" presStyleCnt="0">
        <dgm:presLayoutVars>
          <dgm:chMax val="7"/>
          <dgm:chPref val="7"/>
          <dgm:dir/>
        </dgm:presLayoutVars>
      </dgm:prSet>
      <dgm:spPr/>
    </dgm:pt>
    <dgm:pt modelId="{A1DB54CA-23D2-434D-9CCE-0D828035FB0B}" type="pres">
      <dgm:prSet presAssocID="{4EC2A47F-336E-45F4-B86A-1F42C02502D7}" presName="Name1" presStyleCnt="0"/>
      <dgm:spPr/>
    </dgm:pt>
    <dgm:pt modelId="{C2DF42C4-1927-4969-AA62-DE63EA804464}" type="pres">
      <dgm:prSet presAssocID="{4EC2A47F-336E-45F4-B86A-1F42C02502D7}" presName="cycle" presStyleCnt="0"/>
      <dgm:spPr/>
    </dgm:pt>
    <dgm:pt modelId="{8DDE176F-46FC-4970-AC3D-FCE1312C38C3}" type="pres">
      <dgm:prSet presAssocID="{4EC2A47F-336E-45F4-B86A-1F42C02502D7}" presName="srcNode" presStyleLbl="node1" presStyleIdx="0" presStyleCnt="5"/>
      <dgm:spPr/>
    </dgm:pt>
    <dgm:pt modelId="{8210E335-2B0E-418C-9FB5-085F9826AA9F}" type="pres">
      <dgm:prSet presAssocID="{4EC2A47F-336E-45F4-B86A-1F42C02502D7}" presName="conn" presStyleLbl="parChTrans1D2" presStyleIdx="0" presStyleCnt="1"/>
      <dgm:spPr/>
    </dgm:pt>
    <dgm:pt modelId="{9B9D3C23-1E86-46E8-AB9E-CEAFE9CABA08}" type="pres">
      <dgm:prSet presAssocID="{4EC2A47F-336E-45F4-B86A-1F42C02502D7}" presName="extraNode" presStyleLbl="node1" presStyleIdx="0" presStyleCnt="5"/>
      <dgm:spPr/>
    </dgm:pt>
    <dgm:pt modelId="{02B6EF40-4D1F-4665-9BDA-F7BAD6C13474}" type="pres">
      <dgm:prSet presAssocID="{4EC2A47F-336E-45F4-B86A-1F42C02502D7}" presName="dstNode" presStyleLbl="node1" presStyleIdx="0" presStyleCnt="5"/>
      <dgm:spPr/>
    </dgm:pt>
    <dgm:pt modelId="{5DD9B4D0-F264-4ECA-B15B-9A79E97C80BF}" type="pres">
      <dgm:prSet presAssocID="{87919184-BF36-4578-A65F-1EA0BC9A787D}" presName="text_1" presStyleLbl="node1" presStyleIdx="0" presStyleCnt="5">
        <dgm:presLayoutVars>
          <dgm:bulletEnabled val="1"/>
        </dgm:presLayoutVars>
      </dgm:prSet>
      <dgm:spPr/>
    </dgm:pt>
    <dgm:pt modelId="{130D1E3A-382A-40CE-AE8A-BC2BFC49A979}" type="pres">
      <dgm:prSet presAssocID="{87919184-BF36-4578-A65F-1EA0BC9A787D}" presName="accent_1" presStyleCnt="0"/>
      <dgm:spPr/>
    </dgm:pt>
    <dgm:pt modelId="{2122082B-811F-41CF-90F4-CC7801C27B4E}" type="pres">
      <dgm:prSet presAssocID="{87919184-BF36-4578-A65F-1EA0BC9A787D}" presName="accentRepeatNode" presStyleLbl="solidFgAcc1" presStyleIdx="0" presStyleCnt="5"/>
      <dgm:spPr/>
    </dgm:pt>
    <dgm:pt modelId="{FE8EBC70-97A5-4D90-811F-BD03A3B56C8E}" type="pres">
      <dgm:prSet presAssocID="{EBD77128-BA63-4BF1-8801-7790C7EA826A}" presName="text_2" presStyleLbl="node1" presStyleIdx="1" presStyleCnt="5">
        <dgm:presLayoutVars>
          <dgm:bulletEnabled val="1"/>
        </dgm:presLayoutVars>
      </dgm:prSet>
      <dgm:spPr/>
    </dgm:pt>
    <dgm:pt modelId="{E3AE3F8E-AA98-4383-82AB-E49EC78FA660}" type="pres">
      <dgm:prSet presAssocID="{EBD77128-BA63-4BF1-8801-7790C7EA826A}" presName="accent_2" presStyleCnt="0"/>
      <dgm:spPr/>
    </dgm:pt>
    <dgm:pt modelId="{557A6362-1660-4C78-963F-C8BF0D57628D}" type="pres">
      <dgm:prSet presAssocID="{EBD77128-BA63-4BF1-8801-7790C7EA826A}" presName="accentRepeatNode" presStyleLbl="solidFgAcc1" presStyleIdx="1" presStyleCnt="5"/>
      <dgm:spPr/>
    </dgm:pt>
    <dgm:pt modelId="{B3DE57A1-1913-4764-817C-A6BA86B3EB6A}" type="pres">
      <dgm:prSet presAssocID="{744D8D8B-3902-4125-A062-50A29DBD7B73}" presName="text_3" presStyleLbl="node1" presStyleIdx="2" presStyleCnt="5">
        <dgm:presLayoutVars>
          <dgm:bulletEnabled val="1"/>
        </dgm:presLayoutVars>
      </dgm:prSet>
      <dgm:spPr/>
    </dgm:pt>
    <dgm:pt modelId="{EFBD50BE-601F-438F-B1EB-826EE42D355C}" type="pres">
      <dgm:prSet presAssocID="{744D8D8B-3902-4125-A062-50A29DBD7B73}" presName="accent_3" presStyleCnt="0"/>
      <dgm:spPr/>
    </dgm:pt>
    <dgm:pt modelId="{A4893B5F-2449-401F-BF77-D1DF15084A7D}" type="pres">
      <dgm:prSet presAssocID="{744D8D8B-3902-4125-A062-50A29DBD7B73}" presName="accentRepeatNode" presStyleLbl="solidFgAcc1" presStyleIdx="2" presStyleCnt="5"/>
      <dgm:spPr/>
    </dgm:pt>
    <dgm:pt modelId="{A216EB13-7AFE-4D2B-A001-F65D521774F7}" type="pres">
      <dgm:prSet presAssocID="{27C49DC2-EA01-44A4-85FB-97C1FCF12F3A}" presName="text_4" presStyleLbl="node1" presStyleIdx="3" presStyleCnt="5">
        <dgm:presLayoutVars>
          <dgm:bulletEnabled val="1"/>
        </dgm:presLayoutVars>
      </dgm:prSet>
      <dgm:spPr/>
    </dgm:pt>
    <dgm:pt modelId="{808D38A1-87C2-45EB-8FA9-F362DCBFA88A}" type="pres">
      <dgm:prSet presAssocID="{27C49DC2-EA01-44A4-85FB-97C1FCF12F3A}" presName="accent_4" presStyleCnt="0"/>
      <dgm:spPr/>
    </dgm:pt>
    <dgm:pt modelId="{3AD3C5D1-6360-4E8F-B560-2D3336366DB1}" type="pres">
      <dgm:prSet presAssocID="{27C49DC2-EA01-44A4-85FB-97C1FCF12F3A}" presName="accentRepeatNode" presStyleLbl="solidFgAcc1" presStyleIdx="3" presStyleCnt="5"/>
      <dgm:spPr/>
    </dgm:pt>
    <dgm:pt modelId="{EE3F288A-5069-4D80-BEBF-4CE5B6CA621D}" type="pres">
      <dgm:prSet presAssocID="{56AD9862-8621-47E1-B86A-41BF5EB6C620}" presName="text_5" presStyleLbl="node1" presStyleIdx="4" presStyleCnt="5">
        <dgm:presLayoutVars>
          <dgm:bulletEnabled val="1"/>
        </dgm:presLayoutVars>
      </dgm:prSet>
      <dgm:spPr/>
    </dgm:pt>
    <dgm:pt modelId="{3EDA3CA7-C233-4B95-B124-1970DE23583D}" type="pres">
      <dgm:prSet presAssocID="{56AD9862-8621-47E1-B86A-41BF5EB6C620}" presName="accent_5" presStyleCnt="0"/>
      <dgm:spPr/>
    </dgm:pt>
    <dgm:pt modelId="{CD73E2CB-742E-4566-BD76-C520DE4DF8A4}" type="pres">
      <dgm:prSet presAssocID="{56AD9862-8621-47E1-B86A-41BF5EB6C620}" presName="accentRepeatNode" presStyleLbl="solidFgAcc1" presStyleIdx="4" presStyleCnt="5"/>
      <dgm:spPr/>
    </dgm:pt>
  </dgm:ptLst>
  <dgm:cxnLst>
    <dgm:cxn modelId="{411AD404-612C-4DBE-A020-8EAB1D37AF4B}" srcId="{4EC2A47F-336E-45F4-B86A-1F42C02502D7}" destId="{744D8D8B-3902-4125-A062-50A29DBD7B73}" srcOrd="2" destOrd="0" parTransId="{3182B399-7031-47A1-8D89-C1BF73948A7B}" sibTransId="{61999926-A60F-4BC1-9A69-A338FFC46C41}"/>
    <dgm:cxn modelId="{867C2414-05EC-4EAB-989C-AEB271ED7AF4}" srcId="{4EC2A47F-336E-45F4-B86A-1F42C02502D7}" destId="{87919184-BF36-4578-A65F-1EA0BC9A787D}" srcOrd="0" destOrd="0" parTransId="{29B7333D-2C8F-4B80-8341-66D03DC435CA}" sibTransId="{6A350C15-C21C-40E3-8B1E-BD00E6A36438}"/>
    <dgm:cxn modelId="{44216469-4CC4-4B1F-868F-02ECDCC1A08E}" srcId="{4EC2A47F-336E-45F4-B86A-1F42C02502D7}" destId="{56AD9862-8621-47E1-B86A-41BF5EB6C620}" srcOrd="4" destOrd="0" parTransId="{B3656D38-C4C4-4336-895F-0FDFC52BC7AD}" sibTransId="{122634E9-50A5-4ECB-A2B6-DC0C8437CC87}"/>
    <dgm:cxn modelId="{C251F24A-33A8-45E3-B7C4-2EBD73617CCE}" srcId="{4EC2A47F-336E-45F4-B86A-1F42C02502D7}" destId="{27C49DC2-EA01-44A4-85FB-97C1FCF12F3A}" srcOrd="3" destOrd="0" parTransId="{8A632E2E-2091-4A85-AA35-ECD10F7FC3D3}" sibTransId="{7B43A663-5D04-43E3-A4CE-D719DCBFCDBF}"/>
    <dgm:cxn modelId="{FE346E81-0BA0-488F-96D8-4251419E0D1D}" srcId="{4EC2A47F-336E-45F4-B86A-1F42C02502D7}" destId="{EBD77128-BA63-4BF1-8801-7790C7EA826A}" srcOrd="1" destOrd="0" parTransId="{33BACECB-C82E-416D-9740-B9C54AAF0408}" sibTransId="{D7FEFE8B-C70D-4374-8CEF-C2F3178620D4}"/>
    <dgm:cxn modelId="{8AC17084-3E17-44D7-B2FB-3188209E5A2D}" type="presOf" srcId="{27C49DC2-EA01-44A4-85FB-97C1FCF12F3A}" destId="{A216EB13-7AFE-4D2B-A001-F65D521774F7}" srcOrd="0" destOrd="0" presId="urn:microsoft.com/office/officeart/2008/layout/VerticalCurvedList"/>
    <dgm:cxn modelId="{58654886-4EFF-48DB-80BB-93FBE4A44293}" type="presOf" srcId="{EBD77128-BA63-4BF1-8801-7790C7EA826A}" destId="{FE8EBC70-97A5-4D90-811F-BD03A3B56C8E}" srcOrd="0" destOrd="0" presId="urn:microsoft.com/office/officeart/2008/layout/VerticalCurvedList"/>
    <dgm:cxn modelId="{38B7B38A-9F80-4B5D-A3A6-56DAF249CF8E}" type="presOf" srcId="{6A350C15-C21C-40E3-8B1E-BD00E6A36438}" destId="{8210E335-2B0E-418C-9FB5-085F9826AA9F}" srcOrd="0" destOrd="0" presId="urn:microsoft.com/office/officeart/2008/layout/VerticalCurvedList"/>
    <dgm:cxn modelId="{E53BEB98-DDB4-4473-BB57-132BD36685D9}" type="presOf" srcId="{87919184-BF36-4578-A65F-1EA0BC9A787D}" destId="{5DD9B4D0-F264-4ECA-B15B-9A79E97C80BF}" srcOrd="0" destOrd="0" presId="urn:microsoft.com/office/officeart/2008/layout/VerticalCurvedList"/>
    <dgm:cxn modelId="{724688B1-981C-42F8-8D00-6F7CE1F7269C}" type="presOf" srcId="{56AD9862-8621-47E1-B86A-41BF5EB6C620}" destId="{EE3F288A-5069-4D80-BEBF-4CE5B6CA621D}" srcOrd="0" destOrd="0" presId="urn:microsoft.com/office/officeart/2008/layout/VerticalCurvedList"/>
    <dgm:cxn modelId="{2182A5EA-4FD7-409A-86DD-6F286ED26E18}" type="presOf" srcId="{744D8D8B-3902-4125-A062-50A29DBD7B73}" destId="{B3DE57A1-1913-4764-817C-A6BA86B3EB6A}" srcOrd="0" destOrd="0" presId="urn:microsoft.com/office/officeart/2008/layout/VerticalCurvedList"/>
    <dgm:cxn modelId="{5FC145FF-74E9-4B67-9FBD-91181EB97E91}" type="presOf" srcId="{4EC2A47F-336E-45F4-B86A-1F42C02502D7}" destId="{7CF2EC18-C6FC-42B4-BA8C-60CC034CF3FB}" srcOrd="0" destOrd="0" presId="urn:microsoft.com/office/officeart/2008/layout/VerticalCurvedList"/>
    <dgm:cxn modelId="{9DA0B25C-25C2-4907-9E54-D3286FADED0F}" type="presParOf" srcId="{7CF2EC18-C6FC-42B4-BA8C-60CC034CF3FB}" destId="{A1DB54CA-23D2-434D-9CCE-0D828035FB0B}" srcOrd="0" destOrd="0" presId="urn:microsoft.com/office/officeart/2008/layout/VerticalCurvedList"/>
    <dgm:cxn modelId="{064CBDA8-379E-46FF-902B-90D6963871F2}" type="presParOf" srcId="{A1DB54CA-23D2-434D-9CCE-0D828035FB0B}" destId="{C2DF42C4-1927-4969-AA62-DE63EA804464}" srcOrd="0" destOrd="0" presId="urn:microsoft.com/office/officeart/2008/layout/VerticalCurvedList"/>
    <dgm:cxn modelId="{1EF2C6DE-0BFA-42FA-9831-7EF42551C9EE}" type="presParOf" srcId="{C2DF42C4-1927-4969-AA62-DE63EA804464}" destId="{8DDE176F-46FC-4970-AC3D-FCE1312C38C3}" srcOrd="0" destOrd="0" presId="urn:microsoft.com/office/officeart/2008/layout/VerticalCurvedList"/>
    <dgm:cxn modelId="{9374B2CE-028D-4AFF-AB1F-9684EB51A950}" type="presParOf" srcId="{C2DF42C4-1927-4969-AA62-DE63EA804464}" destId="{8210E335-2B0E-418C-9FB5-085F9826AA9F}" srcOrd="1" destOrd="0" presId="urn:microsoft.com/office/officeart/2008/layout/VerticalCurvedList"/>
    <dgm:cxn modelId="{0D11DEE1-0483-44E2-A80F-FC39499F63CC}" type="presParOf" srcId="{C2DF42C4-1927-4969-AA62-DE63EA804464}" destId="{9B9D3C23-1E86-46E8-AB9E-CEAFE9CABA08}" srcOrd="2" destOrd="0" presId="urn:microsoft.com/office/officeart/2008/layout/VerticalCurvedList"/>
    <dgm:cxn modelId="{16B83DC9-B4E9-4040-A5F5-73345B8FDCE4}" type="presParOf" srcId="{C2DF42C4-1927-4969-AA62-DE63EA804464}" destId="{02B6EF40-4D1F-4665-9BDA-F7BAD6C13474}" srcOrd="3" destOrd="0" presId="urn:microsoft.com/office/officeart/2008/layout/VerticalCurvedList"/>
    <dgm:cxn modelId="{F74912D5-2775-4023-A3E5-089640528A3E}" type="presParOf" srcId="{A1DB54CA-23D2-434D-9CCE-0D828035FB0B}" destId="{5DD9B4D0-F264-4ECA-B15B-9A79E97C80BF}" srcOrd="1" destOrd="0" presId="urn:microsoft.com/office/officeart/2008/layout/VerticalCurvedList"/>
    <dgm:cxn modelId="{BF6CC574-0A09-4202-9568-F05CFB027026}" type="presParOf" srcId="{A1DB54CA-23D2-434D-9CCE-0D828035FB0B}" destId="{130D1E3A-382A-40CE-AE8A-BC2BFC49A979}" srcOrd="2" destOrd="0" presId="urn:microsoft.com/office/officeart/2008/layout/VerticalCurvedList"/>
    <dgm:cxn modelId="{6DD1F8A7-60FE-4FFE-AFDA-836303B40268}" type="presParOf" srcId="{130D1E3A-382A-40CE-AE8A-BC2BFC49A979}" destId="{2122082B-811F-41CF-90F4-CC7801C27B4E}" srcOrd="0" destOrd="0" presId="urn:microsoft.com/office/officeart/2008/layout/VerticalCurvedList"/>
    <dgm:cxn modelId="{612038F9-A204-4437-932D-33E22D562714}" type="presParOf" srcId="{A1DB54CA-23D2-434D-9CCE-0D828035FB0B}" destId="{FE8EBC70-97A5-4D90-811F-BD03A3B56C8E}" srcOrd="3" destOrd="0" presId="urn:microsoft.com/office/officeart/2008/layout/VerticalCurvedList"/>
    <dgm:cxn modelId="{641AC736-7A60-4D55-A9E6-A3A2AD0AEDE3}" type="presParOf" srcId="{A1DB54CA-23D2-434D-9CCE-0D828035FB0B}" destId="{E3AE3F8E-AA98-4383-82AB-E49EC78FA660}" srcOrd="4" destOrd="0" presId="urn:microsoft.com/office/officeart/2008/layout/VerticalCurvedList"/>
    <dgm:cxn modelId="{1E39EE3A-3D47-4640-B126-814F44E762A7}" type="presParOf" srcId="{E3AE3F8E-AA98-4383-82AB-E49EC78FA660}" destId="{557A6362-1660-4C78-963F-C8BF0D57628D}" srcOrd="0" destOrd="0" presId="urn:microsoft.com/office/officeart/2008/layout/VerticalCurvedList"/>
    <dgm:cxn modelId="{2C91D336-9897-4370-99E7-79C4131A7B55}" type="presParOf" srcId="{A1DB54CA-23D2-434D-9CCE-0D828035FB0B}" destId="{B3DE57A1-1913-4764-817C-A6BA86B3EB6A}" srcOrd="5" destOrd="0" presId="urn:microsoft.com/office/officeart/2008/layout/VerticalCurvedList"/>
    <dgm:cxn modelId="{3C2476C3-2C50-4734-B03F-382A210F9125}" type="presParOf" srcId="{A1DB54CA-23D2-434D-9CCE-0D828035FB0B}" destId="{EFBD50BE-601F-438F-B1EB-826EE42D355C}" srcOrd="6" destOrd="0" presId="urn:microsoft.com/office/officeart/2008/layout/VerticalCurvedList"/>
    <dgm:cxn modelId="{86037C54-F965-451B-BB30-E8EAF12C5D0C}" type="presParOf" srcId="{EFBD50BE-601F-438F-B1EB-826EE42D355C}" destId="{A4893B5F-2449-401F-BF77-D1DF15084A7D}" srcOrd="0" destOrd="0" presId="urn:microsoft.com/office/officeart/2008/layout/VerticalCurvedList"/>
    <dgm:cxn modelId="{F8A8080E-D2FC-44F1-9B63-87A08502B48A}" type="presParOf" srcId="{A1DB54CA-23D2-434D-9CCE-0D828035FB0B}" destId="{A216EB13-7AFE-4D2B-A001-F65D521774F7}" srcOrd="7" destOrd="0" presId="urn:microsoft.com/office/officeart/2008/layout/VerticalCurvedList"/>
    <dgm:cxn modelId="{6CCA4765-226B-4E54-BA2D-69DF821B3110}" type="presParOf" srcId="{A1DB54CA-23D2-434D-9CCE-0D828035FB0B}" destId="{808D38A1-87C2-45EB-8FA9-F362DCBFA88A}" srcOrd="8" destOrd="0" presId="urn:microsoft.com/office/officeart/2008/layout/VerticalCurvedList"/>
    <dgm:cxn modelId="{DE8B45B5-EAE9-457F-993C-BD6BB81E89A2}" type="presParOf" srcId="{808D38A1-87C2-45EB-8FA9-F362DCBFA88A}" destId="{3AD3C5D1-6360-4E8F-B560-2D3336366DB1}" srcOrd="0" destOrd="0" presId="urn:microsoft.com/office/officeart/2008/layout/VerticalCurvedList"/>
    <dgm:cxn modelId="{AD19522F-C582-4D1A-975E-2DE713821DE3}" type="presParOf" srcId="{A1DB54CA-23D2-434D-9CCE-0D828035FB0B}" destId="{EE3F288A-5069-4D80-BEBF-4CE5B6CA621D}" srcOrd="9" destOrd="0" presId="urn:microsoft.com/office/officeart/2008/layout/VerticalCurvedList"/>
    <dgm:cxn modelId="{87AEF5CD-31BF-4FEA-827F-1B138551A829}" type="presParOf" srcId="{A1DB54CA-23D2-434D-9CCE-0D828035FB0B}" destId="{3EDA3CA7-C233-4B95-B124-1970DE23583D}" srcOrd="10" destOrd="0" presId="urn:microsoft.com/office/officeart/2008/layout/VerticalCurvedList"/>
    <dgm:cxn modelId="{F24FC8D7-0C0D-454B-B945-B6F471C63B6B}" type="presParOf" srcId="{3EDA3CA7-C233-4B95-B124-1970DE23583D}" destId="{CD73E2CB-742E-4566-BD76-C520DE4DF8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C2A47F-336E-45F4-B86A-1F42C02502D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pt-PT"/>
        </a:p>
      </dgm:t>
    </dgm:pt>
    <dgm:pt modelId="{87919184-BF36-4578-A65F-1EA0BC9A787D}">
      <dgm:prSet phldrT="[Texto]"/>
      <dgm:spPr/>
      <dgm:t>
        <a:bodyPr/>
        <a:lstStyle/>
        <a:p>
          <a:r>
            <a:rPr lang="pt-PT" dirty="0">
              <a:latin typeface="Calibri" panose="020F0502020204030204" pitchFamily="34" charset="0"/>
              <a:cs typeface="Calibri" panose="020F0502020204030204" pitchFamily="34" charset="0"/>
            </a:rPr>
            <a:t>Introdução</a:t>
          </a:r>
        </a:p>
      </dgm:t>
    </dgm:pt>
    <dgm:pt modelId="{29B7333D-2C8F-4B80-8341-66D03DC435CA}" type="par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6A350C15-C21C-40E3-8B1E-BD00E6A36438}" type="sib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27C49DC2-EA01-44A4-85FB-97C1FCF12F3A}">
      <dgm:prSet/>
      <dgm:spPr/>
      <dgm:t>
        <a:bodyPr/>
        <a:lstStyle/>
        <a:p>
          <a:r>
            <a:rPr lang="pt-PT" dirty="0">
              <a:latin typeface="Calibri" panose="020F0502020204030204" pitchFamily="34" charset="0"/>
              <a:cs typeface="Calibri" panose="020F0502020204030204" pitchFamily="34" charset="0"/>
            </a:rPr>
            <a:t>Iluminadores de Oportunidade</a:t>
          </a:r>
        </a:p>
      </dgm:t>
    </dgm:pt>
    <dgm:pt modelId="{7B43A663-5D04-43E3-A4CE-D719DCBFCDBF}" type="sib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8A632E2E-2091-4A85-AA35-ECD10F7FC3D3}" type="par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56AD9862-8621-47E1-B86A-41BF5EB6C620}">
      <dgm:prSet/>
      <dgm:spPr/>
      <dgm:t>
        <a:bodyPr/>
        <a:lstStyle/>
        <a:p>
          <a:r>
            <a:rPr lang="pt-PT" dirty="0">
              <a:latin typeface="Calibri" panose="020F0502020204030204" pitchFamily="34" charset="0"/>
              <a:cs typeface="Calibri" panose="020F0502020204030204" pitchFamily="34" charset="0"/>
            </a:rPr>
            <a:t>Equação radar </a:t>
          </a:r>
          <a:r>
            <a:rPr lang="pt-PT" dirty="0" err="1">
              <a:latin typeface="Calibri" panose="020F0502020204030204" pitchFamily="34" charset="0"/>
              <a:cs typeface="Calibri" panose="020F0502020204030204" pitchFamily="34" charset="0"/>
            </a:rPr>
            <a:t>biestática</a:t>
          </a:r>
          <a:r>
            <a:rPr lang="pt-PT" dirty="0">
              <a:latin typeface="Calibri" panose="020F0502020204030204" pitchFamily="34" charset="0"/>
              <a:cs typeface="Calibri" panose="020F0502020204030204" pitchFamily="34" charset="0"/>
            </a:rPr>
            <a:t> </a:t>
          </a:r>
        </a:p>
      </dgm:t>
    </dgm:pt>
    <dgm:pt modelId="{B3656D38-C4C4-4336-895F-0FDFC52BC7AD}" type="parTrans" cxnId="{44216469-4CC4-4B1F-868F-02ECDCC1A08E}">
      <dgm:prSet/>
      <dgm:spPr/>
      <dgm:t>
        <a:bodyPr/>
        <a:lstStyle/>
        <a:p>
          <a:endParaRPr lang="pt-PT"/>
        </a:p>
      </dgm:t>
    </dgm:pt>
    <dgm:pt modelId="{122634E9-50A5-4ECB-A2B6-DC0C8437CC87}" type="sibTrans" cxnId="{44216469-4CC4-4B1F-868F-02ECDCC1A08E}">
      <dgm:prSet/>
      <dgm:spPr/>
      <dgm:t>
        <a:bodyPr/>
        <a:lstStyle/>
        <a:p>
          <a:endParaRPr lang="pt-PT"/>
        </a:p>
      </dgm:t>
    </dgm:pt>
    <dgm:pt modelId="{EBD77128-BA63-4BF1-8801-7790C7EA826A}">
      <dgm:prSet phldrT="[Texto]"/>
      <dgm:spPr/>
      <dgm:t>
        <a:bodyPr/>
        <a:lstStyle/>
        <a:p>
          <a:r>
            <a:rPr lang="pt-PT" dirty="0">
              <a:latin typeface="Calibri" panose="020F0502020204030204" pitchFamily="34" charset="0"/>
              <a:cs typeface="Calibri" panose="020F0502020204030204" pitchFamily="34" charset="0"/>
            </a:rPr>
            <a:t>Geometria PCL</a:t>
          </a:r>
        </a:p>
      </dgm:t>
    </dgm:pt>
    <dgm:pt modelId="{33BACECB-C82E-416D-9740-B9C54AAF0408}" type="parTrans" cxnId="{FE346E81-0BA0-488F-96D8-4251419E0D1D}">
      <dgm:prSet/>
      <dgm:spPr/>
      <dgm:t>
        <a:bodyPr/>
        <a:lstStyle/>
        <a:p>
          <a:endParaRPr lang="pt-PT"/>
        </a:p>
      </dgm:t>
    </dgm:pt>
    <dgm:pt modelId="{D7FEFE8B-C70D-4374-8CEF-C2F3178620D4}" type="sibTrans" cxnId="{FE346E81-0BA0-488F-96D8-4251419E0D1D}">
      <dgm:prSet/>
      <dgm:spPr/>
      <dgm:t>
        <a:bodyPr/>
        <a:lstStyle/>
        <a:p>
          <a:endParaRPr lang="pt-PT"/>
        </a:p>
      </dgm:t>
    </dgm:pt>
    <dgm:pt modelId="{744D8D8B-3902-4125-A062-50A29DBD7B73}">
      <dgm:prSet/>
      <dgm:spPr/>
      <dgm:t>
        <a:bodyPr/>
        <a:lstStyle/>
        <a:p>
          <a:r>
            <a:rPr lang="pt-PT" dirty="0"/>
            <a:t>Deteção em radares PCL</a:t>
          </a:r>
        </a:p>
      </dgm:t>
    </dgm:pt>
    <dgm:pt modelId="{3182B399-7031-47A1-8D89-C1BF73948A7B}" type="parTrans" cxnId="{411AD404-612C-4DBE-A020-8EAB1D37AF4B}">
      <dgm:prSet/>
      <dgm:spPr/>
      <dgm:t>
        <a:bodyPr/>
        <a:lstStyle/>
        <a:p>
          <a:endParaRPr lang="pt-PT"/>
        </a:p>
      </dgm:t>
    </dgm:pt>
    <dgm:pt modelId="{61999926-A60F-4BC1-9A69-A338FFC46C41}" type="sibTrans" cxnId="{411AD404-612C-4DBE-A020-8EAB1D37AF4B}">
      <dgm:prSet/>
      <dgm:spPr/>
      <dgm:t>
        <a:bodyPr/>
        <a:lstStyle/>
        <a:p>
          <a:endParaRPr lang="pt-PT"/>
        </a:p>
      </dgm:t>
    </dgm:pt>
    <dgm:pt modelId="{7CF2EC18-C6FC-42B4-BA8C-60CC034CF3FB}" type="pres">
      <dgm:prSet presAssocID="{4EC2A47F-336E-45F4-B86A-1F42C02502D7}" presName="Name0" presStyleCnt="0">
        <dgm:presLayoutVars>
          <dgm:chMax val="7"/>
          <dgm:chPref val="7"/>
          <dgm:dir/>
        </dgm:presLayoutVars>
      </dgm:prSet>
      <dgm:spPr/>
    </dgm:pt>
    <dgm:pt modelId="{A1DB54CA-23D2-434D-9CCE-0D828035FB0B}" type="pres">
      <dgm:prSet presAssocID="{4EC2A47F-336E-45F4-B86A-1F42C02502D7}" presName="Name1" presStyleCnt="0"/>
      <dgm:spPr/>
    </dgm:pt>
    <dgm:pt modelId="{C2DF42C4-1927-4969-AA62-DE63EA804464}" type="pres">
      <dgm:prSet presAssocID="{4EC2A47F-336E-45F4-B86A-1F42C02502D7}" presName="cycle" presStyleCnt="0"/>
      <dgm:spPr/>
    </dgm:pt>
    <dgm:pt modelId="{8DDE176F-46FC-4970-AC3D-FCE1312C38C3}" type="pres">
      <dgm:prSet presAssocID="{4EC2A47F-336E-45F4-B86A-1F42C02502D7}" presName="srcNode" presStyleLbl="node1" presStyleIdx="0" presStyleCnt="5"/>
      <dgm:spPr/>
    </dgm:pt>
    <dgm:pt modelId="{8210E335-2B0E-418C-9FB5-085F9826AA9F}" type="pres">
      <dgm:prSet presAssocID="{4EC2A47F-336E-45F4-B86A-1F42C02502D7}" presName="conn" presStyleLbl="parChTrans1D2" presStyleIdx="0" presStyleCnt="1"/>
      <dgm:spPr/>
    </dgm:pt>
    <dgm:pt modelId="{9B9D3C23-1E86-46E8-AB9E-CEAFE9CABA08}" type="pres">
      <dgm:prSet presAssocID="{4EC2A47F-336E-45F4-B86A-1F42C02502D7}" presName="extraNode" presStyleLbl="node1" presStyleIdx="0" presStyleCnt="5"/>
      <dgm:spPr/>
    </dgm:pt>
    <dgm:pt modelId="{02B6EF40-4D1F-4665-9BDA-F7BAD6C13474}" type="pres">
      <dgm:prSet presAssocID="{4EC2A47F-336E-45F4-B86A-1F42C02502D7}" presName="dstNode" presStyleLbl="node1" presStyleIdx="0" presStyleCnt="5"/>
      <dgm:spPr/>
    </dgm:pt>
    <dgm:pt modelId="{5DD9B4D0-F264-4ECA-B15B-9A79E97C80BF}" type="pres">
      <dgm:prSet presAssocID="{87919184-BF36-4578-A65F-1EA0BC9A787D}" presName="text_1" presStyleLbl="node1" presStyleIdx="0" presStyleCnt="5">
        <dgm:presLayoutVars>
          <dgm:bulletEnabled val="1"/>
        </dgm:presLayoutVars>
      </dgm:prSet>
      <dgm:spPr/>
    </dgm:pt>
    <dgm:pt modelId="{130D1E3A-382A-40CE-AE8A-BC2BFC49A979}" type="pres">
      <dgm:prSet presAssocID="{87919184-BF36-4578-A65F-1EA0BC9A787D}" presName="accent_1" presStyleCnt="0"/>
      <dgm:spPr/>
    </dgm:pt>
    <dgm:pt modelId="{2122082B-811F-41CF-90F4-CC7801C27B4E}" type="pres">
      <dgm:prSet presAssocID="{87919184-BF36-4578-A65F-1EA0BC9A787D}" presName="accentRepeatNode" presStyleLbl="solidFgAcc1" presStyleIdx="0" presStyleCnt="5"/>
      <dgm:spPr/>
    </dgm:pt>
    <dgm:pt modelId="{FE8EBC70-97A5-4D90-811F-BD03A3B56C8E}" type="pres">
      <dgm:prSet presAssocID="{EBD77128-BA63-4BF1-8801-7790C7EA826A}" presName="text_2" presStyleLbl="node1" presStyleIdx="1" presStyleCnt="5">
        <dgm:presLayoutVars>
          <dgm:bulletEnabled val="1"/>
        </dgm:presLayoutVars>
      </dgm:prSet>
      <dgm:spPr/>
    </dgm:pt>
    <dgm:pt modelId="{E3AE3F8E-AA98-4383-82AB-E49EC78FA660}" type="pres">
      <dgm:prSet presAssocID="{EBD77128-BA63-4BF1-8801-7790C7EA826A}" presName="accent_2" presStyleCnt="0"/>
      <dgm:spPr/>
    </dgm:pt>
    <dgm:pt modelId="{557A6362-1660-4C78-963F-C8BF0D57628D}" type="pres">
      <dgm:prSet presAssocID="{EBD77128-BA63-4BF1-8801-7790C7EA826A}" presName="accentRepeatNode" presStyleLbl="solidFgAcc1" presStyleIdx="1" presStyleCnt="5"/>
      <dgm:spPr/>
    </dgm:pt>
    <dgm:pt modelId="{B3DE57A1-1913-4764-817C-A6BA86B3EB6A}" type="pres">
      <dgm:prSet presAssocID="{744D8D8B-3902-4125-A062-50A29DBD7B73}" presName="text_3" presStyleLbl="node1" presStyleIdx="2" presStyleCnt="5">
        <dgm:presLayoutVars>
          <dgm:bulletEnabled val="1"/>
        </dgm:presLayoutVars>
      </dgm:prSet>
      <dgm:spPr/>
    </dgm:pt>
    <dgm:pt modelId="{EFBD50BE-601F-438F-B1EB-826EE42D355C}" type="pres">
      <dgm:prSet presAssocID="{744D8D8B-3902-4125-A062-50A29DBD7B73}" presName="accent_3" presStyleCnt="0"/>
      <dgm:spPr/>
    </dgm:pt>
    <dgm:pt modelId="{A4893B5F-2449-401F-BF77-D1DF15084A7D}" type="pres">
      <dgm:prSet presAssocID="{744D8D8B-3902-4125-A062-50A29DBD7B73}" presName="accentRepeatNode" presStyleLbl="solidFgAcc1" presStyleIdx="2" presStyleCnt="5"/>
      <dgm:spPr/>
    </dgm:pt>
    <dgm:pt modelId="{A216EB13-7AFE-4D2B-A001-F65D521774F7}" type="pres">
      <dgm:prSet presAssocID="{27C49DC2-EA01-44A4-85FB-97C1FCF12F3A}" presName="text_4" presStyleLbl="node1" presStyleIdx="3" presStyleCnt="5">
        <dgm:presLayoutVars>
          <dgm:bulletEnabled val="1"/>
        </dgm:presLayoutVars>
      </dgm:prSet>
      <dgm:spPr/>
    </dgm:pt>
    <dgm:pt modelId="{808D38A1-87C2-45EB-8FA9-F362DCBFA88A}" type="pres">
      <dgm:prSet presAssocID="{27C49DC2-EA01-44A4-85FB-97C1FCF12F3A}" presName="accent_4" presStyleCnt="0"/>
      <dgm:spPr/>
    </dgm:pt>
    <dgm:pt modelId="{3AD3C5D1-6360-4E8F-B560-2D3336366DB1}" type="pres">
      <dgm:prSet presAssocID="{27C49DC2-EA01-44A4-85FB-97C1FCF12F3A}" presName="accentRepeatNode" presStyleLbl="solidFgAcc1" presStyleIdx="3" presStyleCnt="5"/>
      <dgm:spPr/>
    </dgm:pt>
    <dgm:pt modelId="{EE3F288A-5069-4D80-BEBF-4CE5B6CA621D}" type="pres">
      <dgm:prSet presAssocID="{56AD9862-8621-47E1-B86A-41BF5EB6C620}" presName="text_5" presStyleLbl="node1" presStyleIdx="4" presStyleCnt="5">
        <dgm:presLayoutVars>
          <dgm:bulletEnabled val="1"/>
        </dgm:presLayoutVars>
      </dgm:prSet>
      <dgm:spPr/>
    </dgm:pt>
    <dgm:pt modelId="{3EDA3CA7-C233-4B95-B124-1970DE23583D}" type="pres">
      <dgm:prSet presAssocID="{56AD9862-8621-47E1-B86A-41BF5EB6C620}" presName="accent_5" presStyleCnt="0"/>
      <dgm:spPr/>
    </dgm:pt>
    <dgm:pt modelId="{CD73E2CB-742E-4566-BD76-C520DE4DF8A4}" type="pres">
      <dgm:prSet presAssocID="{56AD9862-8621-47E1-B86A-41BF5EB6C620}" presName="accentRepeatNode" presStyleLbl="solidFgAcc1" presStyleIdx="4" presStyleCnt="5"/>
      <dgm:spPr/>
    </dgm:pt>
  </dgm:ptLst>
  <dgm:cxnLst>
    <dgm:cxn modelId="{411AD404-612C-4DBE-A020-8EAB1D37AF4B}" srcId="{4EC2A47F-336E-45F4-B86A-1F42C02502D7}" destId="{744D8D8B-3902-4125-A062-50A29DBD7B73}" srcOrd="2" destOrd="0" parTransId="{3182B399-7031-47A1-8D89-C1BF73948A7B}" sibTransId="{61999926-A60F-4BC1-9A69-A338FFC46C41}"/>
    <dgm:cxn modelId="{867C2414-05EC-4EAB-989C-AEB271ED7AF4}" srcId="{4EC2A47F-336E-45F4-B86A-1F42C02502D7}" destId="{87919184-BF36-4578-A65F-1EA0BC9A787D}" srcOrd="0" destOrd="0" parTransId="{29B7333D-2C8F-4B80-8341-66D03DC435CA}" sibTransId="{6A350C15-C21C-40E3-8B1E-BD00E6A36438}"/>
    <dgm:cxn modelId="{44216469-4CC4-4B1F-868F-02ECDCC1A08E}" srcId="{4EC2A47F-336E-45F4-B86A-1F42C02502D7}" destId="{56AD9862-8621-47E1-B86A-41BF5EB6C620}" srcOrd="4" destOrd="0" parTransId="{B3656D38-C4C4-4336-895F-0FDFC52BC7AD}" sibTransId="{122634E9-50A5-4ECB-A2B6-DC0C8437CC87}"/>
    <dgm:cxn modelId="{C251F24A-33A8-45E3-B7C4-2EBD73617CCE}" srcId="{4EC2A47F-336E-45F4-B86A-1F42C02502D7}" destId="{27C49DC2-EA01-44A4-85FB-97C1FCF12F3A}" srcOrd="3" destOrd="0" parTransId="{8A632E2E-2091-4A85-AA35-ECD10F7FC3D3}" sibTransId="{7B43A663-5D04-43E3-A4CE-D719DCBFCDBF}"/>
    <dgm:cxn modelId="{FE346E81-0BA0-488F-96D8-4251419E0D1D}" srcId="{4EC2A47F-336E-45F4-B86A-1F42C02502D7}" destId="{EBD77128-BA63-4BF1-8801-7790C7EA826A}" srcOrd="1" destOrd="0" parTransId="{33BACECB-C82E-416D-9740-B9C54AAF0408}" sibTransId="{D7FEFE8B-C70D-4374-8CEF-C2F3178620D4}"/>
    <dgm:cxn modelId="{8AC17084-3E17-44D7-B2FB-3188209E5A2D}" type="presOf" srcId="{27C49DC2-EA01-44A4-85FB-97C1FCF12F3A}" destId="{A216EB13-7AFE-4D2B-A001-F65D521774F7}" srcOrd="0" destOrd="0" presId="urn:microsoft.com/office/officeart/2008/layout/VerticalCurvedList"/>
    <dgm:cxn modelId="{58654886-4EFF-48DB-80BB-93FBE4A44293}" type="presOf" srcId="{EBD77128-BA63-4BF1-8801-7790C7EA826A}" destId="{FE8EBC70-97A5-4D90-811F-BD03A3B56C8E}" srcOrd="0" destOrd="0" presId="urn:microsoft.com/office/officeart/2008/layout/VerticalCurvedList"/>
    <dgm:cxn modelId="{38B7B38A-9F80-4B5D-A3A6-56DAF249CF8E}" type="presOf" srcId="{6A350C15-C21C-40E3-8B1E-BD00E6A36438}" destId="{8210E335-2B0E-418C-9FB5-085F9826AA9F}" srcOrd="0" destOrd="0" presId="urn:microsoft.com/office/officeart/2008/layout/VerticalCurvedList"/>
    <dgm:cxn modelId="{E53BEB98-DDB4-4473-BB57-132BD36685D9}" type="presOf" srcId="{87919184-BF36-4578-A65F-1EA0BC9A787D}" destId="{5DD9B4D0-F264-4ECA-B15B-9A79E97C80BF}" srcOrd="0" destOrd="0" presId="urn:microsoft.com/office/officeart/2008/layout/VerticalCurvedList"/>
    <dgm:cxn modelId="{724688B1-981C-42F8-8D00-6F7CE1F7269C}" type="presOf" srcId="{56AD9862-8621-47E1-B86A-41BF5EB6C620}" destId="{EE3F288A-5069-4D80-BEBF-4CE5B6CA621D}" srcOrd="0" destOrd="0" presId="urn:microsoft.com/office/officeart/2008/layout/VerticalCurvedList"/>
    <dgm:cxn modelId="{2182A5EA-4FD7-409A-86DD-6F286ED26E18}" type="presOf" srcId="{744D8D8B-3902-4125-A062-50A29DBD7B73}" destId="{B3DE57A1-1913-4764-817C-A6BA86B3EB6A}" srcOrd="0" destOrd="0" presId="urn:microsoft.com/office/officeart/2008/layout/VerticalCurvedList"/>
    <dgm:cxn modelId="{5FC145FF-74E9-4B67-9FBD-91181EB97E91}" type="presOf" srcId="{4EC2A47F-336E-45F4-B86A-1F42C02502D7}" destId="{7CF2EC18-C6FC-42B4-BA8C-60CC034CF3FB}" srcOrd="0" destOrd="0" presId="urn:microsoft.com/office/officeart/2008/layout/VerticalCurvedList"/>
    <dgm:cxn modelId="{9DA0B25C-25C2-4907-9E54-D3286FADED0F}" type="presParOf" srcId="{7CF2EC18-C6FC-42B4-BA8C-60CC034CF3FB}" destId="{A1DB54CA-23D2-434D-9CCE-0D828035FB0B}" srcOrd="0" destOrd="0" presId="urn:microsoft.com/office/officeart/2008/layout/VerticalCurvedList"/>
    <dgm:cxn modelId="{064CBDA8-379E-46FF-902B-90D6963871F2}" type="presParOf" srcId="{A1DB54CA-23D2-434D-9CCE-0D828035FB0B}" destId="{C2DF42C4-1927-4969-AA62-DE63EA804464}" srcOrd="0" destOrd="0" presId="urn:microsoft.com/office/officeart/2008/layout/VerticalCurvedList"/>
    <dgm:cxn modelId="{1EF2C6DE-0BFA-42FA-9831-7EF42551C9EE}" type="presParOf" srcId="{C2DF42C4-1927-4969-AA62-DE63EA804464}" destId="{8DDE176F-46FC-4970-AC3D-FCE1312C38C3}" srcOrd="0" destOrd="0" presId="urn:microsoft.com/office/officeart/2008/layout/VerticalCurvedList"/>
    <dgm:cxn modelId="{9374B2CE-028D-4AFF-AB1F-9684EB51A950}" type="presParOf" srcId="{C2DF42C4-1927-4969-AA62-DE63EA804464}" destId="{8210E335-2B0E-418C-9FB5-085F9826AA9F}" srcOrd="1" destOrd="0" presId="urn:microsoft.com/office/officeart/2008/layout/VerticalCurvedList"/>
    <dgm:cxn modelId="{0D11DEE1-0483-44E2-A80F-FC39499F63CC}" type="presParOf" srcId="{C2DF42C4-1927-4969-AA62-DE63EA804464}" destId="{9B9D3C23-1E86-46E8-AB9E-CEAFE9CABA08}" srcOrd="2" destOrd="0" presId="urn:microsoft.com/office/officeart/2008/layout/VerticalCurvedList"/>
    <dgm:cxn modelId="{16B83DC9-B4E9-4040-A5F5-73345B8FDCE4}" type="presParOf" srcId="{C2DF42C4-1927-4969-AA62-DE63EA804464}" destId="{02B6EF40-4D1F-4665-9BDA-F7BAD6C13474}" srcOrd="3" destOrd="0" presId="urn:microsoft.com/office/officeart/2008/layout/VerticalCurvedList"/>
    <dgm:cxn modelId="{F74912D5-2775-4023-A3E5-089640528A3E}" type="presParOf" srcId="{A1DB54CA-23D2-434D-9CCE-0D828035FB0B}" destId="{5DD9B4D0-F264-4ECA-B15B-9A79E97C80BF}" srcOrd="1" destOrd="0" presId="urn:microsoft.com/office/officeart/2008/layout/VerticalCurvedList"/>
    <dgm:cxn modelId="{BF6CC574-0A09-4202-9568-F05CFB027026}" type="presParOf" srcId="{A1DB54CA-23D2-434D-9CCE-0D828035FB0B}" destId="{130D1E3A-382A-40CE-AE8A-BC2BFC49A979}" srcOrd="2" destOrd="0" presId="urn:microsoft.com/office/officeart/2008/layout/VerticalCurvedList"/>
    <dgm:cxn modelId="{6DD1F8A7-60FE-4FFE-AFDA-836303B40268}" type="presParOf" srcId="{130D1E3A-382A-40CE-AE8A-BC2BFC49A979}" destId="{2122082B-811F-41CF-90F4-CC7801C27B4E}" srcOrd="0" destOrd="0" presId="urn:microsoft.com/office/officeart/2008/layout/VerticalCurvedList"/>
    <dgm:cxn modelId="{612038F9-A204-4437-932D-33E22D562714}" type="presParOf" srcId="{A1DB54CA-23D2-434D-9CCE-0D828035FB0B}" destId="{FE8EBC70-97A5-4D90-811F-BD03A3B56C8E}" srcOrd="3" destOrd="0" presId="urn:microsoft.com/office/officeart/2008/layout/VerticalCurvedList"/>
    <dgm:cxn modelId="{641AC736-7A60-4D55-A9E6-A3A2AD0AEDE3}" type="presParOf" srcId="{A1DB54CA-23D2-434D-9CCE-0D828035FB0B}" destId="{E3AE3F8E-AA98-4383-82AB-E49EC78FA660}" srcOrd="4" destOrd="0" presId="urn:microsoft.com/office/officeart/2008/layout/VerticalCurvedList"/>
    <dgm:cxn modelId="{1E39EE3A-3D47-4640-B126-814F44E762A7}" type="presParOf" srcId="{E3AE3F8E-AA98-4383-82AB-E49EC78FA660}" destId="{557A6362-1660-4C78-963F-C8BF0D57628D}" srcOrd="0" destOrd="0" presId="urn:microsoft.com/office/officeart/2008/layout/VerticalCurvedList"/>
    <dgm:cxn modelId="{2C91D336-9897-4370-99E7-79C4131A7B55}" type="presParOf" srcId="{A1DB54CA-23D2-434D-9CCE-0D828035FB0B}" destId="{B3DE57A1-1913-4764-817C-A6BA86B3EB6A}" srcOrd="5" destOrd="0" presId="urn:microsoft.com/office/officeart/2008/layout/VerticalCurvedList"/>
    <dgm:cxn modelId="{3C2476C3-2C50-4734-B03F-382A210F9125}" type="presParOf" srcId="{A1DB54CA-23D2-434D-9CCE-0D828035FB0B}" destId="{EFBD50BE-601F-438F-B1EB-826EE42D355C}" srcOrd="6" destOrd="0" presId="urn:microsoft.com/office/officeart/2008/layout/VerticalCurvedList"/>
    <dgm:cxn modelId="{86037C54-F965-451B-BB30-E8EAF12C5D0C}" type="presParOf" srcId="{EFBD50BE-601F-438F-B1EB-826EE42D355C}" destId="{A4893B5F-2449-401F-BF77-D1DF15084A7D}" srcOrd="0" destOrd="0" presId="urn:microsoft.com/office/officeart/2008/layout/VerticalCurvedList"/>
    <dgm:cxn modelId="{F8A8080E-D2FC-44F1-9B63-87A08502B48A}" type="presParOf" srcId="{A1DB54CA-23D2-434D-9CCE-0D828035FB0B}" destId="{A216EB13-7AFE-4D2B-A001-F65D521774F7}" srcOrd="7" destOrd="0" presId="urn:microsoft.com/office/officeart/2008/layout/VerticalCurvedList"/>
    <dgm:cxn modelId="{6CCA4765-226B-4E54-BA2D-69DF821B3110}" type="presParOf" srcId="{A1DB54CA-23D2-434D-9CCE-0D828035FB0B}" destId="{808D38A1-87C2-45EB-8FA9-F362DCBFA88A}" srcOrd="8" destOrd="0" presId="urn:microsoft.com/office/officeart/2008/layout/VerticalCurvedList"/>
    <dgm:cxn modelId="{DE8B45B5-EAE9-457F-993C-BD6BB81E89A2}" type="presParOf" srcId="{808D38A1-87C2-45EB-8FA9-F362DCBFA88A}" destId="{3AD3C5D1-6360-4E8F-B560-2D3336366DB1}" srcOrd="0" destOrd="0" presId="urn:microsoft.com/office/officeart/2008/layout/VerticalCurvedList"/>
    <dgm:cxn modelId="{AD19522F-C582-4D1A-975E-2DE713821DE3}" type="presParOf" srcId="{A1DB54CA-23D2-434D-9CCE-0D828035FB0B}" destId="{EE3F288A-5069-4D80-BEBF-4CE5B6CA621D}" srcOrd="9" destOrd="0" presId="urn:microsoft.com/office/officeart/2008/layout/VerticalCurvedList"/>
    <dgm:cxn modelId="{87AEF5CD-31BF-4FEA-827F-1B138551A829}" type="presParOf" srcId="{A1DB54CA-23D2-434D-9CCE-0D828035FB0B}" destId="{3EDA3CA7-C233-4B95-B124-1970DE23583D}" srcOrd="10" destOrd="0" presId="urn:microsoft.com/office/officeart/2008/layout/VerticalCurvedList"/>
    <dgm:cxn modelId="{F24FC8D7-0C0D-454B-B945-B6F471C63B6B}" type="presParOf" srcId="{3EDA3CA7-C233-4B95-B124-1970DE23583D}" destId="{CD73E2CB-742E-4566-BD76-C520DE4DF8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C2A47F-336E-45F4-B86A-1F42C02502D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pt-PT"/>
        </a:p>
      </dgm:t>
    </dgm:pt>
    <dgm:pt modelId="{87919184-BF36-4578-A65F-1EA0BC9A787D}">
      <dgm:prSet phldrT="[Texto]"/>
      <dgm:spPr/>
      <dgm:t>
        <a:bodyPr/>
        <a:lstStyle/>
        <a:p>
          <a:r>
            <a:rPr lang="pt-PT" dirty="0">
              <a:latin typeface="Calibri" panose="020F0502020204030204" pitchFamily="34" charset="0"/>
              <a:cs typeface="Calibri" panose="020F0502020204030204" pitchFamily="34" charset="0"/>
            </a:rPr>
            <a:t>Introdução</a:t>
          </a:r>
        </a:p>
      </dgm:t>
    </dgm:pt>
    <dgm:pt modelId="{29B7333D-2C8F-4B80-8341-66D03DC435CA}" type="par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6A350C15-C21C-40E3-8B1E-BD00E6A36438}" type="sib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27C49DC2-EA01-44A4-85FB-97C1FCF12F3A}">
      <dgm:prSet/>
      <dgm:spPr/>
      <dgm:t>
        <a:bodyPr/>
        <a:lstStyle/>
        <a:p>
          <a:r>
            <a:rPr lang="pt-PT" dirty="0">
              <a:latin typeface="Calibri" panose="020F0502020204030204" pitchFamily="34" charset="0"/>
              <a:cs typeface="Calibri" panose="020F0502020204030204" pitchFamily="34" charset="0"/>
            </a:rPr>
            <a:t>Iluminadores de Oportunidade</a:t>
          </a:r>
        </a:p>
      </dgm:t>
    </dgm:pt>
    <dgm:pt modelId="{7B43A663-5D04-43E3-A4CE-D719DCBFCDBF}" type="sib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8A632E2E-2091-4A85-AA35-ECD10F7FC3D3}" type="par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56AD9862-8621-47E1-B86A-41BF5EB6C620}">
      <dgm:prSet/>
      <dgm:spPr/>
      <dgm:t>
        <a:bodyPr/>
        <a:lstStyle/>
        <a:p>
          <a:r>
            <a:rPr lang="pt-PT" dirty="0">
              <a:latin typeface="Calibri" panose="020F0502020204030204" pitchFamily="34" charset="0"/>
              <a:cs typeface="Calibri" panose="020F0502020204030204" pitchFamily="34" charset="0"/>
            </a:rPr>
            <a:t>Equação radar </a:t>
          </a:r>
          <a:r>
            <a:rPr lang="pt-PT" dirty="0" err="1">
              <a:latin typeface="Calibri" panose="020F0502020204030204" pitchFamily="34" charset="0"/>
              <a:cs typeface="Calibri" panose="020F0502020204030204" pitchFamily="34" charset="0"/>
            </a:rPr>
            <a:t>biestática</a:t>
          </a:r>
          <a:r>
            <a:rPr lang="pt-PT" dirty="0">
              <a:latin typeface="Calibri" panose="020F0502020204030204" pitchFamily="34" charset="0"/>
              <a:cs typeface="Calibri" panose="020F0502020204030204" pitchFamily="34" charset="0"/>
            </a:rPr>
            <a:t> </a:t>
          </a:r>
        </a:p>
      </dgm:t>
    </dgm:pt>
    <dgm:pt modelId="{B3656D38-C4C4-4336-895F-0FDFC52BC7AD}" type="parTrans" cxnId="{44216469-4CC4-4B1F-868F-02ECDCC1A08E}">
      <dgm:prSet/>
      <dgm:spPr/>
      <dgm:t>
        <a:bodyPr/>
        <a:lstStyle/>
        <a:p>
          <a:endParaRPr lang="pt-PT"/>
        </a:p>
      </dgm:t>
    </dgm:pt>
    <dgm:pt modelId="{122634E9-50A5-4ECB-A2B6-DC0C8437CC87}" type="sibTrans" cxnId="{44216469-4CC4-4B1F-868F-02ECDCC1A08E}">
      <dgm:prSet/>
      <dgm:spPr/>
      <dgm:t>
        <a:bodyPr/>
        <a:lstStyle/>
        <a:p>
          <a:endParaRPr lang="pt-PT"/>
        </a:p>
      </dgm:t>
    </dgm:pt>
    <dgm:pt modelId="{EBD77128-BA63-4BF1-8801-7790C7EA826A}">
      <dgm:prSet phldrT="[Texto]"/>
      <dgm:spPr/>
      <dgm:t>
        <a:bodyPr/>
        <a:lstStyle/>
        <a:p>
          <a:r>
            <a:rPr lang="pt-PT" dirty="0">
              <a:latin typeface="Calibri" panose="020F0502020204030204" pitchFamily="34" charset="0"/>
              <a:cs typeface="Calibri" panose="020F0502020204030204" pitchFamily="34" charset="0"/>
            </a:rPr>
            <a:t>Geometria PCL</a:t>
          </a:r>
        </a:p>
      </dgm:t>
    </dgm:pt>
    <dgm:pt modelId="{33BACECB-C82E-416D-9740-B9C54AAF0408}" type="parTrans" cxnId="{FE346E81-0BA0-488F-96D8-4251419E0D1D}">
      <dgm:prSet/>
      <dgm:spPr/>
      <dgm:t>
        <a:bodyPr/>
        <a:lstStyle/>
        <a:p>
          <a:endParaRPr lang="pt-PT"/>
        </a:p>
      </dgm:t>
    </dgm:pt>
    <dgm:pt modelId="{D7FEFE8B-C70D-4374-8CEF-C2F3178620D4}" type="sibTrans" cxnId="{FE346E81-0BA0-488F-96D8-4251419E0D1D}">
      <dgm:prSet/>
      <dgm:spPr/>
      <dgm:t>
        <a:bodyPr/>
        <a:lstStyle/>
        <a:p>
          <a:endParaRPr lang="pt-PT"/>
        </a:p>
      </dgm:t>
    </dgm:pt>
    <dgm:pt modelId="{744D8D8B-3902-4125-A062-50A29DBD7B73}">
      <dgm:prSet/>
      <dgm:spPr/>
      <dgm:t>
        <a:bodyPr/>
        <a:lstStyle/>
        <a:p>
          <a:r>
            <a:rPr lang="pt-PT" dirty="0"/>
            <a:t>Deteção em radares PCL</a:t>
          </a:r>
        </a:p>
      </dgm:t>
    </dgm:pt>
    <dgm:pt modelId="{3182B399-7031-47A1-8D89-C1BF73948A7B}" type="parTrans" cxnId="{411AD404-612C-4DBE-A020-8EAB1D37AF4B}">
      <dgm:prSet/>
      <dgm:spPr/>
      <dgm:t>
        <a:bodyPr/>
        <a:lstStyle/>
        <a:p>
          <a:endParaRPr lang="pt-PT"/>
        </a:p>
      </dgm:t>
    </dgm:pt>
    <dgm:pt modelId="{61999926-A60F-4BC1-9A69-A338FFC46C41}" type="sibTrans" cxnId="{411AD404-612C-4DBE-A020-8EAB1D37AF4B}">
      <dgm:prSet/>
      <dgm:spPr/>
      <dgm:t>
        <a:bodyPr/>
        <a:lstStyle/>
        <a:p>
          <a:endParaRPr lang="pt-PT"/>
        </a:p>
      </dgm:t>
    </dgm:pt>
    <dgm:pt modelId="{7CF2EC18-C6FC-42B4-BA8C-60CC034CF3FB}" type="pres">
      <dgm:prSet presAssocID="{4EC2A47F-336E-45F4-B86A-1F42C02502D7}" presName="Name0" presStyleCnt="0">
        <dgm:presLayoutVars>
          <dgm:chMax val="7"/>
          <dgm:chPref val="7"/>
          <dgm:dir/>
        </dgm:presLayoutVars>
      </dgm:prSet>
      <dgm:spPr/>
    </dgm:pt>
    <dgm:pt modelId="{A1DB54CA-23D2-434D-9CCE-0D828035FB0B}" type="pres">
      <dgm:prSet presAssocID="{4EC2A47F-336E-45F4-B86A-1F42C02502D7}" presName="Name1" presStyleCnt="0"/>
      <dgm:spPr/>
    </dgm:pt>
    <dgm:pt modelId="{C2DF42C4-1927-4969-AA62-DE63EA804464}" type="pres">
      <dgm:prSet presAssocID="{4EC2A47F-336E-45F4-B86A-1F42C02502D7}" presName="cycle" presStyleCnt="0"/>
      <dgm:spPr/>
    </dgm:pt>
    <dgm:pt modelId="{8DDE176F-46FC-4970-AC3D-FCE1312C38C3}" type="pres">
      <dgm:prSet presAssocID="{4EC2A47F-336E-45F4-B86A-1F42C02502D7}" presName="srcNode" presStyleLbl="node1" presStyleIdx="0" presStyleCnt="5"/>
      <dgm:spPr/>
    </dgm:pt>
    <dgm:pt modelId="{8210E335-2B0E-418C-9FB5-085F9826AA9F}" type="pres">
      <dgm:prSet presAssocID="{4EC2A47F-336E-45F4-B86A-1F42C02502D7}" presName="conn" presStyleLbl="parChTrans1D2" presStyleIdx="0" presStyleCnt="1"/>
      <dgm:spPr/>
    </dgm:pt>
    <dgm:pt modelId="{9B9D3C23-1E86-46E8-AB9E-CEAFE9CABA08}" type="pres">
      <dgm:prSet presAssocID="{4EC2A47F-336E-45F4-B86A-1F42C02502D7}" presName="extraNode" presStyleLbl="node1" presStyleIdx="0" presStyleCnt="5"/>
      <dgm:spPr/>
    </dgm:pt>
    <dgm:pt modelId="{02B6EF40-4D1F-4665-9BDA-F7BAD6C13474}" type="pres">
      <dgm:prSet presAssocID="{4EC2A47F-336E-45F4-B86A-1F42C02502D7}" presName="dstNode" presStyleLbl="node1" presStyleIdx="0" presStyleCnt="5"/>
      <dgm:spPr/>
    </dgm:pt>
    <dgm:pt modelId="{5DD9B4D0-F264-4ECA-B15B-9A79E97C80BF}" type="pres">
      <dgm:prSet presAssocID="{87919184-BF36-4578-A65F-1EA0BC9A787D}" presName="text_1" presStyleLbl="node1" presStyleIdx="0" presStyleCnt="5">
        <dgm:presLayoutVars>
          <dgm:bulletEnabled val="1"/>
        </dgm:presLayoutVars>
      </dgm:prSet>
      <dgm:spPr/>
    </dgm:pt>
    <dgm:pt modelId="{130D1E3A-382A-40CE-AE8A-BC2BFC49A979}" type="pres">
      <dgm:prSet presAssocID="{87919184-BF36-4578-A65F-1EA0BC9A787D}" presName="accent_1" presStyleCnt="0"/>
      <dgm:spPr/>
    </dgm:pt>
    <dgm:pt modelId="{2122082B-811F-41CF-90F4-CC7801C27B4E}" type="pres">
      <dgm:prSet presAssocID="{87919184-BF36-4578-A65F-1EA0BC9A787D}" presName="accentRepeatNode" presStyleLbl="solidFgAcc1" presStyleIdx="0" presStyleCnt="5"/>
      <dgm:spPr/>
    </dgm:pt>
    <dgm:pt modelId="{FE8EBC70-97A5-4D90-811F-BD03A3B56C8E}" type="pres">
      <dgm:prSet presAssocID="{EBD77128-BA63-4BF1-8801-7790C7EA826A}" presName="text_2" presStyleLbl="node1" presStyleIdx="1" presStyleCnt="5">
        <dgm:presLayoutVars>
          <dgm:bulletEnabled val="1"/>
        </dgm:presLayoutVars>
      </dgm:prSet>
      <dgm:spPr/>
    </dgm:pt>
    <dgm:pt modelId="{E3AE3F8E-AA98-4383-82AB-E49EC78FA660}" type="pres">
      <dgm:prSet presAssocID="{EBD77128-BA63-4BF1-8801-7790C7EA826A}" presName="accent_2" presStyleCnt="0"/>
      <dgm:spPr/>
    </dgm:pt>
    <dgm:pt modelId="{557A6362-1660-4C78-963F-C8BF0D57628D}" type="pres">
      <dgm:prSet presAssocID="{EBD77128-BA63-4BF1-8801-7790C7EA826A}" presName="accentRepeatNode" presStyleLbl="solidFgAcc1" presStyleIdx="1" presStyleCnt="5"/>
      <dgm:spPr/>
    </dgm:pt>
    <dgm:pt modelId="{B3DE57A1-1913-4764-817C-A6BA86B3EB6A}" type="pres">
      <dgm:prSet presAssocID="{744D8D8B-3902-4125-A062-50A29DBD7B73}" presName="text_3" presStyleLbl="node1" presStyleIdx="2" presStyleCnt="5">
        <dgm:presLayoutVars>
          <dgm:bulletEnabled val="1"/>
        </dgm:presLayoutVars>
      </dgm:prSet>
      <dgm:spPr/>
    </dgm:pt>
    <dgm:pt modelId="{EFBD50BE-601F-438F-B1EB-826EE42D355C}" type="pres">
      <dgm:prSet presAssocID="{744D8D8B-3902-4125-A062-50A29DBD7B73}" presName="accent_3" presStyleCnt="0"/>
      <dgm:spPr/>
    </dgm:pt>
    <dgm:pt modelId="{A4893B5F-2449-401F-BF77-D1DF15084A7D}" type="pres">
      <dgm:prSet presAssocID="{744D8D8B-3902-4125-A062-50A29DBD7B73}" presName="accentRepeatNode" presStyleLbl="solidFgAcc1" presStyleIdx="2" presStyleCnt="5"/>
      <dgm:spPr/>
    </dgm:pt>
    <dgm:pt modelId="{A216EB13-7AFE-4D2B-A001-F65D521774F7}" type="pres">
      <dgm:prSet presAssocID="{27C49DC2-EA01-44A4-85FB-97C1FCF12F3A}" presName="text_4" presStyleLbl="node1" presStyleIdx="3" presStyleCnt="5">
        <dgm:presLayoutVars>
          <dgm:bulletEnabled val="1"/>
        </dgm:presLayoutVars>
      </dgm:prSet>
      <dgm:spPr/>
    </dgm:pt>
    <dgm:pt modelId="{808D38A1-87C2-45EB-8FA9-F362DCBFA88A}" type="pres">
      <dgm:prSet presAssocID="{27C49DC2-EA01-44A4-85FB-97C1FCF12F3A}" presName="accent_4" presStyleCnt="0"/>
      <dgm:spPr/>
    </dgm:pt>
    <dgm:pt modelId="{3AD3C5D1-6360-4E8F-B560-2D3336366DB1}" type="pres">
      <dgm:prSet presAssocID="{27C49DC2-EA01-44A4-85FB-97C1FCF12F3A}" presName="accentRepeatNode" presStyleLbl="solidFgAcc1" presStyleIdx="3" presStyleCnt="5"/>
      <dgm:spPr/>
    </dgm:pt>
    <dgm:pt modelId="{EE3F288A-5069-4D80-BEBF-4CE5B6CA621D}" type="pres">
      <dgm:prSet presAssocID="{56AD9862-8621-47E1-B86A-41BF5EB6C620}" presName="text_5" presStyleLbl="node1" presStyleIdx="4" presStyleCnt="5">
        <dgm:presLayoutVars>
          <dgm:bulletEnabled val="1"/>
        </dgm:presLayoutVars>
      </dgm:prSet>
      <dgm:spPr/>
    </dgm:pt>
    <dgm:pt modelId="{3EDA3CA7-C233-4B95-B124-1970DE23583D}" type="pres">
      <dgm:prSet presAssocID="{56AD9862-8621-47E1-B86A-41BF5EB6C620}" presName="accent_5" presStyleCnt="0"/>
      <dgm:spPr/>
    </dgm:pt>
    <dgm:pt modelId="{CD73E2CB-742E-4566-BD76-C520DE4DF8A4}" type="pres">
      <dgm:prSet presAssocID="{56AD9862-8621-47E1-B86A-41BF5EB6C620}" presName="accentRepeatNode" presStyleLbl="solidFgAcc1" presStyleIdx="4" presStyleCnt="5"/>
      <dgm:spPr/>
    </dgm:pt>
  </dgm:ptLst>
  <dgm:cxnLst>
    <dgm:cxn modelId="{411AD404-612C-4DBE-A020-8EAB1D37AF4B}" srcId="{4EC2A47F-336E-45F4-B86A-1F42C02502D7}" destId="{744D8D8B-3902-4125-A062-50A29DBD7B73}" srcOrd="2" destOrd="0" parTransId="{3182B399-7031-47A1-8D89-C1BF73948A7B}" sibTransId="{61999926-A60F-4BC1-9A69-A338FFC46C41}"/>
    <dgm:cxn modelId="{867C2414-05EC-4EAB-989C-AEB271ED7AF4}" srcId="{4EC2A47F-336E-45F4-B86A-1F42C02502D7}" destId="{87919184-BF36-4578-A65F-1EA0BC9A787D}" srcOrd="0" destOrd="0" parTransId="{29B7333D-2C8F-4B80-8341-66D03DC435CA}" sibTransId="{6A350C15-C21C-40E3-8B1E-BD00E6A36438}"/>
    <dgm:cxn modelId="{44216469-4CC4-4B1F-868F-02ECDCC1A08E}" srcId="{4EC2A47F-336E-45F4-B86A-1F42C02502D7}" destId="{56AD9862-8621-47E1-B86A-41BF5EB6C620}" srcOrd="4" destOrd="0" parTransId="{B3656D38-C4C4-4336-895F-0FDFC52BC7AD}" sibTransId="{122634E9-50A5-4ECB-A2B6-DC0C8437CC87}"/>
    <dgm:cxn modelId="{C251F24A-33A8-45E3-B7C4-2EBD73617CCE}" srcId="{4EC2A47F-336E-45F4-B86A-1F42C02502D7}" destId="{27C49DC2-EA01-44A4-85FB-97C1FCF12F3A}" srcOrd="3" destOrd="0" parTransId="{8A632E2E-2091-4A85-AA35-ECD10F7FC3D3}" sibTransId="{7B43A663-5D04-43E3-A4CE-D719DCBFCDBF}"/>
    <dgm:cxn modelId="{FE346E81-0BA0-488F-96D8-4251419E0D1D}" srcId="{4EC2A47F-336E-45F4-B86A-1F42C02502D7}" destId="{EBD77128-BA63-4BF1-8801-7790C7EA826A}" srcOrd="1" destOrd="0" parTransId="{33BACECB-C82E-416D-9740-B9C54AAF0408}" sibTransId="{D7FEFE8B-C70D-4374-8CEF-C2F3178620D4}"/>
    <dgm:cxn modelId="{8AC17084-3E17-44D7-B2FB-3188209E5A2D}" type="presOf" srcId="{27C49DC2-EA01-44A4-85FB-97C1FCF12F3A}" destId="{A216EB13-7AFE-4D2B-A001-F65D521774F7}" srcOrd="0" destOrd="0" presId="urn:microsoft.com/office/officeart/2008/layout/VerticalCurvedList"/>
    <dgm:cxn modelId="{58654886-4EFF-48DB-80BB-93FBE4A44293}" type="presOf" srcId="{EBD77128-BA63-4BF1-8801-7790C7EA826A}" destId="{FE8EBC70-97A5-4D90-811F-BD03A3B56C8E}" srcOrd="0" destOrd="0" presId="urn:microsoft.com/office/officeart/2008/layout/VerticalCurvedList"/>
    <dgm:cxn modelId="{38B7B38A-9F80-4B5D-A3A6-56DAF249CF8E}" type="presOf" srcId="{6A350C15-C21C-40E3-8B1E-BD00E6A36438}" destId="{8210E335-2B0E-418C-9FB5-085F9826AA9F}" srcOrd="0" destOrd="0" presId="urn:microsoft.com/office/officeart/2008/layout/VerticalCurvedList"/>
    <dgm:cxn modelId="{E53BEB98-DDB4-4473-BB57-132BD36685D9}" type="presOf" srcId="{87919184-BF36-4578-A65F-1EA0BC9A787D}" destId="{5DD9B4D0-F264-4ECA-B15B-9A79E97C80BF}" srcOrd="0" destOrd="0" presId="urn:microsoft.com/office/officeart/2008/layout/VerticalCurvedList"/>
    <dgm:cxn modelId="{724688B1-981C-42F8-8D00-6F7CE1F7269C}" type="presOf" srcId="{56AD9862-8621-47E1-B86A-41BF5EB6C620}" destId="{EE3F288A-5069-4D80-BEBF-4CE5B6CA621D}" srcOrd="0" destOrd="0" presId="urn:microsoft.com/office/officeart/2008/layout/VerticalCurvedList"/>
    <dgm:cxn modelId="{2182A5EA-4FD7-409A-86DD-6F286ED26E18}" type="presOf" srcId="{744D8D8B-3902-4125-A062-50A29DBD7B73}" destId="{B3DE57A1-1913-4764-817C-A6BA86B3EB6A}" srcOrd="0" destOrd="0" presId="urn:microsoft.com/office/officeart/2008/layout/VerticalCurvedList"/>
    <dgm:cxn modelId="{5FC145FF-74E9-4B67-9FBD-91181EB97E91}" type="presOf" srcId="{4EC2A47F-336E-45F4-B86A-1F42C02502D7}" destId="{7CF2EC18-C6FC-42B4-BA8C-60CC034CF3FB}" srcOrd="0" destOrd="0" presId="urn:microsoft.com/office/officeart/2008/layout/VerticalCurvedList"/>
    <dgm:cxn modelId="{9DA0B25C-25C2-4907-9E54-D3286FADED0F}" type="presParOf" srcId="{7CF2EC18-C6FC-42B4-BA8C-60CC034CF3FB}" destId="{A1DB54CA-23D2-434D-9CCE-0D828035FB0B}" srcOrd="0" destOrd="0" presId="urn:microsoft.com/office/officeart/2008/layout/VerticalCurvedList"/>
    <dgm:cxn modelId="{064CBDA8-379E-46FF-902B-90D6963871F2}" type="presParOf" srcId="{A1DB54CA-23D2-434D-9CCE-0D828035FB0B}" destId="{C2DF42C4-1927-4969-AA62-DE63EA804464}" srcOrd="0" destOrd="0" presId="urn:microsoft.com/office/officeart/2008/layout/VerticalCurvedList"/>
    <dgm:cxn modelId="{1EF2C6DE-0BFA-42FA-9831-7EF42551C9EE}" type="presParOf" srcId="{C2DF42C4-1927-4969-AA62-DE63EA804464}" destId="{8DDE176F-46FC-4970-AC3D-FCE1312C38C3}" srcOrd="0" destOrd="0" presId="urn:microsoft.com/office/officeart/2008/layout/VerticalCurvedList"/>
    <dgm:cxn modelId="{9374B2CE-028D-4AFF-AB1F-9684EB51A950}" type="presParOf" srcId="{C2DF42C4-1927-4969-AA62-DE63EA804464}" destId="{8210E335-2B0E-418C-9FB5-085F9826AA9F}" srcOrd="1" destOrd="0" presId="urn:microsoft.com/office/officeart/2008/layout/VerticalCurvedList"/>
    <dgm:cxn modelId="{0D11DEE1-0483-44E2-A80F-FC39499F63CC}" type="presParOf" srcId="{C2DF42C4-1927-4969-AA62-DE63EA804464}" destId="{9B9D3C23-1E86-46E8-AB9E-CEAFE9CABA08}" srcOrd="2" destOrd="0" presId="urn:microsoft.com/office/officeart/2008/layout/VerticalCurvedList"/>
    <dgm:cxn modelId="{16B83DC9-B4E9-4040-A5F5-73345B8FDCE4}" type="presParOf" srcId="{C2DF42C4-1927-4969-AA62-DE63EA804464}" destId="{02B6EF40-4D1F-4665-9BDA-F7BAD6C13474}" srcOrd="3" destOrd="0" presId="urn:microsoft.com/office/officeart/2008/layout/VerticalCurvedList"/>
    <dgm:cxn modelId="{F74912D5-2775-4023-A3E5-089640528A3E}" type="presParOf" srcId="{A1DB54CA-23D2-434D-9CCE-0D828035FB0B}" destId="{5DD9B4D0-F264-4ECA-B15B-9A79E97C80BF}" srcOrd="1" destOrd="0" presId="urn:microsoft.com/office/officeart/2008/layout/VerticalCurvedList"/>
    <dgm:cxn modelId="{BF6CC574-0A09-4202-9568-F05CFB027026}" type="presParOf" srcId="{A1DB54CA-23D2-434D-9CCE-0D828035FB0B}" destId="{130D1E3A-382A-40CE-AE8A-BC2BFC49A979}" srcOrd="2" destOrd="0" presId="urn:microsoft.com/office/officeart/2008/layout/VerticalCurvedList"/>
    <dgm:cxn modelId="{6DD1F8A7-60FE-4FFE-AFDA-836303B40268}" type="presParOf" srcId="{130D1E3A-382A-40CE-AE8A-BC2BFC49A979}" destId="{2122082B-811F-41CF-90F4-CC7801C27B4E}" srcOrd="0" destOrd="0" presId="urn:microsoft.com/office/officeart/2008/layout/VerticalCurvedList"/>
    <dgm:cxn modelId="{612038F9-A204-4437-932D-33E22D562714}" type="presParOf" srcId="{A1DB54CA-23D2-434D-9CCE-0D828035FB0B}" destId="{FE8EBC70-97A5-4D90-811F-BD03A3B56C8E}" srcOrd="3" destOrd="0" presId="urn:microsoft.com/office/officeart/2008/layout/VerticalCurvedList"/>
    <dgm:cxn modelId="{641AC736-7A60-4D55-A9E6-A3A2AD0AEDE3}" type="presParOf" srcId="{A1DB54CA-23D2-434D-9CCE-0D828035FB0B}" destId="{E3AE3F8E-AA98-4383-82AB-E49EC78FA660}" srcOrd="4" destOrd="0" presId="urn:microsoft.com/office/officeart/2008/layout/VerticalCurvedList"/>
    <dgm:cxn modelId="{1E39EE3A-3D47-4640-B126-814F44E762A7}" type="presParOf" srcId="{E3AE3F8E-AA98-4383-82AB-E49EC78FA660}" destId="{557A6362-1660-4C78-963F-C8BF0D57628D}" srcOrd="0" destOrd="0" presId="urn:microsoft.com/office/officeart/2008/layout/VerticalCurvedList"/>
    <dgm:cxn modelId="{2C91D336-9897-4370-99E7-79C4131A7B55}" type="presParOf" srcId="{A1DB54CA-23D2-434D-9CCE-0D828035FB0B}" destId="{B3DE57A1-1913-4764-817C-A6BA86B3EB6A}" srcOrd="5" destOrd="0" presId="urn:microsoft.com/office/officeart/2008/layout/VerticalCurvedList"/>
    <dgm:cxn modelId="{3C2476C3-2C50-4734-B03F-382A210F9125}" type="presParOf" srcId="{A1DB54CA-23D2-434D-9CCE-0D828035FB0B}" destId="{EFBD50BE-601F-438F-B1EB-826EE42D355C}" srcOrd="6" destOrd="0" presId="urn:microsoft.com/office/officeart/2008/layout/VerticalCurvedList"/>
    <dgm:cxn modelId="{86037C54-F965-451B-BB30-E8EAF12C5D0C}" type="presParOf" srcId="{EFBD50BE-601F-438F-B1EB-826EE42D355C}" destId="{A4893B5F-2449-401F-BF77-D1DF15084A7D}" srcOrd="0" destOrd="0" presId="urn:microsoft.com/office/officeart/2008/layout/VerticalCurvedList"/>
    <dgm:cxn modelId="{F8A8080E-D2FC-44F1-9B63-87A08502B48A}" type="presParOf" srcId="{A1DB54CA-23D2-434D-9CCE-0D828035FB0B}" destId="{A216EB13-7AFE-4D2B-A001-F65D521774F7}" srcOrd="7" destOrd="0" presId="urn:microsoft.com/office/officeart/2008/layout/VerticalCurvedList"/>
    <dgm:cxn modelId="{6CCA4765-226B-4E54-BA2D-69DF821B3110}" type="presParOf" srcId="{A1DB54CA-23D2-434D-9CCE-0D828035FB0B}" destId="{808D38A1-87C2-45EB-8FA9-F362DCBFA88A}" srcOrd="8" destOrd="0" presId="urn:microsoft.com/office/officeart/2008/layout/VerticalCurvedList"/>
    <dgm:cxn modelId="{DE8B45B5-EAE9-457F-993C-BD6BB81E89A2}" type="presParOf" srcId="{808D38A1-87C2-45EB-8FA9-F362DCBFA88A}" destId="{3AD3C5D1-6360-4E8F-B560-2D3336366DB1}" srcOrd="0" destOrd="0" presId="urn:microsoft.com/office/officeart/2008/layout/VerticalCurvedList"/>
    <dgm:cxn modelId="{AD19522F-C582-4D1A-975E-2DE713821DE3}" type="presParOf" srcId="{A1DB54CA-23D2-434D-9CCE-0D828035FB0B}" destId="{EE3F288A-5069-4D80-BEBF-4CE5B6CA621D}" srcOrd="9" destOrd="0" presId="urn:microsoft.com/office/officeart/2008/layout/VerticalCurvedList"/>
    <dgm:cxn modelId="{87AEF5CD-31BF-4FEA-827F-1B138551A829}" type="presParOf" srcId="{A1DB54CA-23D2-434D-9CCE-0D828035FB0B}" destId="{3EDA3CA7-C233-4B95-B124-1970DE23583D}" srcOrd="10" destOrd="0" presId="urn:microsoft.com/office/officeart/2008/layout/VerticalCurvedList"/>
    <dgm:cxn modelId="{F24FC8D7-0C0D-454B-B945-B6F471C63B6B}" type="presParOf" srcId="{3EDA3CA7-C233-4B95-B124-1970DE23583D}" destId="{CD73E2CB-742E-4566-BD76-C520DE4DF8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C2A47F-336E-45F4-B86A-1F42C02502D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pt-PT"/>
        </a:p>
      </dgm:t>
    </dgm:pt>
    <dgm:pt modelId="{87919184-BF36-4578-A65F-1EA0BC9A787D}">
      <dgm:prSet phldrT="[Texto]"/>
      <dgm:spPr/>
      <dgm:t>
        <a:bodyPr/>
        <a:lstStyle/>
        <a:p>
          <a:r>
            <a:rPr lang="pt-PT" dirty="0">
              <a:latin typeface="Calibri" panose="020F0502020204030204" pitchFamily="34" charset="0"/>
              <a:cs typeface="Calibri" panose="020F0502020204030204" pitchFamily="34" charset="0"/>
            </a:rPr>
            <a:t>Introdução</a:t>
          </a:r>
        </a:p>
      </dgm:t>
    </dgm:pt>
    <dgm:pt modelId="{29B7333D-2C8F-4B80-8341-66D03DC435CA}" type="par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6A350C15-C21C-40E3-8B1E-BD00E6A36438}" type="sibTrans" cxnId="{867C2414-05EC-4EAB-989C-AEB271ED7AF4}">
      <dgm:prSet/>
      <dgm:spPr/>
      <dgm:t>
        <a:bodyPr/>
        <a:lstStyle/>
        <a:p>
          <a:endParaRPr lang="pt-PT">
            <a:latin typeface="Calibri" panose="020F0502020204030204" pitchFamily="34" charset="0"/>
            <a:cs typeface="Calibri" panose="020F0502020204030204" pitchFamily="34" charset="0"/>
          </a:endParaRPr>
        </a:p>
      </dgm:t>
    </dgm:pt>
    <dgm:pt modelId="{27C49DC2-EA01-44A4-85FB-97C1FCF12F3A}">
      <dgm:prSet/>
      <dgm:spPr/>
      <dgm:t>
        <a:bodyPr/>
        <a:lstStyle/>
        <a:p>
          <a:r>
            <a:rPr lang="pt-PT" dirty="0">
              <a:latin typeface="Calibri" panose="020F0502020204030204" pitchFamily="34" charset="0"/>
              <a:cs typeface="Calibri" panose="020F0502020204030204" pitchFamily="34" charset="0"/>
            </a:rPr>
            <a:t>Iluminadores de Oportunidade</a:t>
          </a:r>
        </a:p>
      </dgm:t>
    </dgm:pt>
    <dgm:pt modelId="{7B43A663-5D04-43E3-A4CE-D719DCBFCDBF}" type="sib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8A632E2E-2091-4A85-AA35-ECD10F7FC3D3}" type="parTrans" cxnId="{C251F24A-33A8-45E3-B7C4-2EBD73617CCE}">
      <dgm:prSet/>
      <dgm:spPr/>
      <dgm:t>
        <a:bodyPr/>
        <a:lstStyle/>
        <a:p>
          <a:endParaRPr lang="pt-PT">
            <a:latin typeface="Calibri" panose="020F0502020204030204" pitchFamily="34" charset="0"/>
            <a:cs typeface="Calibri" panose="020F0502020204030204" pitchFamily="34" charset="0"/>
          </a:endParaRPr>
        </a:p>
      </dgm:t>
    </dgm:pt>
    <dgm:pt modelId="{56AD9862-8621-47E1-B86A-41BF5EB6C620}">
      <dgm:prSet/>
      <dgm:spPr/>
      <dgm:t>
        <a:bodyPr/>
        <a:lstStyle/>
        <a:p>
          <a:r>
            <a:rPr lang="pt-PT" dirty="0">
              <a:latin typeface="Calibri" panose="020F0502020204030204" pitchFamily="34" charset="0"/>
              <a:cs typeface="Calibri" panose="020F0502020204030204" pitchFamily="34" charset="0"/>
            </a:rPr>
            <a:t>Equação radar </a:t>
          </a:r>
          <a:r>
            <a:rPr lang="pt-PT" dirty="0" err="1">
              <a:latin typeface="Calibri" panose="020F0502020204030204" pitchFamily="34" charset="0"/>
              <a:cs typeface="Calibri" panose="020F0502020204030204" pitchFamily="34" charset="0"/>
            </a:rPr>
            <a:t>biestática</a:t>
          </a:r>
          <a:r>
            <a:rPr lang="pt-PT" dirty="0">
              <a:latin typeface="Calibri" panose="020F0502020204030204" pitchFamily="34" charset="0"/>
              <a:cs typeface="Calibri" panose="020F0502020204030204" pitchFamily="34" charset="0"/>
            </a:rPr>
            <a:t> </a:t>
          </a:r>
        </a:p>
      </dgm:t>
    </dgm:pt>
    <dgm:pt modelId="{B3656D38-C4C4-4336-895F-0FDFC52BC7AD}" type="parTrans" cxnId="{44216469-4CC4-4B1F-868F-02ECDCC1A08E}">
      <dgm:prSet/>
      <dgm:spPr/>
      <dgm:t>
        <a:bodyPr/>
        <a:lstStyle/>
        <a:p>
          <a:endParaRPr lang="pt-PT"/>
        </a:p>
      </dgm:t>
    </dgm:pt>
    <dgm:pt modelId="{122634E9-50A5-4ECB-A2B6-DC0C8437CC87}" type="sibTrans" cxnId="{44216469-4CC4-4B1F-868F-02ECDCC1A08E}">
      <dgm:prSet/>
      <dgm:spPr/>
      <dgm:t>
        <a:bodyPr/>
        <a:lstStyle/>
        <a:p>
          <a:endParaRPr lang="pt-PT"/>
        </a:p>
      </dgm:t>
    </dgm:pt>
    <dgm:pt modelId="{EBD77128-BA63-4BF1-8801-7790C7EA826A}">
      <dgm:prSet phldrT="[Texto]"/>
      <dgm:spPr/>
      <dgm:t>
        <a:bodyPr/>
        <a:lstStyle/>
        <a:p>
          <a:r>
            <a:rPr lang="pt-PT" dirty="0">
              <a:latin typeface="Calibri" panose="020F0502020204030204" pitchFamily="34" charset="0"/>
              <a:cs typeface="Calibri" panose="020F0502020204030204" pitchFamily="34" charset="0"/>
            </a:rPr>
            <a:t>Geometria PCL</a:t>
          </a:r>
        </a:p>
      </dgm:t>
    </dgm:pt>
    <dgm:pt modelId="{33BACECB-C82E-416D-9740-B9C54AAF0408}" type="parTrans" cxnId="{FE346E81-0BA0-488F-96D8-4251419E0D1D}">
      <dgm:prSet/>
      <dgm:spPr/>
      <dgm:t>
        <a:bodyPr/>
        <a:lstStyle/>
        <a:p>
          <a:endParaRPr lang="pt-PT"/>
        </a:p>
      </dgm:t>
    </dgm:pt>
    <dgm:pt modelId="{D7FEFE8B-C70D-4374-8CEF-C2F3178620D4}" type="sibTrans" cxnId="{FE346E81-0BA0-488F-96D8-4251419E0D1D}">
      <dgm:prSet/>
      <dgm:spPr/>
      <dgm:t>
        <a:bodyPr/>
        <a:lstStyle/>
        <a:p>
          <a:endParaRPr lang="pt-PT"/>
        </a:p>
      </dgm:t>
    </dgm:pt>
    <dgm:pt modelId="{744D8D8B-3902-4125-A062-50A29DBD7B73}">
      <dgm:prSet/>
      <dgm:spPr/>
      <dgm:t>
        <a:bodyPr/>
        <a:lstStyle/>
        <a:p>
          <a:r>
            <a:rPr lang="pt-PT" dirty="0"/>
            <a:t>Deteção em radares PCL</a:t>
          </a:r>
        </a:p>
      </dgm:t>
    </dgm:pt>
    <dgm:pt modelId="{3182B399-7031-47A1-8D89-C1BF73948A7B}" type="parTrans" cxnId="{411AD404-612C-4DBE-A020-8EAB1D37AF4B}">
      <dgm:prSet/>
      <dgm:spPr/>
      <dgm:t>
        <a:bodyPr/>
        <a:lstStyle/>
        <a:p>
          <a:endParaRPr lang="pt-PT"/>
        </a:p>
      </dgm:t>
    </dgm:pt>
    <dgm:pt modelId="{61999926-A60F-4BC1-9A69-A338FFC46C41}" type="sibTrans" cxnId="{411AD404-612C-4DBE-A020-8EAB1D37AF4B}">
      <dgm:prSet/>
      <dgm:spPr/>
      <dgm:t>
        <a:bodyPr/>
        <a:lstStyle/>
        <a:p>
          <a:endParaRPr lang="pt-PT"/>
        </a:p>
      </dgm:t>
    </dgm:pt>
    <dgm:pt modelId="{7CF2EC18-C6FC-42B4-BA8C-60CC034CF3FB}" type="pres">
      <dgm:prSet presAssocID="{4EC2A47F-336E-45F4-B86A-1F42C02502D7}" presName="Name0" presStyleCnt="0">
        <dgm:presLayoutVars>
          <dgm:chMax val="7"/>
          <dgm:chPref val="7"/>
          <dgm:dir/>
        </dgm:presLayoutVars>
      </dgm:prSet>
      <dgm:spPr/>
    </dgm:pt>
    <dgm:pt modelId="{A1DB54CA-23D2-434D-9CCE-0D828035FB0B}" type="pres">
      <dgm:prSet presAssocID="{4EC2A47F-336E-45F4-B86A-1F42C02502D7}" presName="Name1" presStyleCnt="0"/>
      <dgm:spPr/>
    </dgm:pt>
    <dgm:pt modelId="{C2DF42C4-1927-4969-AA62-DE63EA804464}" type="pres">
      <dgm:prSet presAssocID="{4EC2A47F-336E-45F4-B86A-1F42C02502D7}" presName="cycle" presStyleCnt="0"/>
      <dgm:spPr/>
    </dgm:pt>
    <dgm:pt modelId="{8DDE176F-46FC-4970-AC3D-FCE1312C38C3}" type="pres">
      <dgm:prSet presAssocID="{4EC2A47F-336E-45F4-B86A-1F42C02502D7}" presName="srcNode" presStyleLbl="node1" presStyleIdx="0" presStyleCnt="5"/>
      <dgm:spPr/>
    </dgm:pt>
    <dgm:pt modelId="{8210E335-2B0E-418C-9FB5-085F9826AA9F}" type="pres">
      <dgm:prSet presAssocID="{4EC2A47F-336E-45F4-B86A-1F42C02502D7}" presName="conn" presStyleLbl="parChTrans1D2" presStyleIdx="0" presStyleCnt="1"/>
      <dgm:spPr/>
    </dgm:pt>
    <dgm:pt modelId="{9B9D3C23-1E86-46E8-AB9E-CEAFE9CABA08}" type="pres">
      <dgm:prSet presAssocID="{4EC2A47F-336E-45F4-B86A-1F42C02502D7}" presName="extraNode" presStyleLbl="node1" presStyleIdx="0" presStyleCnt="5"/>
      <dgm:spPr/>
    </dgm:pt>
    <dgm:pt modelId="{02B6EF40-4D1F-4665-9BDA-F7BAD6C13474}" type="pres">
      <dgm:prSet presAssocID="{4EC2A47F-336E-45F4-B86A-1F42C02502D7}" presName="dstNode" presStyleLbl="node1" presStyleIdx="0" presStyleCnt="5"/>
      <dgm:spPr/>
    </dgm:pt>
    <dgm:pt modelId="{5DD9B4D0-F264-4ECA-B15B-9A79E97C80BF}" type="pres">
      <dgm:prSet presAssocID="{87919184-BF36-4578-A65F-1EA0BC9A787D}" presName="text_1" presStyleLbl="node1" presStyleIdx="0" presStyleCnt="5">
        <dgm:presLayoutVars>
          <dgm:bulletEnabled val="1"/>
        </dgm:presLayoutVars>
      </dgm:prSet>
      <dgm:spPr/>
    </dgm:pt>
    <dgm:pt modelId="{130D1E3A-382A-40CE-AE8A-BC2BFC49A979}" type="pres">
      <dgm:prSet presAssocID="{87919184-BF36-4578-A65F-1EA0BC9A787D}" presName="accent_1" presStyleCnt="0"/>
      <dgm:spPr/>
    </dgm:pt>
    <dgm:pt modelId="{2122082B-811F-41CF-90F4-CC7801C27B4E}" type="pres">
      <dgm:prSet presAssocID="{87919184-BF36-4578-A65F-1EA0BC9A787D}" presName="accentRepeatNode" presStyleLbl="solidFgAcc1" presStyleIdx="0" presStyleCnt="5"/>
      <dgm:spPr/>
    </dgm:pt>
    <dgm:pt modelId="{FE8EBC70-97A5-4D90-811F-BD03A3B56C8E}" type="pres">
      <dgm:prSet presAssocID="{EBD77128-BA63-4BF1-8801-7790C7EA826A}" presName="text_2" presStyleLbl="node1" presStyleIdx="1" presStyleCnt="5">
        <dgm:presLayoutVars>
          <dgm:bulletEnabled val="1"/>
        </dgm:presLayoutVars>
      </dgm:prSet>
      <dgm:spPr/>
    </dgm:pt>
    <dgm:pt modelId="{E3AE3F8E-AA98-4383-82AB-E49EC78FA660}" type="pres">
      <dgm:prSet presAssocID="{EBD77128-BA63-4BF1-8801-7790C7EA826A}" presName="accent_2" presStyleCnt="0"/>
      <dgm:spPr/>
    </dgm:pt>
    <dgm:pt modelId="{557A6362-1660-4C78-963F-C8BF0D57628D}" type="pres">
      <dgm:prSet presAssocID="{EBD77128-BA63-4BF1-8801-7790C7EA826A}" presName="accentRepeatNode" presStyleLbl="solidFgAcc1" presStyleIdx="1" presStyleCnt="5"/>
      <dgm:spPr/>
    </dgm:pt>
    <dgm:pt modelId="{B3DE57A1-1913-4764-817C-A6BA86B3EB6A}" type="pres">
      <dgm:prSet presAssocID="{744D8D8B-3902-4125-A062-50A29DBD7B73}" presName="text_3" presStyleLbl="node1" presStyleIdx="2" presStyleCnt="5">
        <dgm:presLayoutVars>
          <dgm:bulletEnabled val="1"/>
        </dgm:presLayoutVars>
      </dgm:prSet>
      <dgm:spPr/>
    </dgm:pt>
    <dgm:pt modelId="{EFBD50BE-601F-438F-B1EB-826EE42D355C}" type="pres">
      <dgm:prSet presAssocID="{744D8D8B-3902-4125-A062-50A29DBD7B73}" presName="accent_3" presStyleCnt="0"/>
      <dgm:spPr/>
    </dgm:pt>
    <dgm:pt modelId="{A4893B5F-2449-401F-BF77-D1DF15084A7D}" type="pres">
      <dgm:prSet presAssocID="{744D8D8B-3902-4125-A062-50A29DBD7B73}" presName="accentRepeatNode" presStyleLbl="solidFgAcc1" presStyleIdx="2" presStyleCnt="5"/>
      <dgm:spPr/>
    </dgm:pt>
    <dgm:pt modelId="{A216EB13-7AFE-4D2B-A001-F65D521774F7}" type="pres">
      <dgm:prSet presAssocID="{27C49DC2-EA01-44A4-85FB-97C1FCF12F3A}" presName="text_4" presStyleLbl="node1" presStyleIdx="3" presStyleCnt="5">
        <dgm:presLayoutVars>
          <dgm:bulletEnabled val="1"/>
        </dgm:presLayoutVars>
      </dgm:prSet>
      <dgm:spPr/>
    </dgm:pt>
    <dgm:pt modelId="{808D38A1-87C2-45EB-8FA9-F362DCBFA88A}" type="pres">
      <dgm:prSet presAssocID="{27C49DC2-EA01-44A4-85FB-97C1FCF12F3A}" presName="accent_4" presStyleCnt="0"/>
      <dgm:spPr/>
    </dgm:pt>
    <dgm:pt modelId="{3AD3C5D1-6360-4E8F-B560-2D3336366DB1}" type="pres">
      <dgm:prSet presAssocID="{27C49DC2-EA01-44A4-85FB-97C1FCF12F3A}" presName="accentRepeatNode" presStyleLbl="solidFgAcc1" presStyleIdx="3" presStyleCnt="5"/>
      <dgm:spPr/>
    </dgm:pt>
    <dgm:pt modelId="{EE3F288A-5069-4D80-BEBF-4CE5B6CA621D}" type="pres">
      <dgm:prSet presAssocID="{56AD9862-8621-47E1-B86A-41BF5EB6C620}" presName="text_5" presStyleLbl="node1" presStyleIdx="4" presStyleCnt="5">
        <dgm:presLayoutVars>
          <dgm:bulletEnabled val="1"/>
        </dgm:presLayoutVars>
      </dgm:prSet>
      <dgm:spPr/>
    </dgm:pt>
    <dgm:pt modelId="{3EDA3CA7-C233-4B95-B124-1970DE23583D}" type="pres">
      <dgm:prSet presAssocID="{56AD9862-8621-47E1-B86A-41BF5EB6C620}" presName="accent_5" presStyleCnt="0"/>
      <dgm:spPr/>
    </dgm:pt>
    <dgm:pt modelId="{CD73E2CB-742E-4566-BD76-C520DE4DF8A4}" type="pres">
      <dgm:prSet presAssocID="{56AD9862-8621-47E1-B86A-41BF5EB6C620}" presName="accentRepeatNode" presStyleLbl="solidFgAcc1" presStyleIdx="4" presStyleCnt="5"/>
      <dgm:spPr/>
    </dgm:pt>
  </dgm:ptLst>
  <dgm:cxnLst>
    <dgm:cxn modelId="{411AD404-612C-4DBE-A020-8EAB1D37AF4B}" srcId="{4EC2A47F-336E-45F4-B86A-1F42C02502D7}" destId="{744D8D8B-3902-4125-A062-50A29DBD7B73}" srcOrd="2" destOrd="0" parTransId="{3182B399-7031-47A1-8D89-C1BF73948A7B}" sibTransId="{61999926-A60F-4BC1-9A69-A338FFC46C41}"/>
    <dgm:cxn modelId="{867C2414-05EC-4EAB-989C-AEB271ED7AF4}" srcId="{4EC2A47F-336E-45F4-B86A-1F42C02502D7}" destId="{87919184-BF36-4578-A65F-1EA0BC9A787D}" srcOrd="0" destOrd="0" parTransId="{29B7333D-2C8F-4B80-8341-66D03DC435CA}" sibTransId="{6A350C15-C21C-40E3-8B1E-BD00E6A36438}"/>
    <dgm:cxn modelId="{44216469-4CC4-4B1F-868F-02ECDCC1A08E}" srcId="{4EC2A47F-336E-45F4-B86A-1F42C02502D7}" destId="{56AD9862-8621-47E1-B86A-41BF5EB6C620}" srcOrd="4" destOrd="0" parTransId="{B3656D38-C4C4-4336-895F-0FDFC52BC7AD}" sibTransId="{122634E9-50A5-4ECB-A2B6-DC0C8437CC87}"/>
    <dgm:cxn modelId="{C251F24A-33A8-45E3-B7C4-2EBD73617CCE}" srcId="{4EC2A47F-336E-45F4-B86A-1F42C02502D7}" destId="{27C49DC2-EA01-44A4-85FB-97C1FCF12F3A}" srcOrd="3" destOrd="0" parTransId="{8A632E2E-2091-4A85-AA35-ECD10F7FC3D3}" sibTransId="{7B43A663-5D04-43E3-A4CE-D719DCBFCDBF}"/>
    <dgm:cxn modelId="{FE346E81-0BA0-488F-96D8-4251419E0D1D}" srcId="{4EC2A47F-336E-45F4-B86A-1F42C02502D7}" destId="{EBD77128-BA63-4BF1-8801-7790C7EA826A}" srcOrd="1" destOrd="0" parTransId="{33BACECB-C82E-416D-9740-B9C54AAF0408}" sibTransId="{D7FEFE8B-C70D-4374-8CEF-C2F3178620D4}"/>
    <dgm:cxn modelId="{8AC17084-3E17-44D7-B2FB-3188209E5A2D}" type="presOf" srcId="{27C49DC2-EA01-44A4-85FB-97C1FCF12F3A}" destId="{A216EB13-7AFE-4D2B-A001-F65D521774F7}" srcOrd="0" destOrd="0" presId="urn:microsoft.com/office/officeart/2008/layout/VerticalCurvedList"/>
    <dgm:cxn modelId="{58654886-4EFF-48DB-80BB-93FBE4A44293}" type="presOf" srcId="{EBD77128-BA63-4BF1-8801-7790C7EA826A}" destId="{FE8EBC70-97A5-4D90-811F-BD03A3B56C8E}" srcOrd="0" destOrd="0" presId="urn:microsoft.com/office/officeart/2008/layout/VerticalCurvedList"/>
    <dgm:cxn modelId="{38B7B38A-9F80-4B5D-A3A6-56DAF249CF8E}" type="presOf" srcId="{6A350C15-C21C-40E3-8B1E-BD00E6A36438}" destId="{8210E335-2B0E-418C-9FB5-085F9826AA9F}" srcOrd="0" destOrd="0" presId="urn:microsoft.com/office/officeart/2008/layout/VerticalCurvedList"/>
    <dgm:cxn modelId="{E53BEB98-DDB4-4473-BB57-132BD36685D9}" type="presOf" srcId="{87919184-BF36-4578-A65F-1EA0BC9A787D}" destId="{5DD9B4D0-F264-4ECA-B15B-9A79E97C80BF}" srcOrd="0" destOrd="0" presId="urn:microsoft.com/office/officeart/2008/layout/VerticalCurvedList"/>
    <dgm:cxn modelId="{724688B1-981C-42F8-8D00-6F7CE1F7269C}" type="presOf" srcId="{56AD9862-8621-47E1-B86A-41BF5EB6C620}" destId="{EE3F288A-5069-4D80-BEBF-4CE5B6CA621D}" srcOrd="0" destOrd="0" presId="urn:microsoft.com/office/officeart/2008/layout/VerticalCurvedList"/>
    <dgm:cxn modelId="{2182A5EA-4FD7-409A-86DD-6F286ED26E18}" type="presOf" srcId="{744D8D8B-3902-4125-A062-50A29DBD7B73}" destId="{B3DE57A1-1913-4764-817C-A6BA86B3EB6A}" srcOrd="0" destOrd="0" presId="urn:microsoft.com/office/officeart/2008/layout/VerticalCurvedList"/>
    <dgm:cxn modelId="{5FC145FF-74E9-4B67-9FBD-91181EB97E91}" type="presOf" srcId="{4EC2A47F-336E-45F4-B86A-1F42C02502D7}" destId="{7CF2EC18-C6FC-42B4-BA8C-60CC034CF3FB}" srcOrd="0" destOrd="0" presId="urn:microsoft.com/office/officeart/2008/layout/VerticalCurvedList"/>
    <dgm:cxn modelId="{9DA0B25C-25C2-4907-9E54-D3286FADED0F}" type="presParOf" srcId="{7CF2EC18-C6FC-42B4-BA8C-60CC034CF3FB}" destId="{A1DB54CA-23D2-434D-9CCE-0D828035FB0B}" srcOrd="0" destOrd="0" presId="urn:microsoft.com/office/officeart/2008/layout/VerticalCurvedList"/>
    <dgm:cxn modelId="{064CBDA8-379E-46FF-902B-90D6963871F2}" type="presParOf" srcId="{A1DB54CA-23D2-434D-9CCE-0D828035FB0B}" destId="{C2DF42C4-1927-4969-AA62-DE63EA804464}" srcOrd="0" destOrd="0" presId="urn:microsoft.com/office/officeart/2008/layout/VerticalCurvedList"/>
    <dgm:cxn modelId="{1EF2C6DE-0BFA-42FA-9831-7EF42551C9EE}" type="presParOf" srcId="{C2DF42C4-1927-4969-AA62-DE63EA804464}" destId="{8DDE176F-46FC-4970-AC3D-FCE1312C38C3}" srcOrd="0" destOrd="0" presId="urn:microsoft.com/office/officeart/2008/layout/VerticalCurvedList"/>
    <dgm:cxn modelId="{9374B2CE-028D-4AFF-AB1F-9684EB51A950}" type="presParOf" srcId="{C2DF42C4-1927-4969-AA62-DE63EA804464}" destId="{8210E335-2B0E-418C-9FB5-085F9826AA9F}" srcOrd="1" destOrd="0" presId="urn:microsoft.com/office/officeart/2008/layout/VerticalCurvedList"/>
    <dgm:cxn modelId="{0D11DEE1-0483-44E2-A80F-FC39499F63CC}" type="presParOf" srcId="{C2DF42C4-1927-4969-AA62-DE63EA804464}" destId="{9B9D3C23-1E86-46E8-AB9E-CEAFE9CABA08}" srcOrd="2" destOrd="0" presId="urn:microsoft.com/office/officeart/2008/layout/VerticalCurvedList"/>
    <dgm:cxn modelId="{16B83DC9-B4E9-4040-A5F5-73345B8FDCE4}" type="presParOf" srcId="{C2DF42C4-1927-4969-AA62-DE63EA804464}" destId="{02B6EF40-4D1F-4665-9BDA-F7BAD6C13474}" srcOrd="3" destOrd="0" presId="urn:microsoft.com/office/officeart/2008/layout/VerticalCurvedList"/>
    <dgm:cxn modelId="{F74912D5-2775-4023-A3E5-089640528A3E}" type="presParOf" srcId="{A1DB54CA-23D2-434D-9CCE-0D828035FB0B}" destId="{5DD9B4D0-F264-4ECA-B15B-9A79E97C80BF}" srcOrd="1" destOrd="0" presId="urn:microsoft.com/office/officeart/2008/layout/VerticalCurvedList"/>
    <dgm:cxn modelId="{BF6CC574-0A09-4202-9568-F05CFB027026}" type="presParOf" srcId="{A1DB54CA-23D2-434D-9CCE-0D828035FB0B}" destId="{130D1E3A-382A-40CE-AE8A-BC2BFC49A979}" srcOrd="2" destOrd="0" presId="urn:microsoft.com/office/officeart/2008/layout/VerticalCurvedList"/>
    <dgm:cxn modelId="{6DD1F8A7-60FE-4FFE-AFDA-836303B40268}" type="presParOf" srcId="{130D1E3A-382A-40CE-AE8A-BC2BFC49A979}" destId="{2122082B-811F-41CF-90F4-CC7801C27B4E}" srcOrd="0" destOrd="0" presId="urn:microsoft.com/office/officeart/2008/layout/VerticalCurvedList"/>
    <dgm:cxn modelId="{612038F9-A204-4437-932D-33E22D562714}" type="presParOf" srcId="{A1DB54CA-23D2-434D-9CCE-0D828035FB0B}" destId="{FE8EBC70-97A5-4D90-811F-BD03A3B56C8E}" srcOrd="3" destOrd="0" presId="urn:microsoft.com/office/officeart/2008/layout/VerticalCurvedList"/>
    <dgm:cxn modelId="{641AC736-7A60-4D55-A9E6-A3A2AD0AEDE3}" type="presParOf" srcId="{A1DB54CA-23D2-434D-9CCE-0D828035FB0B}" destId="{E3AE3F8E-AA98-4383-82AB-E49EC78FA660}" srcOrd="4" destOrd="0" presId="urn:microsoft.com/office/officeart/2008/layout/VerticalCurvedList"/>
    <dgm:cxn modelId="{1E39EE3A-3D47-4640-B126-814F44E762A7}" type="presParOf" srcId="{E3AE3F8E-AA98-4383-82AB-E49EC78FA660}" destId="{557A6362-1660-4C78-963F-C8BF0D57628D}" srcOrd="0" destOrd="0" presId="urn:microsoft.com/office/officeart/2008/layout/VerticalCurvedList"/>
    <dgm:cxn modelId="{2C91D336-9897-4370-99E7-79C4131A7B55}" type="presParOf" srcId="{A1DB54CA-23D2-434D-9CCE-0D828035FB0B}" destId="{B3DE57A1-1913-4764-817C-A6BA86B3EB6A}" srcOrd="5" destOrd="0" presId="urn:microsoft.com/office/officeart/2008/layout/VerticalCurvedList"/>
    <dgm:cxn modelId="{3C2476C3-2C50-4734-B03F-382A210F9125}" type="presParOf" srcId="{A1DB54CA-23D2-434D-9CCE-0D828035FB0B}" destId="{EFBD50BE-601F-438F-B1EB-826EE42D355C}" srcOrd="6" destOrd="0" presId="urn:microsoft.com/office/officeart/2008/layout/VerticalCurvedList"/>
    <dgm:cxn modelId="{86037C54-F965-451B-BB30-E8EAF12C5D0C}" type="presParOf" srcId="{EFBD50BE-601F-438F-B1EB-826EE42D355C}" destId="{A4893B5F-2449-401F-BF77-D1DF15084A7D}" srcOrd="0" destOrd="0" presId="urn:microsoft.com/office/officeart/2008/layout/VerticalCurvedList"/>
    <dgm:cxn modelId="{F8A8080E-D2FC-44F1-9B63-87A08502B48A}" type="presParOf" srcId="{A1DB54CA-23D2-434D-9CCE-0D828035FB0B}" destId="{A216EB13-7AFE-4D2B-A001-F65D521774F7}" srcOrd="7" destOrd="0" presId="urn:microsoft.com/office/officeart/2008/layout/VerticalCurvedList"/>
    <dgm:cxn modelId="{6CCA4765-226B-4E54-BA2D-69DF821B3110}" type="presParOf" srcId="{A1DB54CA-23D2-434D-9CCE-0D828035FB0B}" destId="{808D38A1-87C2-45EB-8FA9-F362DCBFA88A}" srcOrd="8" destOrd="0" presId="urn:microsoft.com/office/officeart/2008/layout/VerticalCurvedList"/>
    <dgm:cxn modelId="{DE8B45B5-EAE9-457F-993C-BD6BB81E89A2}" type="presParOf" srcId="{808D38A1-87C2-45EB-8FA9-F362DCBFA88A}" destId="{3AD3C5D1-6360-4E8F-B560-2D3336366DB1}" srcOrd="0" destOrd="0" presId="urn:microsoft.com/office/officeart/2008/layout/VerticalCurvedList"/>
    <dgm:cxn modelId="{AD19522F-C582-4D1A-975E-2DE713821DE3}" type="presParOf" srcId="{A1DB54CA-23D2-434D-9CCE-0D828035FB0B}" destId="{EE3F288A-5069-4D80-BEBF-4CE5B6CA621D}" srcOrd="9" destOrd="0" presId="urn:microsoft.com/office/officeart/2008/layout/VerticalCurvedList"/>
    <dgm:cxn modelId="{87AEF5CD-31BF-4FEA-827F-1B138551A829}" type="presParOf" srcId="{A1DB54CA-23D2-434D-9CCE-0D828035FB0B}" destId="{3EDA3CA7-C233-4B95-B124-1970DE23583D}" srcOrd="10" destOrd="0" presId="urn:microsoft.com/office/officeart/2008/layout/VerticalCurvedList"/>
    <dgm:cxn modelId="{F24FC8D7-0C0D-454B-B945-B6F471C63B6B}" type="presParOf" srcId="{3EDA3CA7-C233-4B95-B124-1970DE23583D}" destId="{CD73E2CB-742E-4566-BD76-C520DE4DF8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0E335-2B0E-418C-9FB5-085F9826AA9F}">
      <dsp:nvSpPr>
        <dsp:cNvPr id="0" name=""/>
        <dsp:cNvSpPr/>
      </dsp:nvSpPr>
      <dsp:spPr>
        <a:xfrm>
          <a:off x="-5536260" y="-847605"/>
          <a:ext cx="6591755" cy="6591755"/>
        </a:xfrm>
        <a:prstGeom prst="blockArc">
          <a:avLst>
            <a:gd name="adj1" fmla="val 18900000"/>
            <a:gd name="adj2" fmla="val 2700000"/>
            <a:gd name="adj3" fmla="val 328"/>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9B4D0-F264-4ECA-B15B-9A79E97C80BF}">
      <dsp:nvSpPr>
        <dsp:cNvPr id="0" name=""/>
        <dsp:cNvSpPr/>
      </dsp:nvSpPr>
      <dsp:spPr>
        <a:xfrm>
          <a:off x="461470" y="305936"/>
          <a:ext cx="7031033" cy="61226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Introdução</a:t>
          </a:r>
        </a:p>
      </dsp:txBody>
      <dsp:txXfrm>
        <a:off x="461470" y="305936"/>
        <a:ext cx="7031033" cy="612263"/>
      </dsp:txXfrm>
    </dsp:sp>
    <dsp:sp modelId="{2122082B-811F-41CF-90F4-CC7801C27B4E}">
      <dsp:nvSpPr>
        <dsp:cNvPr id="0" name=""/>
        <dsp:cNvSpPr/>
      </dsp:nvSpPr>
      <dsp:spPr>
        <a:xfrm>
          <a:off x="78805" y="229403"/>
          <a:ext cx="765329" cy="76532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EBC70-97A5-4D90-811F-BD03A3B56C8E}">
      <dsp:nvSpPr>
        <dsp:cNvPr id="0" name=""/>
        <dsp:cNvSpPr/>
      </dsp:nvSpPr>
      <dsp:spPr>
        <a:xfrm>
          <a:off x="900200" y="1224038"/>
          <a:ext cx="6592303" cy="612263"/>
        </a:xfrm>
        <a:prstGeom prst="rect">
          <a:avLst/>
        </a:prstGeom>
        <a:solidFill>
          <a:schemeClr val="accent4">
            <a:hueOff val="-1116192"/>
            <a:satOff val="6725"/>
            <a:lumOff val="53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Geometria PCL</a:t>
          </a:r>
        </a:p>
      </dsp:txBody>
      <dsp:txXfrm>
        <a:off x="900200" y="1224038"/>
        <a:ext cx="6592303" cy="612263"/>
      </dsp:txXfrm>
    </dsp:sp>
    <dsp:sp modelId="{557A6362-1660-4C78-963F-C8BF0D57628D}">
      <dsp:nvSpPr>
        <dsp:cNvPr id="0" name=""/>
        <dsp:cNvSpPr/>
      </dsp:nvSpPr>
      <dsp:spPr>
        <a:xfrm>
          <a:off x="517535" y="1147505"/>
          <a:ext cx="765329" cy="765329"/>
        </a:xfrm>
        <a:prstGeom prst="ellipse">
          <a:avLst/>
        </a:prstGeom>
        <a:solidFill>
          <a:schemeClr val="lt1">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B3DE57A1-1913-4764-817C-A6BA86B3EB6A}">
      <dsp:nvSpPr>
        <dsp:cNvPr id="0" name=""/>
        <dsp:cNvSpPr/>
      </dsp:nvSpPr>
      <dsp:spPr>
        <a:xfrm>
          <a:off x="1034855" y="2142140"/>
          <a:ext cx="6457648" cy="612263"/>
        </a:xfrm>
        <a:prstGeom prst="rect">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t>Deteção em radares PCL</a:t>
          </a:r>
        </a:p>
      </dsp:txBody>
      <dsp:txXfrm>
        <a:off x="1034855" y="2142140"/>
        <a:ext cx="6457648" cy="612263"/>
      </dsp:txXfrm>
    </dsp:sp>
    <dsp:sp modelId="{A4893B5F-2449-401F-BF77-D1DF15084A7D}">
      <dsp:nvSpPr>
        <dsp:cNvPr id="0" name=""/>
        <dsp:cNvSpPr/>
      </dsp:nvSpPr>
      <dsp:spPr>
        <a:xfrm>
          <a:off x="652190" y="2065607"/>
          <a:ext cx="765329" cy="765329"/>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A216EB13-7AFE-4D2B-A001-F65D521774F7}">
      <dsp:nvSpPr>
        <dsp:cNvPr id="0" name=""/>
        <dsp:cNvSpPr/>
      </dsp:nvSpPr>
      <dsp:spPr>
        <a:xfrm>
          <a:off x="900200" y="3060242"/>
          <a:ext cx="6592303" cy="612263"/>
        </a:xfrm>
        <a:prstGeom prst="rect">
          <a:avLst/>
        </a:prstGeom>
        <a:solidFill>
          <a:schemeClr val="accent4">
            <a:hueOff val="-3348577"/>
            <a:satOff val="20174"/>
            <a:lumOff val="161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Iluminadores de Oportunidade</a:t>
          </a:r>
        </a:p>
      </dsp:txBody>
      <dsp:txXfrm>
        <a:off x="900200" y="3060242"/>
        <a:ext cx="6592303" cy="612263"/>
      </dsp:txXfrm>
    </dsp:sp>
    <dsp:sp modelId="{3AD3C5D1-6360-4E8F-B560-2D3336366DB1}">
      <dsp:nvSpPr>
        <dsp:cNvPr id="0" name=""/>
        <dsp:cNvSpPr/>
      </dsp:nvSpPr>
      <dsp:spPr>
        <a:xfrm>
          <a:off x="517535" y="2983709"/>
          <a:ext cx="765329" cy="765329"/>
        </a:xfrm>
        <a:prstGeom prst="ellipse">
          <a:avLst/>
        </a:prstGeom>
        <a:solidFill>
          <a:schemeClr val="lt1">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3F288A-5069-4D80-BEBF-4CE5B6CA621D}">
      <dsp:nvSpPr>
        <dsp:cNvPr id="0" name=""/>
        <dsp:cNvSpPr/>
      </dsp:nvSpPr>
      <dsp:spPr>
        <a:xfrm>
          <a:off x="461470" y="3978344"/>
          <a:ext cx="7031033" cy="612263"/>
        </a:xfrm>
        <a:prstGeom prst="rect">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Equação radar </a:t>
          </a:r>
          <a:r>
            <a:rPr lang="pt-PT" sz="3200" kern="1200" dirty="0" err="1">
              <a:latin typeface="Calibri" panose="020F0502020204030204" pitchFamily="34" charset="0"/>
              <a:cs typeface="Calibri" panose="020F0502020204030204" pitchFamily="34" charset="0"/>
            </a:rPr>
            <a:t>biestática</a:t>
          </a:r>
          <a:r>
            <a:rPr lang="pt-PT" sz="3200" kern="1200" dirty="0">
              <a:latin typeface="Calibri" panose="020F0502020204030204" pitchFamily="34" charset="0"/>
              <a:cs typeface="Calibri" panose="020F0502020204030204" pitchFamily="34" charset="0"/>
            </a:rPr>
            <a:t> </a:t>
          </a:r>
        </a:p>
      </dsp:txBody>
      <dsp:txXfrm>
        <a:off x="461470" y="3978344"/>
        <a:ext cx="7031033" cy="612263"/>
      </dsp:txXfrm>
    </dsp:sp>
    <dsp:sp modelId="{CD73E2CB-742E-4566-BD76-C520DE4DF8A4}">
      <dsp:nvSpPr>
        <dsp:cNvPr id="0" name=""/>
        <dsp:cNvSpPr/>
      </dsp:nvSpPr>
      <dsp:spPr>
        <a:xfrm>
          <a:off x="78805" y="3901811"/>
          <a:ext cx="765329" cy="765329"/>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0E335-2B0E-418C-9FB5-085F9826AA9F}">
      <dsp:nvSpPr>
        <dsp:cNvPr id="0" name=""/>
        <dsp:cNvSpPr/>
      </dsp:nvSpPr>
      <dsp:spPr>
        <a:xfrm>
          <a:off x="-5536260" y="-847605"/>
          <a:ext cx="6591755" cy="6591755"/>
        </a:xfrm>
        <a:prstGeom prst="blockArc">
          <a:avLst>
            <a:gd name="adj1" fmla="val 18900000"/>
            <a:gd name="adj2" fmla="val 2700000"/>
            <a:gd name="adj3" fmla="val 328"/>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9B4D0-F264-4ECA-B15B-9A79E97C80BF}">
      <dsp:nvSpPr>
        <dsp:cNvPr id="0" name=""/>
        <dsp:cNvSpPr/>
      </dsp:nvSpPr>
      <dsp:spPr>
        <a:xfrm>
          <a:off x="461470" y="305936"/>
          <a:ext cx="7031033" cy="61226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Introdução</a:t>
          </a:r>
        </a:p>
      </dsp:txBody>
      <dsp:txXfrm>
        <a:off x="461470" y="305936"/>
        <a:ext cx="7031033" cy="612263"/>
      </dsp:txXfrm>
    </dsp:sp>
    <dsp:sp modelId="{2122082B-811F-41CF-90F4-CC7801C27B4E}">
      <dsp:nvSpPr>
        <dsp:cNvPr id="0" name=""/>
        <dsp:cNvSpPr/>
      </dsp:nvSpPr>
      <dsp:spPr>
        <a:xfrm>
          <a:off x="78805" y="229403"/>
          <a:ext cx="765329" cy="76532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EBC70-97A5-4D90-811F-BD03A3B56C8E}">
      <dsp:nvSpPr>
        <dsp:cNvPr id="0" name=""/>
        <dsp:cNvSpPr/>
      </dsp:nvSpPr>
      <dsp:spPr>
        <a:xfrm>
          <a:off x="900200" y="1224038"/>
          <a:ext cx="6592303" cy="612263"/>
        </a:xfrm>
        <a:prstGeom prst="rect">
          <a:avLst/>
        </a:prstGeom>
        <a:solidFill>
          <a:schemeClr val="accent4">
            <a:hueOff val="-1116192"/>
            <a:satOff val="6725"/>
            <a:lumOff val="53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Geometria PCL</a:t>
          </a:r>
        </a:p>
      </dsp:txBody>
      <dsp:txXfrm>
        <a:off x="900200" y="1224038"/>
        <a:ext cx="6592303" cy="612263"/>
      </dsp:txXfrm>
    </dsp:sp>
    <dsp:sp modelId="{557A6362-1660-4C78-963F-C8BF0D57628D}">
      <dsp:nvSpPr>
        <dsp:cNvPr id="0" name=""/>
        <dsp:cNvSpPr/>
      </dsp:nvSpPr>
      <dsp:spPr>
        <a:xfrm>
          <a:off x="517535" y="1147505"/>
          <a:ext cx="765329" cy="765329"/>
        </a:xfrm>
        <a:prstGeom prst="ellipse">
          <a:avLst/>
        </a:prstGeom>
        <a:solidFill>
          <a:schemeClr val="lt1">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B3DE57A1-1913-4764-817C-A6BA86B3EB6A}">
      <dsp:nvSpPr>
        <dsp:cNvPr id="0" name=""/>
        <dsp:cNvSpPr/>
      </dsp:nvSpPr>
      <dsp:spPr>
        <a:xfrm>
          <a:off x="1034855" y="2142140"/>
          <a:ext cx="6457648" cy="612263"/>
        </a:xfrm>
        <a:prstGeom prst="rect">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t>Deteção em radares PCL</a:t>
          </a:r>
        </a:p>
      </dsp:txBody>
      <dsp:txXfrm>
        <a:off x="1034855" y="2142140"/>
        <a:ext cx="6457648" cy="612263"/>
      </dsp:txXfrm>
    </dsp:sp>
    <dsp:sp modelId="{A4893B5F-2449-401F-BF77-D1DF15084A7D}">
      <dsp:nvSpPr>
        <dsp:cNvPr id="0" name=""/>
        <dsp:cNvSpPr/>
      </dsp:nvSpPr>
      <dsp:spPr>
        <a:xfrm>
          <a:off x="652190" y="2065607"/>
          <a:ext cx="765329" cy="765329"/>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A216EB13-7AFE-4D2B-A001-F65D521774F7}">
      <dsp:nvSpPr>
        <dsp:cNvPr id="0" name=""/>
        <dsp:cNvSpPr/>
      </dsp:nvSpPr>
      <dsp:spPr>
        <a:xfrm>
          <a:off x="900200" y="3060242"/>
          <a:ext cx="6592303" cy="612263"/>
        </a:xfrm>
        <a:prstGeom prst="rect">
          <a:avLst/>
        </a:prstGeom>
        <a:solidFill>
          <a:schemeClr val="accent4">
            <a:hueOff val="-3348577"/>
            <a:satOff val="20174"/>
            <a:lumOff val="161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Iluminadores de Oportunidade</a:t>
          </a:r>
        </a:p>
      </dsp:txBody>
      <dsp:txXfrm>
        <a:off x="900200" y="3060242"/>
        <a:ext cx="6592303" cy="612263"/>
      </dsp:txXfrm>
    </dsp:sp>
    <dsp:sp modelId="{3AD3C5D1-6360-4E8F-B560-2D3336366DB1}">
      <dsp:nvSpPr>
        <dsp:cNvPr id="0" name=""/>
        <dsp:cNvSpPr/>
      </dsp:nvSpPr>
      <dsp:spPr>
        <a:xfrm>
          <a:off x="517535" y="2983709"/>
          <a:ext cx="765329" cy="765329"/>
        </a:xfrm>
        <a:prstGeom prst="ellipse">
          <a:avLst/>
        </a:prstGeom>
        <a:solidFill>
          <a:schemeClr val="lt1">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3F288A-5069-4D80-BEBF-4CE5B6CA621D}">
      <dsp:nvSpPr>
        <dsp:cNvPr id="0" name=""/>
        <dsp:cNvSpPr/>
      </dsp:nvSpPr>
      <dsp:spPr>
        <a:xfrm>
          <a:off x="461470" y="3978344"/>
          <a:ext cx="7031033" cy="612263"/>
        </a:xfrm>
        <a:prstGeom prst="rect">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Equação radar </a:t>
          </a:r>
          <a:r>
            <a:rPr lang="pt-PT" sz="3200" kern="1200" dirty="0" err="1">
              <a:latin typeface="Calibri" panose="020F0502020204030204" pitchFamily="34" charset="0"/>
              <a:cs typeface="Calibri" panose="020F0502020204030204" pitchFamily="34" charset="0"/>
            </a:rPr>
            <a:t>biestática</a:t>
          </a:r>
          <a:r>
            <a:rPr lang="pt-PT" sz="3200" kern="1200" dirty="0">
              <a:latin typeface="Calibri" panose="020F0502020204030204" pitchFamily="34" charset="0"/>
              <a:cs typeface="Calibri" panose="020F0502020204030204" pitchFamily="34" charset="0"/>
            </a:rPr>
            <a:t> </a:t>
          </a:r>
        </a:p>
      </dsp:txBody>
      <dsp:txXfrm>
        <a:off x="461470" y="3978344"/>
        <a:ext cx="7031033" cy="612263"/>
      </dsp:txXfrm>
    </dsp:sp>
    <dsp:sp modelId="{CD73E2CB-742E-4566-BD76-C520DE4DF8A4}">
      <dsp:nvSpPr>
        <dsp:cNvPr id="0" name=""/>
        <dsp:cNvSpPr/>
      </dsp:nvSpPr>
      <dsp:spPr>
        <a:xfrm>
          <a:off x="78805" y="3901811"/>
          <a:ext cx="765329" cy="765329"/>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0E335-2B0E-418C-9FB5-085F9826AA9F}">
      <dsp:nvSpPr>
        <dsp:cNvPr id="0" name=""/>
        <dsp:cNvSpPr/>
      </dsp:nvSpPr>
      <dsp:spPr>
        <a:xfrm>
          <a:off x="-5536260" y="-847605"/>
          <a:ext cx="6591755" cy="6591755"/>
        </a:xfrm>
        <a:prstGeom prst="blockArc">
          <a:avLst>
            <a:gd name="adj1" fmla="val 18900000"/>
            <a:gd name="adj2" fmla="val 2700000"/>
            <a:gd name="adj3" fmla="val 328"/>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9B4D0-F264-4ECA-B15B-9A79E97C80BF}">
      <dsp:nvSpPr>
        <dsp:cNvPr id="0" name=""/>
        <dsp:cNvSpPr/>
      </dsp:nvSpPr>
      <dsp:spPr>
        <a:xfrm>
          <a:off x="461470" y="305936"/>
          <a:ext cx="7031033" cy="61226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Introdução</a:t>
          </a:r>
        </a:p>
      </dsp:txBody>
      <dsp:txXfrm>
        <a:off x="461470" y="305936"/>
        <a:ext cx="7031033" cy="612263"/>
      </dsp:txXfrm>
    </dsp:sp>
    <dsp:sp modelId="{2122082B-811F-41CF-90F4-CC7801C27B4E}">
      <dsp:nvSpPr>
        <dsp:cNvPr id="0" name=""/>
        <dsp:cNvSpPr/>
      </dsp:nvSpPr>
      <dsp:spPr>
        <a:xfrm>
          <a:off x="78805" y="229403"/>
          <a:ext cx="765329" cy="76532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EBC70-97A5-4D90-811F-BD03A3B56C8E}">
      <dsp:nvSpPr>
        <dsp:cNvPr id="0" name=""/>
        <dsp:cNvSpPr/>
      </dsp:nvSpPr>
      <dsp:spPr>
        <a:xfrm>
          <a:off x="900200" y="1224038"/>
          <a:ext cx="6592303" cy="612263"/>
        </a:xfrm>
        <a:prstGeom prst="rect">
          <a:avLst/>
        </a:prstGeom>
        <a:solidFill>
          <a:schemeClr val="accent4">
            <a:hueOff val="-1116192"/>
            <a:satOff val="6725"/>
            <a:lumOff val="53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Geometria PCL</a:t>
          </a:r>
        </a:p>
      </dsp:txBody>
      <dsp:txXfrm>
        <a:off x="900200" y="1224038"/>
        <a:ext cx="6592303" cy="612263"/>
      </dsp:txXfrm>
    </dsp:sp>
    <dsp:sp modelId="{557A6362-1660-4C78-963F-C8BF0D57628D}">
      <dsp:nvSpPr>
        <dsp:cNvPr id="0" name=""/>
        <dsp:cNvSpPr/>
      </dsp:nvSpPr>
      <dsp:spPr>
        <a:xfrm>
          <a:off x="517535" y="1147505"/>
          <a:ext cx="765329" cy="765329"/>
        </a:xfrm>
        <a:prstGeom prst="ellipse">
          <a:avLst/>
        </a:prstGeom>
        <a:solidFill>
          <a:schemeClr val="lt1">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B3DE57A1-1913-4764-817C-A6BA86B3EB6A}">
      <dsp:nvSpPr>
        <dsp:cNvPr id="0" name=""/>
        <dsp:cNvSpPr/>
      </dsp:nvSpPr>
      <dsp:spPr>
        <a:xfrm>
          <a:off x="1034855" y="2142140"/>
          <a:ext cx="6457648" cy="612263"/>
        </a:xfrm>
        <a:prstGeom prst="rect">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t>Deteção em radares PCL</a:t>
          </a:r>
        </a:p>
      </dsp:txBody>
      <dsp:txXfrm>
        <a:off x="1034855" y="2142140"/>
        <a:ext cx="6457648" cy="612263"/>
      </dsp:txXfrm>
    </dsp:sp>
    <dsp:sp modelId="{A4893B5F-2449-401F-BF77-D1DF15084A7D}">
      <dsp:nvSpPr>
        <dsp:cNvPr id="0" name=""/>
        <dsp:cNvSpPr/>
      </dsp:nvSpPr>
      <dsp:spPr>
        <a:xfrm>
          <a:off x="652190" y="2065607"/>
          <a:ext cx="765329" cy="765329"/>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A216EB13-7AFE-4D2B-A001-F65D521774F7}">
      <dsp:nvSpPr>
        <dsp:cNvPr id="0" name=""/>
        <dsp:cNvSpPr/>
      </dsp:nvSpPr>
      <dsp:spPr>
        <a:xfrm>
          <a:off x="900200" y="3060242"/>
          <a:ext cx="6592303" cy="612263"/>
        </a:xfrm>
        <a:prstGeom prst="rect">
          <a:avLst/>
        </a:prstGeom>
        <a:solidFill>
          <a:schemeClr val="accent4">
            <a:hueOff val="-3348577"/>
            <a:satOff val="20174"/>
            <a:lumOff val="161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Iluminadores de Oportunidade</a:t>
          </a:r>
        </a:p>
      </dsp:txBody>
      <dsp:txXfrm>
        <a:off x="900200" y="3060242"/>
        <a:ext cx="6592303" cy="612263"/>
      </dsp:txXfrm>
    </dsp:sp>
    <dsp:sp modelId="{3AD3C5D1-6360-4E8F-B560-2D3336366DB1}">
      <dsp:nvSpPr>
        <dsp:cNvPr id="0" name=""/>
        <dsp:cNvSpPr/>
      </dsp:nvSpPr>
      <dsp:spPr>
        <a:xfrm>
          <a:off x="517535" y="2983709"/>
          <a:ext cx="765329" cy="765329"/>
        </a:xfrm>
        <a:prstGeom prst="ellipse">
          <a:avLst/>
        </a:prstGeom>
        <a:solidFill>
          <a:schemeClr val="lt1">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3F288A-5069-4D80-BEBF-4CE5B6CA621D}">
      <dsp:nvSpPr>
        <dsp:cNvPr id="0" name=""/>
        <dsp:cNvSpPr/>
      </dsp:nvSpPr>
      <dsp:spPr>
        <a:xfrm>
          <a:off x="461470" y="3978344"/>
          <a:ext cx="7031033" cy="612263"/>
        </a:xfrm>
        <a:prstGeom prst="rect">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Equação radar </a:t>
          </a:r>
          <a:r>
            <a:rPr lang="pt-PT" sz="3200" kern="1200" dirty="0" err="1">
              <a:latin typeface="Calibri" panose="020F0502020204030204" pitchFamily="34" charset="0"/>
              <a:cs typeface="Calibri" panose="020F0502020204030204" pitchFamily="34" charset="0"/>
            </a:rPr>
            <a:t>biestática</a:t>
          </a:r>
          <a:r>
            <a:rPr lang="pt-PT" sz="3200" kern="1200" dirty="0">
              <a:latin typeface="Calibri" panose="020F0502020204030204" pitchFamily="34" charset="0"/>
              <a:cs typeface="Calibri" panose="020F0502020204030204" pitchFamily="34" charset="0"/>
            </a:rPr>
            <a:t> </a:t>
          </a:r>
        </a:p>
      </dsp:txBody>
      <dsp:txXfrm>
        <a:off x="461470" y="3978344"/>
        <a:ext cx="7031033" cy="612263"/>
      </dsp:txXfrm>
    </dsp:sp>
    <dsp:sp modelId="{CD73E2CB-742E-4566-BD76-C520DE4DF8A4}">
      <dsp:nvSpPr>
        <dsp:cNvPr id="0" name=""/>
        <dsp:cNvSpPr/>
      </dsp:nvSpPr>
      <dsp:spPr>
        <a:xfrm>
          <a:off x="78805" y="3901811"/>
          <a:ext cx="765329" cy="765329"/>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0E335-2B0E-418C-9FB5-085F9826AA9F}">
      <dsp:nvSpPr>
        <dsp:cNvPr id="0" name=""/>
        <dsp:cNvSpPr/>
      </dsp:nvSpPr>
      <dsp:spPr>
        <a:xfrm>
          <a:off x="-5536260" y="-847605"/>
          <a:ext cx="6591755" cy="6591755"/>
        </a:xfrm>
        <a:prstGeom prst="blockArc">
          <a:avLst>
            <a:gd name="adj1" fmla="val 18900000"/>
            <a:gd name="adj2" fmla="val 2700000"/>
            <a:gd name="adj3" fmla="val 328"/>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9B4D0-F264-4ECA-B15B-9A79E97C80BF}">
      <dsp:nvSpPr>
        <dsp:cNvPr id="0" name=""/>
        <dsp:cNvSpPr/>
      </dsp:nvSpPr>
      <dsp:spPr>
        <a:xfrm>
          <a:off x="461470" y="305936"/>
          <a:ext cx="7031033" cy="61226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Introdução</a:t>
          </a:r>
        </a:p>
      </dsp:txBody>
      <dsp:txXfrm>
        <a:off x="461470" y="305936"/>
        <a:ext cx="7031033" cy="612263"/>
      </dsp:txXfrm>
    </dsp:sp>
    <dsp:sp modelId="{2122082B-811F-41CF-90F4-CC7801C27B4E}">
      <dsp:nvSpPr>
        <dsp:cNvPr id="0" name=""/>
        <dsp:cNvSpPr/>
      </dsp:nvSpPr>
      <dsp:spPr>
        <a:xfrm>
          <a:off x="78805" y="229403"/>
          <a:ext cx="765329" cy="76532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EBC70-97A5-4D90-811F-BD03A3B56C8E}">
      <dsp:nvSpPr>
        <dsp:cNvPr id="0" name=""/>
        <dsp:cNvSpPr/>
      </dsp:nvSpPr>
      <dsp:spPr>
        <a:xfrm>
          <a:off x="900200" y="1224038"/>
          <a:ext cx="6592303" cy="612263"/>
        </a:xfrm>
        <a:prstGeom prst="rect">
          <a:avLst/>
        </a:prstGeom>
        <a:solidFill>
          <a:schemeClr val="accent4">
            <a:hueOff val="-1116192"/>
            <a:satOff val="6725"/>
            <a:lumOff val="53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Geometria PCL</a:t>
          </a:r>
        </a:p>
      </dsp:txBody>
      <dsp:txXfrm>
        <a:off x="900200" y="1224038"/>
        <a:ext cx="6592303" cy="612263"/>
      </dsp:txXfrm>
    </dsp:sp>
    <dsp:sp modelId="{557A6362-1660-4C78-963F-C8BF0D57628D}">
      <dsp:nvSpPr>
        <dsp:cNvPr id="0" name=""/>
        <dsp:cNvSpPr/>
      </dsp:nvSpPr>
      <dsp:spPr>
        <a:xfrm>
          <a:off x="517535" y="1147505"/>
          <a:ext cx="765329" cy="765329"/>
        </a:xfrm>
        <a:prstGeom prst="ellipse">
          <a:avLst/>
        </a:prstGeom>
        <a:solidFill>
          <a:schemeClr val="lt1">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B3DE57A1-1913-4764-817C-A6BA86B3EB6A}">
      <dsp:nvSpPr>
        <dsp:cNvPr id="0" name=""/>
        <dsp:cNvSpPr/>
      </dsp:nvSpPr>
      <dsp:spPr>
        <a:xfrm>
          <a:off x="1034855" y="2142140"/>
          <a:ext cx="6457648" cy="612263"/>
        </a:xfrm>
        <a:prstGeom prst="rect">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t>Deteção em radares PCL</a:t>
          </a:r>
        </a:p>
      </dsp:txBody>
      <dsp:txXfrm>
        <a:off x="1034855" y="2142140"/>
        <a:ext cx="6457648" cy="612263"/>
      </dsp:txXfrm>
    </dsp:sp>
    <dsp:sp modelId="{A4893B5F-2449-401F-BF77-D1DF15084A7D}">
      <dsp:nvSpPr>
        <dsp:cNvPr id="0" name=""/>
        <dsp:cNvSpPr/>
      </dsp:nvSpPr>
      <dsp:spPr>
        <a:xfrm>
          <a:off x="652190" y="2065607"/>
          <a:ext cx="765329" cy="765329"/>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A216EB13-7AFE-4D2B-A001-F65D521774F7}">
      <dsp:nvSpPr>
        <dsp:cNvPr id="0" name=""/>
        <dsp:cNvSpPr/>
      </dsp:nvSpPr>
      <dsp:spPr>
        <a:xfrm>
          <a:off x="900200" y="3060242"/>
          <a:ext cx="6592303" cy="612263"/>
        </a:xfrm>
        <a:prstGeom prst="rect">
          <a:avLst/>
        </a:prstGeom>
        <a:solidFill>
          <a:schemeClr val="accent4">
            <a:hueOff val="-3348577"/>
            <a:satOff val="20174"/>
            <a:lumOff val="161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Iluminadores de Oportunidade</a:t>
          </a:r>
        </a:p>
      </dsp:txBody>
      <dsp:txXfrm>
        <a:off x="900200" y="3060242"/>
        <a:ext cx="6592303" cy="612263"/>
      </dsp:txXfrm>
    </dsp:sp>
    <dsp:sp modelId="{3AD3C5D1-6360-4E8F-B560-2D3336366DB1}">
      <dsp:nvSpPr>
        <dsp:cNvPr id="0" name=""/>
        <dsp:cNvSpPr/>
      </dsp:nvSpPr>
      <dsp:spPr>
        <a:xfrm>
          <a:off x="517535" y="2983709"/>
          <a:ext cx="765329" cy="765329"/>
        </a:xfrm>
        <a:prstGeom prst="ellipse">
          <a:avLst/>
        </a:prstGeom>
        <a:solidFill>
          <a:schemeClr val="lt1">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3F288A-5069-4D80-BEBF-4CE5B6CA621D}">
      <dsp:nvSpPr>
        <dsp:cNvPr id="0" name=""/>
        <dsp:cNvSpPr/>
      </dsp:nvSpPr>
      <dsp:spPr>
        <a:xfrm>
          <a:off x="461470" y="3978344"/>
          <a:ext cx="7031033" cy="612263"/>
        </a:xfrm>
        <a:prstGeom prst="rect">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Equação radar </a:t>
          </a:r>
          <a:r>
            <a:rPr lang="pt-PT" sz="3200" kern="1200" dirty="0" err="1">
              <a:latin typeface="Calibri" panose="020F0502020204030204" pitchFamily="34" charset="0"/>
              <a:cs typeface="Calibri" panose="020F0502020204030204" pitchFamily="34" charset="0"/>
            </a:rPr>
            <a:t>biestática</a:t>
          </a:r>
          <a:r>
            <a:rPr lang="pt-PT" sz="3200" kern="1200" dirty="0">
              <a:latin typeface="Calibri" panose="020F0502020204030204" pitchFamily="34" charset="0"/>
              <a:cs typeface="Calibri" panose="020F0502020204030204" pitchFamily="34" charset="0"/>
            </a:rPr>
            <a:t> </a:t>
          </a:r>
        </a:p>
      </dsp:txBody>
      <dsp:txXfrm>
        <a:off x="461470" y="3978344"/>
        <a:ext cx="7031033" cy="612263"/>
      </dsp:txXfrm>
    </dsp:sp>
    <dsp:sp modelId="{CD73E2CB-742E-4566-BD76-C520DE4DF8A4}">
      <dsp:nvSpPr>
        <dsp:cNvPr id="0" name=""/>
        <dsp:cNvSpPr/>
      </dsp:nvSpPr>
      <dsp:spPr>
        <a:xfrm>
          <a:off x="78805" y="3901811"/>
          <a:ext cx="765329" cy="765329"/>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0E335-2B0E-418C-9FB5-085F9826AA9F}">
      <dsp:nvSpPr>
        <dsp:cNvPr id="0" name=""/>
        <dsp:cNvSpPr/>
      </dsp:nvSpPr>
      <dsp:spPr>
        <a:xfrm>
          <a:off x="-5536260" y="-847605"/>
          <a:ext cx="6591755" cy="6591755"/>
        </a:xfrm>
        <a:prstGeom prst="blockArc">
          <a:avLst>
            <a:gd name="adj1" fmla="val 18900000"/>
            <a:gd name="adj2" fmla="val 2700000"/>
            <a:gd name="adj3" fmla="val 328"/>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D9B4D0-F264-4ECA-B15B-9A79E97C80BF}">
      <dsp:nvSpPr>
        <dsp:cNvPr id="0" name=""/>
        <dsp:cNvSpPr/>
      </dsp:nvSpPr>
      <dsp:spPr>
        <a:xfrm>
          <a:off x="461470" y="305936"/>
          <a:ext cx="7031033" cy="612263"/>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Introdução</a:t>
          </a:r>
        </a:p>
      </dsp:txBody>
      <dsp:txXfrm>
        <a:off x="461470" y="305936"/>
        <a:ext cx="7031033" cy="612263"/>
      </dsp:txXfrm>
    </dsp:sp>
    <dsp:sp modelId="{2122082B-811F-41CF-90F4-CC7801C27B4E}">
      <dsp:nvSpPr>
        <dsp:cNvPr id="0" name=""/>
        <dsp:cNvSpPr/>
      </dsp:nvSpPr>
      <dsp:spPr>
        <a:xfrm>
          <a:off x="78805" y="229403"/>
          <a:ext cx="765329" cy="76532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EBC70-97A5-4D90-811F-BD03A3B56C8E}">
      <dsp:nvSpPr>
        <dsp:cNvPr id="0" name=""/>
        <dsp:cNvSpPr/>
      </dsp:nvSpPr>
      <dsp:spPr>
        <a:xfrm>
          <a:off x="900200" y="1224038"/>
          <a:ext cx="6592303" cy="612263"/>
        </a:xfrm>
        <a:prstGeom prst="rect">
          <a:avLst/>
        </a:prstGeom>
        <a:solidFill>
          <a:schemeClr val="accent4">
            <a:hueOff val="-1116192"/>
            <a:satOff val="6725"/>
            <a:lumOff val="53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Geometria PCL</a:t>
          </a:r>
        </a:p>
      </dsp:txBody>
      <dsp:txXfrm>
        <a:off x="900200" y="1224038"/>
        <a:ext cx="6592303" cy="612263"/>
      </dsp:txXfrm>
    </dsp:sp>
    <dsp:sp modelId="{557A6362-1660-4C78-963F-C8BF0D57628D}">
      <dsp:nvSpPr>
        <dsp:cNvPr id="0" name=""/>
        <dsp:cNvSpPr/>
      </dsp:nvSpPr>
      <dsp:spPr>
        <a:xfrm>
          <a:off x="517535" y="1147505"/>
          <a:ext cx="765329" cy="765329"/>
        </a:xfrm>
        <a:prstGeom prst="ellipse">
          <a:avLst/>
        </a:prstGeom>
        <a:solidFill>
          <a:schemeClr val="lt1">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B3DE57A1-1913-4764-817C-A6BA86B3EB6A}">
      <dsp:nvSpPr>
        <dsp:cNvPr id="0" name=""/>
        <dsp:cNvSpPr/>
      </dsp:nvSpPr>
      <dsp:spPr>
        <a:xfrm>
          <a:off x="1034855" y="2142140"/>
          <a:ext cx="6457648" cy="612263"/>
        </a:xfrm>
        <a:prstGeom prst="rect">
          <a:avLst/>
        </a:prstGeom>
        <a:solidFill>
          <a:schemeClr val="accent4">
            <a:hueOff val="-2232385"/>
            <a:satOff val="13449"/>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t>Deteção em radares PCL</a:t>
          </a:r>
        </a:p>
      </dsp:txBody>
      <dsp:txXfrm>
        <a:off x="1034855" y="2142140"/>
        <a:ext cx="6457648" cy="612263"/>
      </dsp:txXfrm>
    </dsp:sp>
    <dsp:sp modelId="{A4893B5F-2449-401F-BF77-D1DF15084A7D}">
      <dsp:nvSpPr>
        <dsp:cNvPr id="0" name=""/>
        <dsp:cNvSpPr/>
      </dsp:nvSpPr>
      <dsp:spPr>
        <a:xfrm>
          <a:off x="652190" y="2065607"/>
          <a:ext cx="765329" cy="765329"/>
        </a:xfrm>
        <a:prstGeom prst="ellipse">
          <a:avLst/>
        </a:prstGeom>
        <a:solidFill>
          <a:schemeClr val="lt1">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A216EB13-7AFE-4D2B-A001-F65D521774F7}">
      <dsp:nvSpPr>
        <dsp:cNvPr id="0" name=""/>
        <dsp:cNvSpPr/>
      </dsp:nvSpPr>
      <dsp:spPr>
        <a:xfrm>
          <a:off x="900200" y="3060242"/>
          <a:ext cx="6592303" cy="612263"/>
        </a:xfrm>
        <a:prstGeom prst="rect">
          <a:avLst/>
        </a:prstGeom>
        <a:solidFill>
          <a:schemeClr val="accent4">
            <a:hueOff val="-3348577"/>
            <a:satOff val="20174"/>
            <a:lumOff val="161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Iluminadores de Oportunidade</a:t>
          </a:r>
        </a:p>
      </dsp:txBody>
      <dsp:txXfrm>
        <a:off x="900200" y="3060242"/>
        <a:ext cx="6592303" cy="612263"/>
      </dsp:txXfrm>
    </dsp:sp>
    <dsp:sp modelId="{3AD3C5D1-6360-4E8F-B560-2D3336366DB1}">
      <dsp:nvSpPr>
        <dsp:cNvPr id="0" name=""/>
        <dsp:cNvSpPr/>
      </dsp:nvSpPr>
      <dsp:spPr>
        <a:xfrm>
          <a:off x="517535" y="2983709"/>
          <a:ext cx="765329" cy="765329"/>
        </a:xfrm>
        <a:prstGeom prst="ellipse">
          <a:avLst/>
        </a:prstGeom>
        <a:solidFill>
          <a:schemeClr val="lt1">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3F288A-5069-4D80-BEBF-4CE5B6CA621D}">
      <dsp:nvSpPr>
        <dsp:cNvPr id="0" name=""/>
        <dsp:cNvSpPr/>
      </dsp:nvSpPr>
      <dsp:spPr>
        <a:xfrm>
          <a:off x="461470" y="3978344"/>
          <a:ext cx="7031033" cy="612263"/>
        </a:xfrm>
        <a:prstGeom prst="rect">
          <a:avLst/>
        </a:prstGeom>
        <a:solidFill>
          <a:schemeClr val="accent4">
            <a:hueOff val="-4464770"/>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5984" tIns="81280" rIns="81280" bIns="81280" numCol="1" spcCol="1270" anchor="ctr" anchorCtr="0">
          <a:noAutofit/>
        </a:bodyPr>
        <a:lstStyle/>
        <a:p>
          <a:pPr marL="0" lvl="0" indent="0" algn="l" defTabSz="1422400">
            <a:lnSpc>
              <a:spcPct val="90000"/>
            </a:lnSpc>
            <a:spcBef>
              <a:spcPct val="0"/>
            </a:spcBef>
            <a:spcAft>
              <a:spcPct val="35000"/>
            </a:spcAft>
            <a:buNone/>
          </a:pPr>
          <a:r>
            <a:rPr lang="pt-PT" sz="3200" kern="1200" dirty="0">
              <a:latin typeface="Calibri" panose="020F0502020204030204" pitchFamily="34" charset="0"/>
              <a:cs typeface="Calibri" panose="020F0502020204030204" pitchFamily="34" charset="0"/>
            </a:rPr>
            <a:t>Equação radar </a:t>
          </a:r>
          <a:r>
            <a:rPr lang="pt-PT" sz="3200" kern="1200" dirty="0" err="1">
              <a:latin typeface="Calibri" panose="020F0502020204030204" pitchFamily="34" charset="0"/>
              <a:cs typeface="Calibri" panose="020F0502020204030204" pitchFamily="34" charset="0"/>
            </a:rPr>
            <a:t>biestática</a:t>
          </a:r>
          <a:r>
            <a:rPr lang="pt-PT" sz="3200" kern="1200" dirty="0">
              <a:latin typeface="Calibri" panose="020F0502020204030204" pitchFamily="34" charset="0"/>
              <a:cs typeface="Calibri" panose="020F0502020204030204" pitchFamily="34" charset="0"/>
            </a:rPr>
            <a:t> </a:t>
          </a:r>
        </a:p>
      </dsp:txBody>
      <dsp:txXfrm>
        <a:off x="461470" y="3978344"/>
        <a:ext cx="7031033" cy="612263"/>
      </dsp:txXfrm>
    </dsp:sp>
    <dsp:sp modelId="{CD73E2CB-742E-4566-BD76-C520DE4DF8A4}">
      <dsp:nvSpPr>
        <dsp:cNvPr id="0" name=""/>
        <dsp:cNvSpPr/>
      </dsp:nvSpPr>
      <dsp:spPr>
        <a:xfrm>
          <a:off x="78805" y="3901811"/>
          <a:ext cx="765329" cy="765329"/>
        </a:xfrm>
        <a:prstGeom prst="ellipse">
          <a:avLst/>
        </a:prstGeom>
        <a:solidFill>
          <a:schemeClr val="lt1">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80242D82-2E00-4418-A7EE-762EFB7CE508}"/>
              </a:ext>
            </a:extLst>
          </p:cNvPr>
          <p:cNvSpPr>
            <a:spLocks noGrp="1"/>
          </p:cNvSpPr>
          <p:nvPr>
            <p:ph type="hdr" sz="quarter"/>
          </p:nvPr>
        </p:nvSpPr>
        <p:spPr>
          <a:xfrm>
            <a:off x="0" y="0"/>
            <a:ext cx="2955925" cy="4968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a:extLst>
              <a:ext uri="{FF2B5EF4-FFF2-40B4-BE49-F238E27FC236}">
                <a16:creationId xmlns:a16="http://schemas.microsoft.com/office/drawing/2014/main" id="{C0DC29F0-A732-4868-8A25-8797E9B375C6}"/>
              </a:ext>
            </a:extLst>
          </p:cNvPr>
          <p:cNvSpPr>
            <a:spLocks noGrp="1"/>
          </p:cNvSpPr>
          <p:nvPr>
            <p:ph type="dt" sz="quarter" idx="1"/>
          </p:nvPr>
        </p:nvSpPr>
        <p:spPr>
          <a:xfrm>
            <a:off x="3862388" y="0"/>
            <a:ext cx="2955925" cy="496888"/>
          </a:xfrm>
          <a:prstGeom prst="rect">
            <a:avLst/>
          </a:prstGeom>
        </p:spPr>
        <p:txBody>
          <a:bodyPr vert="horz" lIns="91440" tIns="45720" rIns="91440" bIns="45720" rtlCol="0"/>
          <a:lstStyle>
            <a:lvl1pPr algn="r">
              <a:defRPr sz="1200"/>
            </a:lvl1pPr>
          </a:lstStyle>
          <a:p>
            <a:fld id="{5B2FE64C-9A4B-4126-BEA7-5E42F0DB664F}" type="datetime1">
              <a:rPr lang="pt-PT" smtClean="0"/>
              <a:t>16/01/2020</a:t>
            </a:fld>
            <a:endParaRPr lang="pt-PT"/>
          </a:p>
        </p:txBody>
      </p:sp>
      <p:sp>
        <p:nvSpPr>
          <p:cNvPr id="4" name="Marcador de Posição do Rodapé 3">
            <a:extLst>
              <a:ext uri="{FF2B5EF4-FFF2-40B4-BE49-F238E27FC236}">
                <a16:creationId xmlns:a16="http://schemas.microsoft.com/office/drawing/2014/main" id="{12662F0B-52EE-4667-A48C-EAEF5F2330E6}"/>
              </a:ext>
            </a:extLst>
          </p:cNvPr>
          <p:cNvSpPr>
            <a:spLocks noGrp="1"/>
          </p:cNvSpPr>
          <p:nvPr>
            <p:ph type="ftr" sz="quarter" idx="2"/>
          </p:nvPr>
        </p:nvSpPr>
        <p:spPr>
          <a:xfrm>
            <a:off x="0" y="9421813"/>
            <a:ext cx="2955925" cy="496887"/>
          </a:xfrm>
          <a:prstGeom prst="rect">
            <a:avLst/>
          </a:prstGeom>
        </p:spPr>
        <p:txBody>
          <a:bodyPr vert="horz" lIns="91440" tIns="45720" rIns="91440" bIns="45720" rtlCol="0" anchor="b"/>
          <a:lstStyle>
            <a:lvl1pPr algn="l">
              <a:defRPr sz="1200"/>
            </a:lvl1pPr>
          </a:lstStyle>
          <a:p>
            <a:endParaRPr lang="pt-PT"/>
          </a:p>
        </p:txBody>
      </p:sp>
      <p:sp>
        <p:nvSpPr>
          <p:cNvPr id="5" name="Marcador de Posição do Número do Diapositivo 4">
            <a:extLst>
              <a:ext uri="{FF2B5EF4-FFF2-40B4-BE49-F238E27FC236}">
                <a16:creationId xmlns:a16="http://schemas.microsoft.com/office/drawing/2014/main" id="{92161E00-B138-46FC-8816-1FDACE4F652B}"/>
              </a:ext>
            </a:extLst>
          </p:cNvPr>
          <p:cNvSpPr>
            <a:spLocks noGrp="1"/>
          </p:cNvSpPr>
          <p:nvPr>
            <p:ph type="sldNum" sz="quarter" idx="3"/>
          </p:nvPr>
        </p:nvSpPr>
        <p:spPr>
          <a:xfrm>
            <a:off x="3862388" y="9421813"/>
            <a:ext cx="2955925" cy="496887"/>
          </a:xfrm>
          <a:prstGeom prst="rect">
            <a:avLst/>
          </a:prstGeom>
        </p:spPr>
        <p:txBody>
          <a:bodyPr vert="horz" lIns="91440" tIns="45720" rIns="91440" bIns="45720" rtlCol="0" anchor="b"/>
          <a:lstStyle>
            <a:lvl1pPr algn="r">
              <a:defRPr sz="1200"/>
            </a:lvl1pPr>
          </a:lstStyle>
          <a:p>
            <a:fld id="{0B418545-6CAE-4CCE-83E9-97A5ADA9BA18}" type="slidenum">
              <a:rPr lang="pt-PT" smtClean="0"/>
              <a:t>‹nº›</a:t>
            </a:fld>
            <a:endParaRPr lang="pt-PT"/>
          </a:p>
        </p:txBody>
      </p:sp>
    </p:spTree>
    <p:extLst>
      <p:ext uri="{BB962C8B-B14F-4D97-AF65-F5344CB8AC3E}">
        <p14:creationId xmlns:p14="http://schemas.microsoft.com/office/powerpoint/2010/main" val="15048127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55925"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pt-PT"/>
          </a:p>
        </p:txBody>
      </p:sp>
      <p:sp>
        <p:nvSpPr>
          <p:cNvPr id="3" name="Marcador de Posição da Data 2"/>
          <p:cNvSpPr>
            <a:spLocks noGrp="1"/>
          </p:cNvSpPr>
          <p:nvPr>
            <p:ph type="dt" idx="1"/>
          </p:nvPr>
        </p:nvSpPr>
        <p:spPr>
          <a:xfrm>
            <a:off x="3862388" y="0"/>
            <a:ext cx="2955925"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DD78571-D1BC-44CE-9419-64E863305A31}" type="datetime1">
              <a:rPr lang="pt-PT" smtClean="0"/>
              <a:t>16/01/2020</a:t>
            </a:fld>
            <a:endParaRPr lang="pt-PT"/>
          </a:p>
        </p:txBody>
      </p:sp>
      <p:sp>
        <p:nvSpPr>
          <p:cNvPr id="4" name="Marcador de Posição da Imagem do Diapositivo 3"/>
          <p:cNvSpPr>
            <a:spLocks noGrp="1" noRot="1" noChangeAspect="1"/>
          </p:cNvSpPr>
          <p:nvPr>
            <p:ph type="sldImg" idx="2"/>
          </p:nvPr>
        </p:nvSpPr>
        <p:spPr>
          <a:xfrm>
            <a:off x="930275" y="744538"/>
            <a:ext cx="4959350" cy="3719512"/>
          </a:xfrm>
          <a:prstGeom prst="rect">
            <a:avLst/>
          </a:prstGeom>
          <a:noFill/>
          <a:ln w="12700">
            <a:solidFill>
              <a:prstClr val="black"/>
            </a:solidFill>
          </a:ln>
        </p:spPr>
        <p:txBody>
          <a:bodyPr vert="horz" lIns="91440" tIns="45720" rIns="91440" bIns="45720" rtlCol="0" anchor="ctr"/>
          <a:lstStyle/>
          <a:p>
            <a:pPr lvl="0"/>
            <a:endParaRPr lang="pt-PT" noProof="0"/>
          </a:p>
        </p:txBody>
      </p:sp>
      <p:sp>
        <p:nvSpPr>
          <p:cNvPr id="5" name="Marcador de Posição de Notas 4"/>
          <p:cNvSpPr>
            <a:spLocks noGrp="1"/>
          </p:cNvSpPr>
          <p:nvPr>
            <p:ph type="body" sz="quarter" idx="3"/>
          </p:nvPr>
        </p:nvSpPr>
        <p:spPr>
          <a:xfrm>
            <a:off x="682625" y="4711700"/>
            <a:ext cx="5454650" cy="4462463"/>
          </a:xfrm>
          <a:prstGeom prst="rect">
            <a:avLst/>
          </a:prstGeom>
        </p:spPr>
        <p:txBody>
          <a:bodyPr vert="horz" lIns="91440" tIns="45720" rIns="91440" bIns="45720" rtlCol="0">
            <a:normAutofit/>
          </a:bodyPr>
          <a:lstStyle/>
          <a:p>
            <a:pPr lvl="0"/>
            <a:r>
              <a:rPr lang="pt-PT" noProof="0"/>
              <a:t>Clique para editar os estilos</a:t>
            </a:r>
          </a:p>
          <a:p>
            <a:pPr lvl="1"/>
            <a:r>
              <a:rPr lang="pt-PT" noProof="0"/>
              <a:t>Segundo nível</a:t>
            </a:r>
          </a:p>
          <a:p>
            <a:pPr lvl="2"/>
            <a:r>
              <a:rPr lang="pt-PT" noProof="0"/>
              <a:t>Terceiro nível</a:t>
            </a:r>
          </a:p>
          <a:p>
            <a:pPr lvl="3"/>
            <a:r>
              <a:rPr lang="pt-PT" noProof="0"/>
              <a:t>Quarto nível</a:t>
            </a:r>
          </a:p>
          <a:p>
            <a:pPr lvl="4"/>
            <a:r>
              <a:rPr lang="pt-PT" noProof="0"/>
              <a:t>Quinto nível</a:t>
            </a:r>
          </a:p>
        </p:txBody>
      </p:sp>
      <p:sp>
        <p:nvSpPr>
          <p:cNvPr id="6" name="Marcador de Posição do Rodapé 5"/>
          <p:cNvSpPr>
            <a:spLocks noGrp="1"/>
          </p:cNvSpPr>
          <p:nvPr>
            <p:ph type="ftr" sz="quarter" idx="4"/>
          </p:nvPr>
        </p:nvSpPr>
        <p:spPr>
          <a:xfrm>
            <a:off x="0" y="9421813"/>
            <a:ext cx="2955925"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pt-PT"/>
          </a:p>
        </p:txBody>
      </p:sp>
      <p:sp>
        <p:nvSpPr>
          <p:cNvPr id="7" name="Marcador de Posição do Número do Diapositivo 6"/>
          <p:cNvSpPr>
            <a:spLocks noGrp="1"/>
          </p:cNvSpPr>
          <p:nvPr>
            <p:ph type="sldNum" sz="quarter" idx="5"/>
          </p:nvPr>
        </p:nvSpPr>
        <p:spPr>
          <a:xfrm>
            <a:off x="3862388" y="9421813"/>
            <a:ext cx="2955925"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BE96161-C7E8-4D8D-A586-2993F6E9851F}" type="slidenum">
              <a:rPr lang="pt-PT" altLang="pt-PT"/>
              <a:pPr>
                <a:defRPr/>
              </a:pPr>
              <a:t>‹nº›</a:t>
            </a:fld>
            <a:endParaRPr lang="pt-PT" altLang="pt-PT"/>
          </a:p>
        </p:txBody>
      </p:sp>
    </p:spTree>
    <p:extLst>
      <p:ext uri="{BB962C8B-B14F-4D97-AF65-F5344CB8AC3E}">
        <p14:creationId xmlns:p14="http://schemas.microsoft.com/office/powerpoint/2010/main" val="3783001460"/>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Marcador de Posição da Imagem do Diapositivo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Marcador de Posição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pt-PT" altLang="pt-PT" dirty="0"/>
              <a:t>l</a:t>
            </a:r>
          </a:p>
        </p:txBody>
      </p:sp>
      <p:sp>
        <p:nvSpPr>
          <p:cNvPr id="28676" name="Marcador de Posição do Número do Diapositivo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D5F401C7-39A7-4570-B45C-690A70E7281C}" type="slidenum">
              <a:rPr lang="pt-PT" altLang="pt-PT" smtClean="0"/>
              <a:pPr/>
              <a:t>1</a:t>
            </a:fld>
            <a:endParaRPr lang="pt-PT" altLang="pt-PT"/>
          </a:p>
        </p:txBody>
      </p:sp>
      <p:sp>
        <p:nvSpPr>
          <p:cNvPr id="2" name="Marcador de Posição da Data 1">
            <a:extLst>
              <a:ext uri="{FF2B5EF4-FFF2-40B4-BE49-F238E27FC236}">
                <a16:creationId xmlns:a16="http://schemas.microsoft.com/office/drawing/2014/main" id="{942402A7-BB76-4098-BB8E-F9AF86073E2A}"/>
              </a:ext>
            </a:extLst>
          </p:cNvPr>
          <p:cNvSpPr>
            <a:spLocks noGrp="1"/>
          </p:cNvSpPr>
          <p:nvPr>
            <p:ph type="dt" idx="1"/>
          </p:nvPr>
        </p:nvSpPr>
        <p:spPr/>
        <p:txBody>
          <a:bodyPr/>
          <a:lstStyle/>
          <a:p>
            <a:pPr>
              <a:defRPr/>
            </a:pPr>
            <a:fld id="{D849E6A2-55AE-421B-B8C7-9CE827054183}" type="datetime1">
              <a:rPr lang="pt-PT" smtClean="0"/>
              <a:t>16/01/2020</a:t>
            </a:fld>
            <a:endParaRPr lang="pt-PT"/>
          </a:p>
        </p:txBody>
      </p:sp>
    </p:spTree>
    <p:extLst>
      <p:ext uri="{BB962C8B-B14F-4D97-AF65-F5344CB8AC3E}">
        <p14:creationId xmlns:p14="http://schemas.microsoft.com/office/powerpoint/2010/main" val="375585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dirty="0"/>
              <a:t>2 Soluções (3D)</a:t>
            </a:r>
            <a:r>
              <a:rPr lang="pt-PT" sz="1600" kern="1200" dirty="0">
                <a:solidFill>
                  <a:schemeClr val="tx1"/>
                </a:solidFill>
                <a:effectLst/>
                <a:latin typeface="+mn-lt"/>
                <a:ea typeface="+mn-ea"/>
                <a:cs typeface="+mn-cs"/>
              </a:rPr>
              <a:t>, 1 se apenas considerarmos z menor ou maior que 0</a:t>
            </a:r>
            <a:endParaRPr lang="pt-PT" sz="1600" dirty="0"/>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12</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00904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dirty="0"/>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13</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32965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14</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119044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15</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83081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17</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071471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kern="1200" dirty="0">
                <a:solidFill>
                  <a:schemeClr val="tx1"/>
                </a:solidFill>
                <a:effectLst/>
                <a:latin typeface="+mn-lt"/>
                <a:ea typeface="+mn-ea"/>
                <a:cs typeface="+mn-cs"/>
              </a:rPr>
              <a:t>Pode ser facilmente demonstrado que o </a:t>
            </a:r>
            <a:r>
              <a:rPr lang="pt-PT" sz="1600" b="0" i="0" kern="1200" dirty="0" err="1">
                <a:solidFill>
                  <a:schemeClr val="tx1"/>
                </a:solidFill>
                <a:effectLst/>
                <a:latin typeface="+mn-lt"/>
                <a:ea typeface="+mn-ea"/>
                <a:cs typeface="+mn-cs"/>
              </a:rPr>
              <a:t>detector</a:t>
            </a:r>
            <a:r>
              <a:rPr lang="pt-PT" sz="1600" b="0" i="0" kern="1200" dirty="0">
                <a:solidFill>
                  <a:schemeClr val="tx1"/>
                </a:solidFill>
                <a:effectLst/>
                <a:latin typeface="+mn-lt"/>
                <a:ea typeface="+mn-ea"/>
                <a:cs typeface="+mn-cs"/>
              </a:rPr>
              <a:t> ideal na presença de </a:t>
            </a:r>
            <a:r>
              <a:rPr lang="pt-PT" sz="1600" b="0" i="0" kern="1200" dirty="0" err="1">
                <a:solidFill>
                  <a:schemeClr val="tx1"/>
                </a:solidFill>
                <a:effectLst/>
                <a:latin typeface="+mn-lt"/>
                <a:ea typeface="+mn-ea"/>
                <a:cs typeface="+mn-cs"/>
              </a:rPr>
              <a:t>white</a:t>
            </a:r>
            <a:r>
              <a:rPr lang="pt-PT" sz="1600" b="0" i="0" kern="1200" dirty="0">
                <a:solidFill>
                  <a:schemeClr val="tx1"/>
                </a:solidFill>
                <a:effectLst/>
                <a:latin typeface="+mn-lt"/>
                <a:ea typeface="+mn-ea"/>
                <a:cs typeface="+mn-cs"/>
              </a:rPr>
              <a:t> noise gaussiano (AWGN) pode ser implementado com um simples </a:t>
            </a:r>
            <a:r>
              <a:rPr lang="pt-PT" sz="1600" b="0" i="0" kern="1200" dirty="0" err="1">
                <a:solidFill>
                  <a:schemeClr val="tx1"/>
                </a:solidFill>
                <a:effectLst/>
                <a:latin typeface="+mn-lt"/>
                <a:ea typeface="+mn-ea"/>
                <a:cs typeface="+mn-cs"/>
              </a:rPr>
              <a:t>fitro</a:t>
            </a:r>
            <a:r>
              <a:rPr lang="pt-PT" sz="1600" b="0" i="0" kern="1200" dirty="0">
                <a:solidFill>
                  <a:schemeClr val="tx1"/>
                </a:solidFill>
                <a:effectLst/>
                <a:latin typeface="+mn-lt"/>
                <a:ea typeface="+mn-ea"/>
                <a:cs typeface="+mn-cs"/>
              </a:rPr>
              <a:t> adaptado (</a:t>
            </a:r>
            <a:r>
              <a:rPr lang="pt-PT" sz="1600" b="0" i="0" kern="1200" dirty="0" err="1">
                <a:solidFill>
                  <a:schemeClr val="tx1"/>
                </a:solidFill>
                <a:effectLst/>
                <a:latin typeface="+mn-lt"/>
                <a:ea typeface="+mn-ea"/>
                <a:cs typeface="+mn-cs"/>
              </a:rPr>
              <a:t>Matched</a:t>
            </a:r>
            <a:r>
              <a:rPr lang="pt-PT" sz="1600" b="0" i="0" kern="1200" dirty="0">
                <a:solidFill>
                  <a:schemeClr val="tx1"/>
                </a:solidFill>
                <a:effectLst/>
                <a:latin typeface="+mn-lt"/>
                <a:ea typeface="+mn-ea"/>
                <a:cs typeface="+mn-cs"/>
              </a:rPr>
              <a:t> </a:t>
            </a:r>
            <a:r>
              <a:rPr lang="pt-PT" sz="1600" b="0" i="0" kern="1200" dirty="0" err="1">
                <a:solidFill>
                  <a:schemeClr val="tx1"/>
                </a:solidFill>
                <a:effectLst/>
                <a:latin typeface="+mn-lt"/>
                <a:ea typeface="+mn-ea"/>
                <a:cs typeface="+mn-cs"/>
              </a:rPr>
              <a:t>Filter</a:t>
            </a:r>
            <a:r>
              <a:rPr lang="pt-PT" sz="1600" b="0" i="0" kern="1200" dirty="0">
                <a:solidFill>
                  <a:schemeClr val="tx1"/>
                </a:solidFill>
                <a:effectLst/>
                <a:latin typeface="+mn-lt"/>
                <a:ea typeface="+mn-ea"/>
                <a:cs typeface="+mn-cs"/>
              </a:rPr>
              <a:t>) seguido por um teste </a:t>
            </a:r>
            <a:r>
              <a:rPr lang="pt-PT" sz="1600" b="0" i="0" kern="1200" dirty="0" err="1">
                <a:solidFill>
                  <a:schemeClr val="tx1"/>
                </a:solidFill>
                <a:effectLst/>
                <a:latin typeface="+mn-lt"/>
                <a:ea typeface="+mn-ea"/>
                <a:cs typeface="+mn-cs"/>
              </a:rPr>
              <a:t>threshold</a:t>
            </a:r>
            <a:r>
              <a:rPr lang="pt-PT" sz="1600" b="0" i="0" kern="1200" dirty="0">
                <a:solidFill>
                  <a:schemeClr val="tx1"/>
                </a:solidFill>
                <a:effectLst/>
                <a:latin typeface="+mn-lt"/>
                <a:ea typeface="+mn-ea"/>
                <a:cs typeface="+mn-cs"/>
              </a:rPr>
              <a:t>. Depois tem de ser definido um MF para cada </a:t>
            </a:r>
            <a:r>
              <a:rPr lang="pt-PT" sz="1600" b="0" i="0" kern="1200" dirty="0" err="1">
                <a:solidFill>
                  <a:schemeClr val="tx1"/>
                </a:solidFill>
                <a:effectLst/>
                <a:latin typeface="+mn-lt"/>
                <a:ea typeface="+mn-ea"/>
                <a:cs typeface="+mn-cs"/>
              </a:rPr>
              <a:t>bistatic</a:t>
            </a:r>
            <a:r>
              <a:rPr lang="pt-PT" sz="1600" b="0" i="0" kern="1200" dirty="0">
                <a:solidFill>
                  <a:schemeClr val="tx1"/>
                </a:solidFill>
                <a:effectLst/>
                <a:latin typeface="+mn-lt"/>
                <a:ea typeface="+mn-ea"/>
                <a:cs typeface="+mn-cs"/>
              </a:rPr>
              <a:t> range e Doppler em teste.</a:t>
            </a:r>
            <a:endParaRPr lang="en-US" sz="16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18</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776428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1" dirty="0"/>
              <a:t>Cross-</a:t>
            </a:r>
            <a:r>
              <a:rPr lang="pt-PT" sz="1600" b="1" dirty="0" err="1"/>
              <a:t>correlation</a:t>
            </a:r>
            <a:r>
              <a:rPr lang="pt-PT" sz="1600" b="1" dirty="0"/>
              <a:t> simples, SEM DOPPLER SHIFT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kern="1200" dirty="0">
                <a:solidFill>
                  <a:schemeClr val="tx1"/>
                </a:solidFill>
                <a:effectLst/>
                <a:latin typeface="+mn-lt"/>
                <a:ea typeface="+mn-ea"/>
                <a:cs typeface="+mn-cs"/>
              </a:rPr>
              <a:t>Fazendo a </a:t>
            </a:r>
            <a:r>
              <a:rPr lang="pt-PT" sz="1600" b="0" i="0" kern="1200" dirty="0" err="1">
                <a:solidFill>
                  <a:schemeClr val="tx1"/>
                </a:solidFill>
                <a:effectLst/>
                <a:latin typeface="+mn-lt"/>
                <a:ea typeface="+mn-ea"/>
                <a:cs typeface="+mn-cs"/>
              </a:rPr>
              <a:t>convuloção</a:t>
            </a:r>
            <a:r>
              <a:rPr lang="pt-PT" sz="1600" b="0" i="0" kern="1200" dirty="0">
                <a:solidFill>
                  <a:schemeClr val="tx1"/>
                </a:solidFill>
                <a:effectLst/>
                <a:latin typeface="+mn-lt"/>
                <a:ea typeface="+mn-ea"/>
                <a:cs typeface="+mn-cs"/>
              </a:rPr>
              <a:t> da resposta do filtro adaptado e do sinal recebido, vem este integral</a:t>
            </a:r>
            <a:endParaRPr lang="en-US" sz="16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19</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544195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1200" dirty="0">
                <a:solidFill>
                  <a:schemeClr val="tx1"/>
                </a:solidFill>
                <a:effectLst/>
                <a:latin typeface="+mn-lt"/>
                <a:ea typeface="+mn-ea"/>
                <a:cs typeface="+mn-cs"/>
              </a:rPr>
              <a:t>A </a:t>
            </a:r>
            <a:r>
              <a:rPr lang="en-US" sz="1600" kern="1200" dirty="0" err="1">
                <a:solidFill>
                  <a:schemeClr val="tx1"/>
                </a:solidFill>
                <a:effectLst/>
                <a:latin typeface="+mn-lt"/>
                <a:ea typeface="+mn-ea"/>
                <a:cs typeface="+mn-cs"/>
              </a:rPr>
              <a:t>resposta</a:t>
            </a:r>
            <a:r>
              <a:rPr lang="en-US" sz="1600" kern="1200" dirty="0">
                <a:solidFill>
                  <a:schemeClr val="tx1"/>
                </a:solidFill>
                <a:effectLst/>
                <a:latin typeface="+mn-lt"/>
                <a:ea typeface="+mn-ea"/>
                <a:cs typeface="+mn-cs"/>
              </a:rPr>
              <a:t> é –t </a:t>
            </a:r>
            <a:r>
              <a:rPr lang="en-US" sz="1600" kern="1200" dirty="0" err="1">
                <a:solidFill>
                  <a:schemeClr val="tx1"/>
                </a:solidFill>
                <a:effectLst/>
                <a:latin typeface="+mn-lt"/>
                <a:ea typeface="+mn-ea"/>
                <a:cs typeface="+mn-cs"/>
              </a:rPr>
              <a:t>porque</a:t>
            </a:r>
            <a:r>
              <a:rPr lang="en-US" sz="1600" kern="1200" dirty="0">
                <a:solidFill>
                  <a:schemeClr val="tx1"/>
                </a:solidFill>
                <a:effectLst/>
                <a:latin typeface="+mn-lt"/>
                <a:ea typeface="+mn-ea"/>
                <a:cs typeface="+mn-cs"/>
              </a:rPr>
              <a:t> se </a:t>
            </a:r>
            <a:r>
              <a:rPr lang="en-US" sz="1600" kern="1200" dirty="0" err="1">
                <a:solidFill>
                  <a:schemeClr val="tx1"/>
                </a:solidFill>
                <a:effectLst/>
                <a:latin typeface="+mn-lt"/>
                <a:ea typeface="+mn-ea"/>
                <a:cs typeface="+mn-cs"/>
              </a:rPr>
              <a:t>usa</a:t>
            </a:r>
            <a:r>
              <a:rPr lang="en-US" sz="1600" kern="1200" dirty="0">
                <a:solidFill>
                  <a:schemeClr val="tx1"/>
                </a:solidFill>
                <a:effectLst/>
                <a:latin typeface="+mn-lt"/>
                <a:ea typeface="+mn-ea"/>
                <a:cs typeface="+mn-cs"/>
              </a:rPr>
              <a:t> o </a:t>
            </a:r>
            <a:r>
              <a:rPr lang="en-US" sz="1600" kern="1200" dirty="0" err="1">
                <a:solidFill>
                  <a:schemeClr val="tx1"/>
                </a:solidFill>
                <a:effectLst/>
                <a:latin typeface="+mn-lt"/>
                <a:ea typeface="+mn-ea"/>
                <a:cs typeface="+mn-cs"/>
              </a:rPr>
              <a:t>conjugado</a:t>
            </a:r>
            <a:endParaRPr lang="en-US" sz="16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1200" dirty="0">
                <a:solidFill>
                  <a:schemeClr val="tx1"/>
                </a:solidFill>
                <a:effectLst/>
                <a:latin typeface="+mn-lt"/>
                <a:ea typeface="+mn-ea"/>
                <a:cs typeface="+mn-cs"/>
              </a:rPr>
              <a:t>the convolution f*g (equivalent to the cross-correlation of f(t) and 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1200" dirty="0" err="1">
                <a:solidFill>
                  <a:schemeClr val="tx1"/>
                </a:solidFill>
                <a:effectLst/>
                <a:latin typeface="+mn-lt"/>
                <a:ea typeface="+mn-ea"/>
                <a:cs typeface="+mn-cs"/>
              </a:rPr>
              <a:t>Isto</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mostra</a:t>
            </a:r>
            <a:r>
              <a:rPr lang="en-US" sz="1600" kern="1200" dirty="0">
                <a:solidFill>
                  <a:schemeClr val="tx1"/>
                </a:solidFill>
                <a:effectLst/>
                <a:latin typeface="+mn-lt"/>
                <a:ea typeface="+mn-ea"/>
                <a:cs typeface="+mn-cs"/>
              </a:rPr>
              <a:t> que o </a:t>
            </a:r>
            <a:r>
              <a:rPr lang="en-US" sz="1600" kern="1200" dirty="0" err="1">
                <a:solidFill>
                  <a:schemeClr val="tx1"/>
                </a:solidFill>
                <a:effectLst/>
                <a:latin typeface="+mn-lt"/>
                <a:ea typeface="+mn-ea"/>
                <a:cs typeface="+mn-cs"/>
              </a:rPr>
              <a:t>mesmo</a:t>
            </a:r>
            <a:r>
              <a:rPr lang="en-US" sz="1600" kern="1200" dirty="0">
                <a:solidFill>
                  <a:schemeClr val="tx1"/>
                </a:solidFill>
                <a:effectLst/>
                <a:latin typeface="+mn-lt"/>
                <a:ea typeface="+mn-ea"/>
                <a:cs typeface="+mn-cs"/>
              </a:rPr>
              <a:t> output signal </a:t>
            </a:r>
            <a:r>
              <a:rPr lang="en-US" sz="1600" kern="1200" dirty="0" err="1">
                <a:solidFill>
                  <a:schemeClr val="tx1"/>
                </a:solidFill>
                <a:effectLst/>
                <a:latin typeface="+mn-lt"/>
                <a:ea typeface="+mn-ea"/>
                <a:cs typeface="+mn-cs"/>
              </a:rPr>
              <a:t>pode</a:t>
            </a:r>
            <a:r>
              <a:rPr lang="en-US" sz="1600" kern="1200" dirty="0">
                <a:solidFill>
                  <a:schemeClr val="tx1"/>
                </a:solidFill>
                <a:effectLst/>
                <a:latin typeface="+mn-lt"/>
                <a:ea typeface="+mn-ea"/>
                <a:cs typeface="+mn-cs"/>
              </a:rPr>
              <a:t> ser </a:t>
            </a:r>
            <a:r>
              <a:rPr lang="en-US" sz="1600" kern="1200" dirty="0" err="1">
                <a:solidFill>
                  <a:schemeClr val="tx1"/>
                </a:solidFill>
                <a:effectLst/>
                <a:latin typeface="+mn-lt"/>
                <a:ea typeface="+mn-ea"/>
                <a:cs typeface="+mn-cs"/>
              </a:rPr>
              <a:t>obtido</a:t>
            </a:r>
            <a:r>
              <a:rPr lang="en-US" sz="1600" kern="1200" dirty="0">
                <a:solidFill>
                  <a:schemeClr val="tx1"/>
                </a:solidFill>
                <a:effectLst/>
                <a:latin typeface="+mn-lt"/>
                <a:ea typeface="+mn-ea"/>
                <a:cs typeface="+mn-cs"/>
              </a:rPr>
              <a:t> por cross-correlation do input signal com o reference signal.</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20</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217938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1200" dirty="0" err="1">
                <a:solidFill>
                  <a:schemeClr val="tx1"/>
                </a:solidFill>
                <a:effectLst/>
                <a:latin typeface="+mn-lt"/>
                <a:ea typeface="+mn-ea"/>
                <a:cs typeface="+mn-cs"/>
              </a:rPr>
              <a:t>Isto</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mostra</a:t>
            </a:r>
            <a:r>
              <a:rPr lang="en-US" sz="1600" kern="1200" dirty="0">
                <a:solidFill>
                  <a:schemeClr val="tx1"/>
                </a:solidFill>
                <a:effectLst/>
                <a:latin typeface="+mn-lt"/>
                <a:ea typeface="+mn-ea"/>
                <a:cs typeface="+mn-cs"/>
              </a:rPr>
              <a:t> que o </a:t>
            </a:r>
            <a:r>
              <a:rPr lang="en-US" sz="1600" kern="1200" dirty="0" err="1">
                <a:solidFill>
                  <a:schemeClr val="tx1"/>
                </a:solidFill>
                <a:effectLst/>
                <a:latin typeface="+mn-lt"/>
                <a:ea typeface="+mn-ea"/>
                <a:cs typeface="+mn-cs"/>
              </a:rPr>
              <a:t>mesmo</a:t>
            </a:r>
            <a:r>
              <a:rPr lang="en-US" sz="1600" kern="1200" dirty="0">
                <a:solidFill>
                  <a:schemeClr val="tx1"/>
                </a:solidFill>
                <a:effectLst/>
                <a:latin typeface="+mn-lt"/>
                <a:ea typeface="+mn-ea"/>
                <a:cs typeface="+mn-cs"/>
              </a:rPr>
              <a:t> output signal </a:t>
            </a:r>
            <a:r>
              <a:rPr lang="en-US" sz="1600" kern="1200" dirty="0" err="1">
                <a:solidFill>
                  <a:schemeClr val="tx1"/>
                </a:solidFill>
                <a:effectLst/>
                <a:latin typeface="+mn-lt"/>
                <a:ea typeface="+mn-ea"/>
                <a:cs typeface="+mn-cs"/>
              </a:rPr>
              <a:t>pode</a:t>
            </a:r>
            <a:r>
              <a:rPr lang="en-US" sz="1600" kern="1200" dirty="0">
                <a:solidFill>
                  <a:schemeClr val="tx1"/>
                </a:solidFill>
                <a:effectLst/>
                <a:latin typeface="+mn-lt"/>
                <a:ea typeface="+mn-ea"/>
                <a:cs typeface="+mn-cs"/>
              </a:rPr>
              <a:t> ser </a:t>
            </a:r>
            <a:r>
              <a:rPr lang="en-US" sz="1600" kern="1200" dirty="0" err="1">
                <a:solidFill>
                  <a:schemeClr val="tx1"/>
                </a:solidFill>
                <a:effectLst/>
                <a:latin typeface="+mn-lt"/>
                <a:ea typeface="+mn-ea"/>
                <a:cs typeface="+mn-cs"/>
              </a:rPr>
              <a:t>obtido</a:t>
            </a:r>
            <a:r>
              <a:rPr lang="en-US" sz="1600" kern="1200" dirty="0">
                <a:solidFill>
                  <a:schemeClr val="tx1"/>
                </a:solidFill>
                <a:effectLst/>
                <a:latin typeface="+mn-lt"/>
                <a:ea typeface="+mn-ea"/>
                <a:cs typeface="+mn-cs"/>
              </a:rPr>
              <a:t> por cross-correlation do input signal com o reference signal.</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21</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114760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latin typeface="+mn-lt"/>
                    <a:ea typeface="+mn-ea"/>
                    <a:cs typeface="+mn-cs"/>
                  </a:rPr>
                  <a:t>O slide anterior com o </a:t>
                </a:r>
                <a:r>
                  <a:rPr lang="pt-PT" sz="1600" b="0" i="0" u="none" strike="noStrike" kern="1200" baseline="0" dirty="0" err="1">
                    <a:solidFill>
                      <a:schemeClr val="tx1"/>
                    </a:solidFill>
                    <a:latin typeface="+mn-lt"/>
                    <a:ea typeface="+mn-ea"/>
                    <a:cs typeface="+mn-cs"/>
                  </a:rPr>
                  <a:t>matched</a:t>
                </a:r>
                <a:r>
                  <a:rPr lang="pt-PT" sz="1600" b="0" i="0" u="none" strike="noStrike" kern="1200" baseline="0" dirty="0">
                    <a:solidFill>
                      <a:schemeClr val="tx1"/>
                    </a:solidFill>
                    <a:latin typeface="+mn-lt"/>
                    <a:ea typeface="+mn-ea"/>
                    <a:cs typeface="+mn-cs"/>
                  </a:rPr>
                  <a:t> </a:t>
                </a:r>
                <a:r>
                  <a:rPr lang="pt-PT" sz="1600" b="0" i="0" u="none" strike="noStrike" kern="1200" baseline="0" dirty="0" err="1">
                    <a:solidFill>
                      <a:schemeClr val="tx1"/>
                    </a:solidFill>
                    <a:latin typeface="+mn-lt"/>
                    <a:ea typeface="+mn-ea"/>
                    <a:cs typeface="+mn-cs"/>
                  </a:rPr>
                  <a:t>filter</a:t>
                </a:r>
                <a:r>
                  <a:rPr lang="pt-PT" sz="1600" b="0" i="0" u="none" strike="noStrike" kern="1200" baseline="0" dirty="0">
                    <a:solidFill>
                      <a:schemeClr val="tx1"/>
                    </a:solidFill>
                    <a:latin typeface="+mn-lt"/>
                    <a:ea typeface="+mn-ea"/>
                    <a:cs typeface="+mn-cs"/>
                  </a:rPr>
                  <a:t> não engloba os </a:t>
                </a:r>
                <a:r>
                  <a:rPr lang="pt-PT" sz="1600" b="0" i="0" u="none" strike="noStrike" kern="1200" baseline="0" dirty="0" err="1">
                    <a:solidFill>
                      <a:schemeClr val="tx1"/>
                    </a:solidFill>
                    <a:latin typeface="+mn-lt"/>
                    <a:ea typeface="+mn-ea"/>
                    <a:cs typeface="+mn-cs"/>
                  </a:rPr>
                  <a:t>dopler</a:t>
                </a:r>
                <a:r>
                  <a:rPr lang="pt-PT" sz="1600" b="0" i="0" u="none" strike="noStrike" kern="1200" baseline="0" dirty="0">
                    <a:solidFill>
                      <a:schemeClr val="tx1"/>
                    </a:solidFill>
                    <a:latin typeface="+mn-lt"/>
                    <a:ea typeface="+mn-ea"/>
                    <a:cs typeface="+mn-cs"/>
                  </a:rPr>
                  <a:t> </a:t>
                </a:r>
                <a:r>
                  <a:rPr lang="pt-PT" sz="1600" b="0" i="0" u="none" strike="noStrike" kern="1200" baseline="0" dirty="0" err="1">
                    <a:solidFill>
                      <a:schemeClr val="tx1"/>
                    </a:solidFill>
                    <a:latin typeface="+mn-lt"/>
                    <a:ea typeface="+mn-ea"/>
                    <a:cs typeface="+mn-cs"/>
                  </a:rPr>
                  <a:t>shifts</a:t>
                </a:r>
                <a:r>
                  <a:rPr lang="pt-PT" sz="1600" b="0" i="0" u="none" strike="noStrike" kern="1200" baseline="0" dirty="0">
                    <a:solidFill>
                      <a:schemeClr val="tx1"/>
                    </a:solidFill>
                    <a:latin typeface="+mn-lt"/>
                    <a:ea typeface="+mn-ea"/>
                    <a:cs typeface="+mn-cs"/>
                  </a:rPr>
                  <a:t>. Se um alvo se meche, um Doppler </a:t>
                </a:r>
                <a:r>
                  <a:rPr lang="pt-PT" sz="1600" b="0" i="0" u="none" strike="noStrike" kern="1200" baseline="0" dirty="0" err="1">
                    <a:solidFill>
                      <a:schemeClr val="tx1"/>
                    </a:solidFill>
                    <a:latin typeface="+mn-lt"/>
                    <a:ea typeface="+mn-ea"/>
                    <a:cs typeface="+mn-cs"/>
                  </a:rPr>
                  <a:t>shift</a:t>
                </a:r>
                <a:r>
                  <a:rPr lang="pt-PT" sz="1600" b="0" i="0" u="none" strike="noStrike" kern="1200" baseline="0" dirty="0">
                    <a:solidFill>
                      <a:schemeClr val="tx1"/>
                    </a:solidFill>
                    <a:latin typeface="+mn-lt"/>
                    <a:ea typeface="+mn-ea"/>
                    <a:cs typeface="+mn-cs"/>
                  </a:rPr>
                  <a:t> é gerado, logo o MF tem de ter isso em conta: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latin typeface="+mn-lt"/>
                    <a:ea typeface="+mn-ea"/>
                    <a:cs typeface="+mn-cs"/>
                  </a:rPr>
                  <a:t>Assim sendo, </a:t>
                </a:r>
                <a:r>
                  <a:rPr lang="pt-PT" sz="1600" b="0" i="0" u="none" strike="noStrike" kern="1200" baseline="0" dirty="0" err="1">
                    <a:solidFill>
                      <a:schemeClr val="tx1"/>
                    </a:solidFill>
                    <a:latin typeface="+mn-lt"/>
                    <a:ea typeface="+mn-ea"/>
                    <a:cs typeface="+mn-cs"/>
                  </a:rPr>
                  <a:t>extende-se</a:t>
                </a:r>
                <a:r>
                  <a:rPr lang="pt-PT" sz="1600" b="0" i="0" u="none" strike="noStrike" kern="1200" baseline="0" dirty="0">
                    <a:solidFill>
                      <a:schemeClr val="tx1"/>
                    </a:solidFill>
                    <a:latin typeface="+mn-lt"/>
                    <a:ea typeface="+mn-ea"/>
                    <a:cs typeface="+mn-cs"/>
                  </a:rPr>
                  <a:t> a 1D-CCF para uma 2D-CCF,</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err="1">
                    <a:solidFill>
                      <a:schemeClr val="tx1"/>
                    </a:solidFill>
                    <a:latin typeface="+mn-lt"/>
                    <a:ea typeface="+mn-ea"/>
                    <a:cs typeface="+mn-cs"/>
                  </a:rPr>
                  <a:t>two</a:t>
                </a:r>
                <a:r>
                  <a:rPr lang="pt-PT" sz="1600" b="0" i="0" u="none" strike="noStrike" kern="1200" baseline="0" dirty="0">
                    <a:solidFill>
                      <a:schemeClr val="tx1"/>
                    </a:solidFill>
                    <a:latin typeface="+mn-lt"/>
                    <a:ea typeface="+mn-ea"/>
                    <a:cs typeface="+mn-cs"/>
                  </a:rPr>
                  <a:t>-dimensional cross-</a:t>
                </a:r>
                <a:r>
                  <a:rPr lang="pt-PT" sz="1600" b="0" i="0" u="none" strike="noStrike" kern="1200" baseline="0" dirty="0" err="1">
                    <a:solidFill>
                      <a:schemeClr val="tx1"/>
                    </a:solidFill>
                    <a:latin typeface="+mn-lt"/>
                    <a:ea typeface="+mn-ea"/>
                    <a:cs typeface="+mn-cs"/>
                  </a:rPr>
                  <a:t>correlation</a:t>
                </a:r>
                <a:r>
                  <a:rPr lang="pt-PT" sz="1600" b="0" i="0" u="none" strike="noStrike" kern="1200" baseline="0" dirty="0">
                    <a:solidFill>
                      <a:schemeClr val="tx1"/>
                    </a:solidFill>
                    <a:latin typeface="+mn-lt"/>
                    <a:ea typeface="+mn-ea"/>
                    <a:cs typeface="+mn-cs"/>
                  </a:rPr>
                  <a:t> </a:t>
                </a:r>
                <a:r>
                  <a:rPr lang="pt-PT" sz="1600" b="0" i="0" u="none" strike="noStrike" kern="1200" baseline="0" dirty="0" err="1">
                    <a:solidFill>
                      <a:schemeClr val="tx1"/>
                    </a:solidFill>
                    <a:latin typeface="+mn-lt"/>
                    <a:ea typeface="+mn-ea"/>
                    <a:cs typeface="+mn-cs"/>
                  </a:rPr>
                  <a:t>function</a:t>
                </a:r>
                <a:r>
                  <a:rPr lang="pt-PT" sz="1600" b="0" i="0" u="none" strike="noStrike" kern="1200" baseline="0" dirty="0">
                    <a:solidFill>
                      <a:schemeClr val="tx1"/>
                    </a:solidFill>
                    <a:latin typeface="+mn-lt"/>
                    <a:ea typeface="+mn-ea"/>
                    <a:cs typeface="+mn-cs"/>
                  </a:rPr>
                  <a:t>: </a:t>
                </a:r>
                <a:r>
                  <a:rPr lang="pt-PT" sz="1600" dirty="0"/>
                  <a:t>Versão compensada com doppler do sinal recebido e o de referência</a:t>
                </a:r>
                <a:endParaRPr lang="pt-PT" sz="16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m:rPr>
                        <m:sty m:val="p"/>
                      </m:rPr>
                      <a:rPr lang="el-GR" sz="1600" b="0" i="1" smtClean="0">
                        <a:latin typeface="Cambria Math" panose="02040503050406030204" pitchFamily="18" charset="0"/>
                      </a:rPr>
                      <m:t>ν</m:t>
                    </m:r>
                  </m:oMath>
                </a14:m>
                <a:r>
                  <a:rPr lang="pt-PT" sz="1600" b="0" i="0" u="none" strike="noStrike" kern="1200" baseline="0" dirty="0">
                    <a:solidFill>
                      <a:schemeClr val="tx1"/>
                    </a:solidFill>
                    <a:effectLst/>
                    <a:latin typeface="+mn-lt"/>
                    <a:ea typeface="+mn-ea"/>
                    <a:cs typeface="+mn-cs"/>
                  </a:rPr>
                  <a:t> (Ni): doppler </a:t>
                </a:r>
                <a:r>
                  <a:rPr lang="pt-PT" sz="1600" b="0" i="0" u="none" strike="noStrike" kern="1200" baseline="0" dirty="0" err="1">
                    <a:solidFill>
                      <a:schemeClr val="tx1"/>
                    </a:solidFill>
                    <a:effectLst/>
                    <a:latin typeface="+mn-lt"/>
                    <a:ea typeface="+mn-ea"/>
                    <a:cs typeface="+mn-cs"/>
                  </a:rPr>
                  <a:t>shift</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kern="1200" dirty="0">
                    <a:solidFill>
                      <a:schemeClr val="tx1"/>
                    </a:solidFill>
                    <a:effectLst/>
                    <a:latin typeface="+mn-lt"/>
                    <a:ea typeface="+mn-ea"/>
                    <a:cs typeface="+mn-cs"/>
                  </a:rPr>
                  <a:t>𝜏: Delay-time</a:t>
                </a:r>
              </a:p>
            </p:txBody>
          </p:sp>
        </mc:Choice>
        <mc:Fallback xmlns="">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latin typeface="+mn-lt"/>
                    <a:ea typeface="+mn-ea"/>
                    <a:cs typeface="+mn-cs"/>
                  </a:rPr>
                  <a:t>two</a:t>
                </a:r>
                <a:r>
                  <a:rPr lang="pt-PT" sz="1200" b="0" i="0" u="none" strike="noStrike" kern="1200" baseline="0" dirty="0">
                    <a:solidFill>
                      <a:schemeClr val="tx1"/>
                    </a:solidFill>
                    <a:latin typeface="+mn-lt"/>
                    <a:ea typeface="+mn-ea"/>
                    <a:cs typeface="+mn-cs"/>
                  </a:rPr>
                  <a:t>-dimensional cross-</a:t>
                </a:r>
                <a:r>
                  <a:rPr lang="pt-PT" sz="1200" b="0" i="0" u="none" strike="noStrike" kern="1200" baseline="0" dirty="0" err="1">
                    <a:solidFill>
                      <a:schemeClr val="tx1"/>
                    </a:solidFill>
                    <a:latin typeface="+mn-lt"/>
                    <a:ea typeface="+mn-ea"/>
                    <a:cs typeface="+mn-cs"/>
                  </a:rPr>
                  <a:t>correlation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function</a:t>
                </a:r>
                <a:r>
                  <a:rPr lang="pt-PT" sz="1200" b="0" i="0" u="none" strike="noStrike" kern="1200" baseline="0" dirty="0">
                    <a:solidFill>
                      <a:schemeClr val="tx1"/>
                    </a:solidFill>
                    <a:latin typeface="+mn-lt"/>
                    <a:ea typeface="+mn-ea"/>
                    <a:cs typeface="+mn-cs"/>
                  </a:rPr>
                  <a:t>: </a:t>
                </a:r>
                <a:r>
                  <a:rPr lang="pt-PT" dirty="0"/>
                  <a:t>Versão compensada com doppler do sinal recebido e o de referência</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l-GR" b="0" i="0">
                    <a:latin typeface="Cambria Math" panose="02040503050406030204" pitchFamily="18" charset="0"/>
                  </a:rPr>
                  <a:t>ν</a:t>
                </a:r>
                <a:r>
                  <a:rPr lang="pt-PT" sz="1200" b="0" i="0" u="none" strike="noStrike" kern="1200" baseline="0" dirty="0">
                    <a:solidFill>
                      <a:schemeClr val="tx1"/>
                    </a:solidFill>
                    <a:effectLst/>
                    <a:latin typeface="+mn-lt"/>
                    <a:ea typeface="+mn-ea"/>
                    <a:cs typeface="+mn-cs"/>
                  </a:rPr>
                  <a:t> (Ni): doppler </a:t>
                </a:r>
                <a:r>
                  <a:rPr lang="pt-PT" sz="1200" b="0" i="0" u="none" strike="noStrike" kern="1200" baseline="0" dirty="0" err="1">
                    <a:solidFill>
                      <a:schemeClr val="tx1"/>
                    </a:solidFill>
                    <a:effectLst/>
                    <a:latin typeface="+mn-lt"/>
                    <a:ea typeface="+mn-ea"/>
                    <a:cs typeface="+mn-cs"/>
                  </a:rPr>
                  <a:t>shift</a:t>
                </a:r>
                <a:endParaRPr lang="en-US" sz="1200" kern="1200" dirty="0">
                  <a:solidFill>
                    <a:schemeClr val="tx1"/>
                  </a:solidFill>
                  <a:effectLst/>
                  <a:latin typeface="+mn-lt"/>
                  <a:ea typeface="+mn-ea"/>
                  <a:cs typeface="+mn-cs"/>
                </a:endParaRP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22</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97052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kern="1200" dirty="0">
                <a:solidFill>
                  <a:schemeClr val="tx1"/>
                </a:solidFill>
                <a:effectLst/>
                <a:latin typeface="+mn-lt"/>
                <a:ea typeface="+mn-ea"/>
                <a:cs typeface="+mn-cs"/>
              </a:rPr>
              <a:t>Distinção entre geometrias de radares para enquadrar o radar </a:t>
            </a:r>
            <a:r>
              <a:rPr lang="pt-PT" sz="1600" kern="1200" dirty="0" err="1">
                <a:solidFill>
                  <a:schemeClr val="tx1"/>
                </a:solidFill>
                <a:effectLst/>
                <a:latin typeface="+mn-lt"/>
                <a:ea typeface="+mn-ea"/>
                <a:cs typeface="+mn-cs"/>
              </a:rPr>
              <a:t>pcl</a:t>
            </a:r>
            <a:endParaRPr lang="pt-PT" sz="16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505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Como os sinais são amostrados e digitais, deve-se usar uma representação numérica da equação anterior.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l: </a:t>
            </a:r>
            <a:r>
              <a:rPr lang="pt-PT" sz="1600" b="0" i="0" u="none" strike="noStrike" kern="1200" baseline="0" dirty="0" err="1">
                <a:solidFill>
                  <a:schemeClr val="tx1"/>
                </a:solidFill>
                <a:effectLst/>
                <a:latin typeface="+mn-lt"/>
                <a:ea typeface="+mn-ea"/>
                <a:cs typeface="+mn-cs"/>
              </a:rPr>
              <a:t>delay</a:t>
            </a:r>
            <a:r>
              <a:rPr lang="pt-PT" sz="16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m: Doppler </a:t>
            </a:r>
            <a:r>
              <a:rPr lang="pt-PT" sz="1600" b="0" i="0" u="none" strike="noStrike" kern="1200" baseline="0" dirty="0" err="1">
                <a:solidFill>
                  <a:schemeClr val="tx1"/>
                </a:solidFill>
                <a:effectLst/>
                <a:latin typeface="+mn-lt"/>
                <a:ea typeface="+mn-ea"/>
                <a:cs typeface="+mn-cs"/>
              </a:rPr>
              <a:t>shift</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N: número total de amostras, que depende do CPI (</a:t>
            </a:r>
            <a:r>
              <a:rPr lang="pt-PT" sz="1600" b="0" i="0" u="none" strike="noStrike" kern="1200" baseline="0" dirty="0" err="1">
                <a:solidFill>
                  <a:schemeClr val="tx1"/>
                </a:solidFill>
                <a:effectLst/>
                <a:latin typeface="+mn-lt"/>
                <a:ea typeface="+mn-ea"/>
                <a:cs typeface="+mn-cs"/>
              </a:rPr>
              <a:t>Coherent</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Processing</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Interval</a:t>
            </a:r>
            <a:r>
              <a:rPr lang="pt-PT" sz="16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err="1">
                <a:solidFill>
                  <a:schemeClr val="tx1"/>
                </a:solidFill>
                <a:effectLst/>
                <a:latin typeface="+mn-lt"/>
                <a:ea typeface="+mn-ea"/>
                <a:cs typeface="+mn-cs"/>
              </a:rPr>
              <a:t>Ts</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Sampling</a:t>
            </a:r>
            <a:r>
              <a:rPr lang="pt-PT" sz="1600" b="0" i="0" u="none" strike="noStrike" kern="1200" baseline="0" dirty="0">
                <a:solidFill>
                  <a:schemeClr val="tx1"/>
                </a:solidFill>
                <a:effectLst/>
                <a:latin typeface="+mn-lt"/>
                <a:ea typeface="+mn-ea"/>
                <a:cs typeface="+mn-cs"/>
              </a:rPr>
              <a:t> Rate </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23</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20401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1" dirty="0"/>
              <a:t>Cross-</a:t>
            </a:r>
            <a:r>
              <a:rPr lang="pt-PT" sz="1600" b="1" dirty="0" err="1"/>
              <a:t>correlation</a:t>
            </a:r>
            <a:r>
              <a:rPr lang="pt-PT" sz="1600" b="1" dirty="0"/>
              <a:t> simples, SEM DOPPLER SHIFT</a:t>
            </a:r>
            <a:br>
              <a:rPr lang="pt-PT" sz="1600" dirty="0"/>
            </a:br>
            <a:r>
              <a:rPr lang="pt-PT" sz="1600" b="0" i="0" kern="1200" dirty="0">
                <a:solidFill>
                  <a:schemeClr val="tx1"/>
                </a:solidFill>
                <a:effectLst/>
                <a:latin typeface="+mn-lt"/>
                <a:ea typeface="+mn-ea"/>
                <a:cs typeface="+mn-cs"/>
              </a:rPr>
              <a:t>As estatísticas de decisão são normalmente organizadas em mapas de range-Doppler, que podem exibido aos operadores antes de qualquer detetor automático (comparação pixel a pixel com um limite calculado automaticamente)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kern="1200" dirty="0">
                <a:solidFill>
                  <a:schemeClr val="tx1"/>
                </a:solidFill>
                <a:effectLst/>
                <a:latin typeface="+mn-lt"/>
                <a:ea typeface="+mn-ea"/>
                <a:cs typeface="+mn-cs"/>
              </a:rPr>
              <a:t>Este resultado de visualização é frequentemente abordado como mapa </a:t>
            </a:r>
            <a:r>
              <a:rPr lang="pt-PT" sz="1600" b="0" i="0" kern="1200" dirty="0" err="1">
                <a:solidFill>
                  <a:schemeClr val="tx1"/>
                </a:solidFill>
                <a:effectLst/>
                <a:latin typeface="+mn-lt"/>
                <a:ea typeface="+mn-ea"/>
                <a:cs typeface="+mn-cs"/>
              </a:rPr>
              <a:t>bistático</a:t>
            </a:r>
            <a:r>
              <a:rPr lang="pt-PT" sz="1600" b="0" i="0" kern="1200" dirty="0">
                <a:solidFill>
                  <a:schemeClr val="tx1"/>
                </a:solidFill>
                <a:effectLst/>
                <a:latin typeface="+mn-lt"/>
                <a:ea typeface="+mn-ea"/>
                <a:cs typeface="+mn-cs"/>
              </a:rPr>
              <a:t> de range-Doppler. Os eixos se referem ao alcance </a:t>
            </a:r>
            <a:r>
              <a:rPr lang="pt-PT" sz="1600" b="0" i="0" kern="1200" dirty="0" err="1">
                <a:solidFill>
                  <a:schemeClr val="tx1"/>
                </a:solidFill>
                <a:effectLst/>
                <a:latin typeface="+mn-lt"/>
                <a:ea typeface="+mn-ea"/>
                <a:cs typeface="+mn-cs"/>
              </a:rPr>
              <a:t>bistático</a:t>
            </a:r>
            <a:r>
              <a:rPr lang="pt-PT" sz="1600" b="0" i="0" kern="1200" dirty="0">
                <a:solidFill>
                  <a:schemeClr val="tx1"/>
                </a:solidFill>
                <a:effectLst/>
                <a:latin typeface="+mn-lt"/>
                <a:ea typeface="+mn-ea"/>
                <a:cs typeface="+mn-cs"/>
              </a:rPr>
              <a:t> e ao Doppler </a:t>
            </a:r>
            <a:r>
              <a:rPr lang="pt-PT" sz="1600" b="0" i="0" kern="1200" dirty="0" err="1">
                <a:solidFill>
                  <a:schemeClr val="tx1"/>
                </a:solidFill>
                <a:effectLst/>
                <a:latin typeface="+mn-lt"/>
                <a:ea typeface="+mn-ea"/>
                <a:cs typeface="+mn-cs"/>
              </a:rPr>
              <a:t>bistático</a:t>
            </a:r>
            <a:r>
              <a:rPr lang="pt-PT" sz="1600" b="0" i="0" kern="1200" dirty="0">
                <a:solidFill>
                  <a:schemeClr val="tx1"/>
                </a:solidFill>
                <a:effectLst/>
                <a:latin typeface="+mn-lt"/>
                <a:ea typeface="+mn-ea"/>
                <a:cs typeface="+mn-cs"/>
              </a:rPr>
              <a:t>.</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24</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540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kern="1200" dirty="0">
                <a:solidFill>
                  <a:schemeClr val="tx1"/>
                </a:solidFill>
                <a:effectLst/>
                <a:latin typeface="+mn-lt"/>
                <a:ea typeface="+mn-ea"/>
                <a:cs typeface="+mn-cs"/>
              </a:rPr>
              <a:t>Este resultado de visualização é frequentemente abordado como mapa </a:t>
            </a:r>
            <a:r>
              <a:rPr lang="pt-PT" sz="1200" b="0" i="0" kern="1200" dirty="0" err="1">
                <a:solidFill>
                  <a:schemeClr val="tx1"/>
                </a:solidFill>
                <a:effectLst/>
                <a:latin typeface="+mn-lt"/>
                <a:ea typeface="+mn-ea"/>
                <a:cs typeface="+mn-cs"/>
              </a:rPr>
              <a:t>bistático</a:t>
            </a:r>
            <a:r>
              <a:rPr lang="pt-PT" sz="1200" b="0" i="0" kern="1200" dirty="0">
                <a:solidFill>
                  <a:schemeClr val="tx1"/>
                </a:solidFill>
                <a:effectLst/>
                <a:latin typeface="+mn-lt"/>
                <a:ea typeface="+mn-ea"/>
                <a:cs typeface="+mn-cs"/>
              </a:rPr>
              <a:t> de range-Doppler. Os eixos se referem ao alcance </a:t>
            </a:r>
            <a:r>
              <a:rPr lang="pt-PT" sz="1200" b="0" i="0" kern="1200" dirty="0" err="1">
                <a:solidFill>
                  <a:schemeClr val="tx1"/>
                </a:solidFill>
                <a:effectLst/>
                <a:latin typeface="+mn-lt"/>
                <a:ea typeface="+mn-ea"/>
                <a:cs typeface="+mn-cs"/>
              </a:rPr>
              <a:t>bistático</a:t>
            </a:r>
            <a:r>
              <a:rPr lang="pt-PT" sz="1200" b="0" i="0" kern="1200" dirty="0">
                <a:solidFill>
                  <a:schemeClr val="tx1"/>
                </a:solidFill>
                <a:effectLst/>
                <a:latin typeface="+mn-lt"/>
                <a:ea typeface="+mn-ea"/>
                <a:cs typeface="+mn-cs"/>
              </a:rPr>
              <a:t> e ao Doppler </a:t>
            </a:r>
            <a:r>
              <a:rPr lang="pt-PT" sz="1200" b="0" i="0" kern="1200" dirty="0" err="1">
                <a:solidFill>
                  <a:schemeClr val="tx1"/>
                </a:solidFill>
                <a:effectLst/>
                <a:latin typeface="+mn-lt"/>
                <a:ea typeface="+mn-ea"/>
                <a:cs typeface="+mn-cs"/>
              </a:rPr>
              <a:t>bistático</a:t>
            </a:r>
            <a:r>
              <a:rPr lang="pt-PT" sz="1200" b="0" i="0" kern="1200" dirty="0">
                <a:solidFill>
                  <a:schemeClr val="tx1"/>
                </a:solidFill>
                <a:effectLst/>
                <a:latin typeface="+mn-lt"/>
                <a:ea typeface="+mn-ea"/>
                <a:cs typeface="+mn-cs"/>
              </a:rPr>
              <a:t>.</a:t>
            </a: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25</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92553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N: número total de amostras, que depende do CPI (</a:t>
                </a:r>
                <a:r>
                  <a:rPr lang="pt-PT" sz="1600" b="0" i="0" u="none" strike="noStrike" kern="1200" baseline="0" dirty="0" err="1">
                    <a:solidFill>
                      <a:schemeClr val="tx1"/>
                    </a:solidFill>
                    <a:effectLst/>
                    <a:latin typeface="+mn-lt"/>
                    <a:ea typeface="+mn-ea"/>
                    <a:cs typeface="+mn-cs"/>
                  </a:rPr>
                  <a:t>Coherent</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Processing</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Interval</a:t>
                </a:r>
                <a:r>
                  <a:rPr lang="pt-PT" sz="16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pt-PT" sz="1600" b="0" i="1" smtClean="0">
                              <a:latin typeface="Cambria Math" panose="02040503050406030204" pitchFamily="18" charset="0"/>
                              <a:ea typeface="Cambria Math" panose="02040503050406030204" pitchFamily="18" charset="0"/>
                            </a:rPr>
                          </m:ctrlPr>
                        </m:sSubPr>
                        <m:e>
                          <m:r>
                            <a:rPr lang="pt-PT" sz="1600" b="0" i="1" smtClean="0">
                              <a:latin typeface="Cambria Math" panose="02040503050406030204" pitchFamily="18" charset="0"/>
                              <a:ea typeface="Cambria Math" panose="02040503050406030204" pitchFamily="18" charset="0"/>
                            </a:rPr>
                            <m:t>𝐹</m:t>
                          </m:r>
                        </m:e>
                        <m:sub>
                          <m:r>
                            <a:rPr lang="pt-PT" sz="1600" b="0" i="1" smtClean="0">
                              <a:latin typeface="Cambria Math" panose="02040503050406030204" pitchFamily="18" charset="0"/>
                              <a:ea typeface="Cambria Math" panose="02040503050406030204" pitchFamily="18" charset="0"/>
                            </a:rPr>
                            <m:t>𝑠</m:t>
                          </m:r>
                        </m:sub>
                      </m:sSub>
                      <m:r>
                        <a:rPr lang="pt-PT" sz="1600" b="0" i="1" smtClean="0">
                          <a:latin typeface="Cambria Math" panose="02040503050406030204" pitchFamily="18" charset="0"/>
                          <a:ea typeface="Cambria Math" panose="02040503050406030204" pitchFamily="18" charset="0"/>
                        </a:rPr>
                        <m:t>≥2</m:t>
                      </m:r>
                      <m:r>
                        <a:rPr lang="pt-PT" sz="1600" b="0" i="1" smtClean="0">
                          <a:latin typeface="Cambria Math" panose="02040503050406030204" pitchFamily="18" charset="0"/>
                          <a:ea typeface="Cambria Math" panose="02040503050406030204" pitchFamily="18" charset="0"/>
                        </a:rPr>
                        <m:t>𝐵</m:t>
                      </m:r>
                      <m:r>
                        <a:rPr lang="pt-PT" sz="1600" b="0" i="1" smtClean="0">
                          <a:latin typeface="Cambria Math" panose="02040503050406030204" pitchFamily="18" charset="0"/>
                          <a:ea typeface="Cambria Math" panose="02040503050406030204" pitchFamily="18" charset="0"/>
                        </a:rPr>
                        <m:t>(</m:t>
                      </m:r>
                      <m:func>
                        <m:funcPr>
                          <m:ctrlPr>
                            <a:rPr lang="pt-PT" sz="1600" b="0" i="1" smtClean="0">
                              <a:latin typeface="Cambria Math" panose="02040503050406030204" pitchFamily="18" charset="0"/>
                              <a:ea typeface="Cambria Math" panose="02040503050406030204" pitchFamily="18" charset="0"/>
                            </a:rPr>
                          </m:ctrlPr>
                        </m:funcPr>
                        <m:fName>
                          <m:r>
                            <m:rPr>
                              <m:sty m:val="p"/>
                            </m:rPr>
                            <a:rPr lang="pt-PT" sz="1600" b="0" i="0" smtClean="0">
                              <a:latin typeface="Cambria Math" panose="02040503050406030204" pitchFamily="18" charset="0"/>
                              <a:ea typeface="Cambria Math" panose="02040503050406030204" pitchFamily="18" charset="0"/>
                            </a:rPr>
                            <m:t>max</m:t>
                          </m:r>
                        </m:fName>
                        <m:e>
                          <m:r>
                            <a:rPr lang="pt-PT" sz="1600" b="0" i="1" smtClean="0">
                              <a:latin typeface="Cambria Math" panose="02040503050406030204" pitchFamily="18" charset="0"/>
                              <a:ea typeface="Cambria Math" panose="02040503050406030204" pitchFamily="18" charset="0"/>
                            </a:rPr>
                            <m:t>𝑓𝑟𝑒𝑞𝑢𝑒𝑛𝑐𝑖𝑎</m:t>
                          </m:r>
                          <m:r>
                            <a:rPr lang="pt-PT" sz="1600" b="0" i="1" smtClean="0">
                              <a:latin typeface="Cambria Math" panose="02040503050406030204" pitchFamily="18" charset="0"/>
                              <a:ea typeface="Cambria Math" panose="02040503050406030204" pitchFamily="18" charset="0"/>
                            </a:rPr>
                            <m:t>)</m:t>
                          </m:r>
                        </m:e>
                      </m:func>
                      <m:r>
                        <a:rPr lang="pt-PT" sz="1600" b="0" i="1" smtClean="0">
                          <a:latin typeface="Cambria Math" panose="02040503050406030204" pitchFamily="18" charset="0"/>
                          <a:ea typeface="Cambria Math" panose="02040503050406030204" pitchFamily="18" charset="0"/>
                        </a:rPr>
                        <m:t> </m:t>
                      </m:r>
                    </m:oMath>
                  </m:oMathPara>
                </a14:m>
                <a:endParaRPr lang="pt-PT" sz="1600" b="0" i="1"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1"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dirty="0"/>
                  <a:t>Para uma largura de banda do intervalo B, a frequência </a:t>
                </a:r>
                <a:r>
                  <a:rPr lang="pt-PT" sz="1600" dirty="0" err="1"/>
                  <a:t>Nyquist</a:t>
                </a:r>
                <a:r>
                  <a:rPr lang="pt-PT" sz="1600" dirty="0"/>
                  <a:t> é de apenas 2 B.</a:t>
                </a:r>
                <a:endParaRPr lang="pt-PT" sz="1600" b="0" i="1" dirty="0">
                  <a:latin typeface="Cambria Math" panose="02040503050406030204" pitchFamily="18" charset="0"/>
                  <a:ea typeface="Cambria Math" panose="02040503050406030204" pitchFamily="18" charset="0"/>
                </a:endParaRPr>
              </a:p>
            </p:txBody>
          </p:sp>
        </mc:Choice>
        <mc:Fallback xmlns="">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ea typeface="Cambria Math" panose="02040503050406030204" pitchFamily="18" charset="0"/>
                  </a:rPr>
                  <a:t>𝐹_𝑠≥2𝐵(max⁡〖𝑓𝑟𝑒𝑞𝑢𝑒𝑛𝑐𝑖𝑎)〗  </a:t>
                </a:r>
                <a:endParaRPr lang="pt-PT" b="0" i="1"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b="0" i="1" dirty="0">
                  <a:latin typeface="Cambria Math" panose="02040503050406030204" pitchFamily="18" charset="0"/>
                  <a:ea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dirty="0"/>
                  <a:t>Para uma largura de banda do intervalo B, a frequência </a:t>
                </a:r>
                <a:r>
                  <a:rPr lang="pt-PT" dirty="0" err="1"/>
                  <a:t>Nyquist</a:t>
                </a:r>
                <a:r>
                  <a:rPr lang="pt-PT" dirty="0"/>
                  <a:t> é de apenas 2 B.</a:t>
                </a:r>
                <a:endParaRPr lang="pt-PT" b="0" i="1" dirty="0">
                  <a:latin typeface="Cambria Math" panose="02040503050406030204" pitchFamily="18" charset="0"/>
                  <a:ea typeface="Cambria Math" panose="02040503050406030204" pitchFamily="18" charset="0"/>
                </a:endParaRP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26</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178978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N: número total de amostras, que depende do CPI (</a:t>
            </a:r>
            <a:r>
              <a:rPr lang="pt-PT" sz="1600" b="0" i="0" u="none" strike="noStrike" kern="1200" baseline="0" dirty="0" err="1">
                <a:solidFill>
                  <a:schemeClr val="tx1"/>
                </a:solidFill>
                <a:effectLst/>
                <a:latin typeface="+mn-lt"/>
                <a:ea typeface="+mn-ea"/>
                <a:cs typeface="+mn-cs"/>
              </a:rPr>
              <a:t>Coherent</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Processing</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Interval</a:t>
            </a:r>
            <a:r>
              <a:rPr lang="pt-PT" sz="16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B: largura de banda</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M: numero de range </a:t>
            </a:r>
            <a:r>
              <a:rPr lang="pt-PT" sz="1600" b="0" i="0" u="none" strike="noStrike" kern="1200" baseline="0" dirty="0" err="1">
                <a:solidFill>
                  <a:schemeClr val="tx1"/>
                </a:solidFill>
                <a:effectLst/>
                <a:latin typeface="+mn-lt"/>
                <a:ea typeface="+mn-ea"/>
                <a:cs typeface="+mn-cs"/>
              </a:rPr>
              <a:t>bins</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D: numero de doppler </a:t>
            </a:r>
            <a:r>
              <a:rPr lang="pt-PT" sz="1600" b="0" i="0" u="none" strike="noStrike" kern="1200" baseline="0" dirty="0" err="1">
                <a:solidFill>
                  <a:schemeClr val="tx1"/>
                </a:solidFill>
                <a:effectLst/>
                <a:latin typeface="+mn-lt"/>
                <a:ea typeface="+mn-ea"/>
                <a:cs typeface="+mn-cs"/>
              </a:rPr>
              <a:t>bins</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Os pixéis são designados a um bin com um certo nível de intensidade</a:t>
            </a:r>
            <a:endParaRPr lang="pt-PT" sz="1600" b="0" i="1" dirty="0">
              <a:latin typeface="Cambria Math" panose="02040503050406030204" pitchFamily="18" charset="0"/>
              <a:ea typeface="Cambria Math" panose="02040503050406030204" pitchFamily="18" charset="0"/>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27</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88457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N: número total de amostras, que depende do CPI (</a:t>
            </a:r>
            <a:r>
              <a:rPr lang="pt-PT" sz="1600" b="0" i="0" u="none" strike="noStrike" kern="1200" baseline="0" dirty="0" err="1">
                <a:solidFill>
                  <a:schemeClr val="tx1"/>
                </a:solidFill>
                <a:effectLst/>
                <a:latin typeface="+mn-lt"/>
                <a:ea typeface="+mn-ea"/>
                <a:cs typeface="+mn-cs"/>
              </a:rPr>
              <a:t>Coherent</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Processing</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Interval</a:t>
            </a:r>
            <a:r>
              <a:rPr lang="pt-PT" sz="16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B: largura de banda</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M: numero de range </a:t>
            </a:r>
            <a:r>
              <a:rPr lang="pt-PT" sz="1600" b="0" i="0" u="none" strike="noStrike" kern="1200" baseline="0" dirty="0" err="1">
                <a:solidFill>
                  <a:schemeClr val="tx1"/>
                </a:solidFill>
                <a:effectLst/>
                <a:latin typeface="+mn-lt"/>
                <a:ea typeface="+mn-ea"/>
                <a:cs typeface="+mn-cs"/>
              </a:rPr>
              <a:t>bins</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D: numero de doppler </a:t>
            </a:r>
            <a:r>
              <a:rPr lang="pt-PT" sz="1600" b="0" i="0" u="none" strike="noStrike" kern="1200" baseline="0" dirty="0" err="1">
                <a:solidFill>
                  <a:schemeClr val="tx1"/>
                </a:solidFill>
                <a:effectLst/>
                <a:latin typeface="+mn-lt"/>
                <a:ea typeface="+mn-ea"/>
                <a:cs typeface="+mn-cs"/>
              </a:rPr>
              <a:t>bins</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FFT: </a:t>
            </a:r>
            <a:r>
              <a:rPr lang="pt-PT" sz="1600" b="0" i="0" u="none" strike="noStrike" kern="1200" baseline="0" dirty="0" err="1">
                <a:solidFill>
                  <a:schemeClr val="tx1"/>
                </a:solidFill>
                <a:effectLst/>
                <a:latin typeface="+mn-lt"/>
                <a:ea typeface="+mn-ea"/>
                <a:cs typeface="+mn-cs"/>
              </a:rPr>
              <a:t>Fast</a:t>
            </a:r>
            <a:r>
              <a:rPr lang="pt-PT" sz="1600" b="0" i="0" u="none" strike="noStrike" kern="1200" baseline="0" dirty="0">
                <a:solidFill>
                  <a:schemeClr val="tx1"/>
                </a:solidFill>
                <a:effectLst/>
                <a:latin typeface="+mn-lt"/>
                <a:ea typeface="+mn-ea"/>
                <a:cs typeface="+mn-cs"/>
              </a:rPr>
              <a:t> Fourier </a:t>
            </a:r>
            <a:r>
              <a:rPr lang="pt-PT" sz="1600" b="0" i="0" u="none" strike="noStrike" kern="1200" baseline="0" dirty="0" err="1">
                <a:solidFill>
                  <a:schemeClr val="tx1"/>
                </a:solidFill>
                <a:effectLst/>
                <a:latin typeface="+mn-lt"/>
                <a:ea typeface="+mn-ea"/>
                <a:cs typeface="+mn-cs"/>
              </a:rPr>
              <a:t>transform</a:t>
            </a:r>
            <a:endParaRPr lang="pt-PT" sz="1600" b="0" i="1" dirty="0">
              <a:latin typeface="Cambria Math" panose="02040503050406030204" pitchFamily="18" charset="0"/>
              <a:ea typeface="Cambria Math" panose="02040503050406030204" pitchFamily="18" charset="0"/>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28</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606952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Este método deriva da interpretação da 2D-CCF.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Pode-se simplesmente trocar a posição da exponencial e do </a:t>
            </a:r>
            <a:r>
              <a:rPr lang="pt-PT" sz="1600" b="0" i="0" u="none" strike="noStrike" kern="1200" baseline="0" dirty="0" err="1">
                <a:solidFill>
                  <a:schemeClr val="tx1"/>
                </a:solidFill>
                <a:effectLst/>
                <a:latin typeface="+mn-lt"/>
                <a:ea typeface="+mn-ea"/>
                <a:cs typeface="+mn-cs"/>
              </a:rPr>
              <a:t>reference</a:t>
            </a:r>
            <a:r>
              <a:rPr lang="pt-PT" sz="1600" b="0" i="0" u="none" strike="noStrike" kern="1200" baseline="0" dirty="0">
                <a:solidFill>
                  <a:schemeClr val="tx1"/>
                </a:solidFill>
                <a:effectLst/>
                <a:latin typeface="+mn-lt"/>
                <a:ea typeface="+mn-ea"/>
                <a:cs typeface="+mn-cs"/>
              </a:rPr>
              <a:t> </a:t>
            </a:r>
            <a:r>
              <a:rPr lang="pt-PT" sz="1600" b="0" i="0" u="none" strike="noStrike" kern="1200" baseline="0" dirty="0" err="1">
                <a:solidFill>
                  <a:schemeClr val="tx1"/>
                </a:solidFill>
                <a:effectLst/>
                <a:latin typeface="+mn-lt"/>
                <a:ea typeface="+mn-ea"/>
                <a:cs typeface="+mn-cs"/>
              </a:rPr>
              <a:t>signal</a:t>
            </a:r>
            <a:r>
              <a:rPr lang="pt-PT" sz="1600" b="0" i="0" u="none" strike="noStrike" kern="1200" baseline="0" dirty="0">
                <a:solidFill>
                  <a:schemeClr val="tx1"/>
                </a:solidFill>
                <a:effectLst/>
                <a:latin typeface="+mn-lt"/>
                <a:ea typeface="+mn-ea"/>
                <a:cs typeface="+mn-cs"/>
              </a:rPr>
              <a:t> para obter CCF(</a:t>
            </a:r>
            <a:r>
              <a:rPr lang="pt-PT" sz="1600" b="0" i="0" u="none" strike="noStrike" kern="1200" baseline="0" dirty="0" err="1">
                <a:solidFill>
                  <a:schemeClr val="tx1"/>
                </a:solidFill>
                <a:effectLst/>
                <a:latin typeface="+mn-lt"/>
                <a:ea typeface="+mn-ea"/>
                <a:cs typeface="+mn-cs"/>
              </a:rPr>
              <a:t>l,m</a:t>
            </a:r>
            <a:r>
              <a:rPr lang="pt-PT" sz="1600" b="0" i="0" u="none" strike="noStrike" kern="1200" baseline="0" dirty="0">
                <a:solidFill>
                  <a:schemeClr val="tx1"/>
                </a:solidFill>
                <a:effectLst/>
                <a:latin typeface="+mn-lt"/>
                <a:ea typeface="+mn-ea"/>
                <a:cs typeface="+mn-cs"/>
              </a:rPr>
              <a:t>)</a:t>
            </a:r>
          </a:p>
          <a:p>
            <a:pPr lvl="0">
              <a:spcBef>
                <a:spcPct val="30000"/>
              </a:spcBef>
              <a:defRPr/>
            </a:pPr>
            <a:r>
              <a:rPr lang="pt-PT" sz="1600" dirty="0"/>
              <a:t>n: “Tempo”</a:t>
            </a:r>
          </a:p>
          <a:p>
            <a:pPr lvl="0">
              <a:spcBef>
                <a:spcPct val="30000"/>
              </a:spcBef>
              <a:defRPr/>
            </a:pPr>
            <a:r>
              <a:rPr lang="pt-PT" sz="1600" dirty="0"/>
              <a:t>l: “</a:t>
            </a:r>
            <a:r>
              <a:rPr lang="pt-PT" sz="1600" i="1" dirty="0" err="1"/>
              <a:t>Delay</a:t>
            </a:r>
            <a:r>
              <a:rPr lang="pt-PT" sz="1600" i="1" dirty="0"/>
              <a:t>-time</a:t>
            </a:r>
            <a:r>
              <a:rPr lang="pt-PT" sz="1600" dirty="0"/>
              <a:t>”</a:t>
            </a:r>
          </a:p>
          <a:p>
            <a:pPr lvl="0">
              <a:spcBef>
                <a:spcPct val="30000"/>
              </a:spcBef>
              <a:defRPr/>
            </a:pPr>
            <a:r>
              <a:rPr lang="pt-PT" sz="1600" dirty="0"/>
              <a:t>m: “</a:t>
            </a:r>
            <a:r>
              <a:rPr lang="pt-PT" sz="1600" i="1" dirty="0"/>
              <a:t>Doppler </a:t>
            </a:r>
            <a:r>
              <a:rPr lang="pt-PT" sz="1600" i="1" dirty="0" err="1"/>
              <a:t>shift</a:t>
            </a:r>
            <a:r>
              <a:rPr lang="pt-PT" sz="1600" dirty="0"/>
              <a:t>”</a:t>
            </a:r>
          </a:p>
          <a:p>
            <a:pPr lvl="0">
              <a:spcBef>
                <a:spcPct val="30000"/>
              </a:spcBef>
              <a:defRPr/>
            </a:pPr>
            <a:r>
              <a:rPr lang="pt-PT" sz="1600" dirty="0"/>
              <a:t>N: “Número total de amostras”</a:t>
            </a:r>
          </a:p>
          <a:p>
            <a:pPr lvl="0">
              <a:spcBef>
                <a:spcPct val="30000"/>
              </a:spcBef>
              <a:defRPr/>
            </a:pPr>
            <a:r>
              <a:rPr lang="pt-PT" sz="1600" dirty="0" err="1"/>
              <a:t>Ts</a:t>
            </a:r>
            <a:r>
              <a:rPr lang="pt-PT" sz="1600" dirty="0"/>
              <a:t>: “</a:t>
            </a:r>
            <a:r>
              <a:rPr lang="pt-PT" sz="1600" i="1" dirty="0" err="1"/>
              <a:t>Sampling</a:t>
            </a:r>
            <a:r>
              <a:rPr lang="pt-PT" sz="1600" i="1" dirty="0"/>
              <a:t> Rate</a:t>
            </a:r>
            <a:r>
              <a:rPr lang="pt-PT" sz="16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29</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434618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DFT: </a:t>
            </a:r>
            <a:r>
              <a:rPr lang="pt-PT" sz="1200" b="0" i="0" u="none" strike="noStrike" kern="1200" baseline="0" dirty="0" err="1">
                <a:solidFill>
                  <a:schemeClr val="tx1"/>
                </a:solidFill>
                <a:effectLst/>
                <a:latin typeface="+mn-lt"/>
                <a:ea typeface="+mn-ea"/>
                <a:cs typeface="+mn-cs"/>
              </a:rPr>
              <a:t>Discrete</a:t>
            </a:r>
            <a:r>
              <a:rPr lang="pt-PT" sz="1200" b="0" i="0" u="none" strike="noStrike" kern="1200" baseline="0" dirty="0">
                <a:solidFill>
                  <a:schemeClr val="tx1"/>
                </a:solidFill>
                <a:effectLst/>
                <a:latin typeface="+mn-lt"/>
                <a:ea typeface="+mn-ea"/>
                <a:cs typeface="+mn-cs"/>
              </a:rPr>
              <a:t> Fourier </a:t>
            </a:r>
            <a:r>
              <a:rPr lang="pt-PT" sz="1200" b="0" i="0" u="none" strike="noStrike" kern="1200" baseline="0" dirty="0" err="1">
                <a:solidFill>
                  <a:schemeClr val="tx1"/>
                </a:solidFill>
                <a:effectLst/>
                <a:latin typeface="+mn-lt"/>
                <a:ea typeface="+mn-ea"/>
                <a:cs typeface="+mn-cs"/>
              </a:rPr>
              <a:t>Transform</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IDFT: </a:t>
            </a:r>
            <a:r>
              <a:rPr lang="pt-PT" sz="1200" b="0" i="0" u="none" strike="noStrike" kern="1200" baseline="0" dirty="0" err="1">
                <a:solidFill>
                  <a:schemeClr val="tx1"/>
                </a:solidFill>
                <a:effectLst/>
                <a:latin typeface="+mn-lt"/>
                <a:ea typeface="+mn-ea"/>
                <a:cs typeface="+mn-cs"/>
              </a:rPr>
              <a:t>Inverse</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Discrete</a:t>
            </a:r>
            <a:r>
              <a:rPr lang="pt-PT" sz="1200" b="0" i="0" u="none" strike="noStrike" kern="1200" baseline="0" dirty="0">
                <a:solidFill>
                  <a:schemeClr val="tx1"/>
                </a:solidFill>
                <a:effectLst/>
                <a:latin typeface="+mn-lt"/>
                <a:ea typeface="+mn-ea"/>
                <a:cs typeface="+mn-cs"/>
              </a:rPr>
              <a:t> Fourier </a:t>
            </a:r>
            <a:r>
              <a:rPr lang="pt-PT" sz="1200" b="0" i="0" u="none" strike="noStrike" kern="1200" baseline="0" dirty="0" err="1">
                <a:solidFill>
                  <a:schemeClr val="tx1"/>
                </a:solidFill>
                <a:effectLst/>
                <a:latin typeface="+mn-lt"/>
                <a:ea typeface="+mn-ea"/>
                <a:cs typeface="+mn-cs"/>
              </a:rPr>
              <a:t>Transform</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30</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224110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O[N]: </a:t>
            </a:r>
            <a:r>
              <a:rPr lang="pt-PT" sz="1200" b="0" i="0" u="none" strike="noStrike" kern="1200" baseline="0" dirty="0" err="1">
                <a:solidFill>
                  <a:schemeClr val="tx1"/>
                </a:solidFill>
                <a:effectLst/>
                <a:latin typeface="+mn-lt"/>
                <a:ea typeface="+mn-ea"/>
                <a:cs typeface="+mn-cs"/>
              </a:rPr>
              <a:t>Complexity</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function</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Nf</a:t>
            </a:r>
            <a:r>
              <a:rPr lang="pt-PT" sz="1200" b="0" i="0" u="none" strike="noStrike" kern="1200" baseline="0" dirty="0">
                <a:solidFill>
                  <a:schemeClr val="tx1"/>
                </a:solidFill>
                <a:effectLst/>
                <a:latin typeface="+mn-lt"/>
                <a:ea typeface="+mn-ea"/>
                <a:cs typeface="+mn-cs"/>
              </a:rPr>
              <a:t>: numero de doppler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l: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m: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31</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191153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dirty="0">
                    <a:latin typeface="Cambria Math" panose="02040503050406030204" pitchFamily="18" charset="0"/>
                  </a:rPr>
                  <a:t>Faz-se diretamente a DFT (sem a IDFT), o que implica que dependa do numero de </a:t>
                </a:r>
                <a:r>
                  <a:rPr lang="pt-PT" sz="1600" b="0" i="0" dirty="0" err="1">
                    <a:latin typeface="Cambria Math" panose="02040503050406030204" pitchFamily="18" charset="0"/>
                  </a:rPr>
                  <a:t>renge</a:t>
                </a:r>
                <a:r>
                  <a:rPr lang="pt-PT" sz="1600" b="0" i="0" dirty="0">
                    <a:latin typeface="Cambria Math" panose="02040503050406030204" pitchFamily="18" charset="0"/>
                  </a:rPr>
                  <a:t> </a:t>
                </a:r>
                <a:r>
                  <a:rPr lang="pt-PT" sz="1600" b="0" i="0" dirty="0" err="1">
                    <a:latin typeface="Cambria Math" panose="02040503050406030204" pitchFamily="18" charset="0"/>
                  </a:rPr>
                  <a:t>cells</a:t>
                </a:r>
                <a:endParaRPr lang="pt-PT" sz="1600" b="0" i="0" dirty="0">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1" dirty="0">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sz="1600" b="0" i="1" smtClean="0">
                            <a:latin typeface="Cambria Math" panose="02040503050406030204" pitchFamily="18" charset="0"/>
                          </a:rPr>
                        </m:ctrlPr>
                      </m:sSubPr>
                      <m:e>
                        <m:r>
                          <a:rPr lang="pt-PT" sz="1600" b="0" i="1" smtClean="0">
                            <a:latin typeface="Cambria Math" panose="02040503050406030204" pitchFamily="18" charset="0"/>
                          </a:rPr>
                          <m:t>𝑁</m:t>
                        </m:r>
                      </m:e>
                      <m:sub>
                        <m:r>
                          <m:rPr>
                            <m:sty m:val="p"/>
                          </m:rPr>
                          <a:rPr lang="el-GR" sz="1600" b="0" i="1" smtClean="0">
                            <a:latin typeface="Cambria Math" panose="02040503050406030204" pitchFamily="18" charset="0"/>
                          </a:rPr>
                          <m:t>τ</m:t>
                        </m:r>
                      </m:sub>
                    </m:sSub>
                  </m:oMath>
                </a14:m>
                <a:r>
                  <a:rPr lang="pt-PT" sz="1600" b="0" i="0" u="none" strike="noStrike" kern="1200" baseline="0" dirty="0">
                    <a:solidFill>
                      <a:schemeClr val="tx1"/>
                    </a:solidFill>
                    <a:effectLst/>
                    <a:latin typeface="+mn-lt"/>
                    <a:ea typeface="+mn-ea"/>
                    <a:cs typeface="+mn-cs"/>
                  </a:rPr>
                  <a:t>:número de range </a:t>
                </a:r>
                <a:r>
                  <a:rPr lang="pt-PT" sz="1600" b="0" i="0" u="none" strike="noStrike" kern="1200" baseline="0" dirty="0" err="1">
                    <a:solidFill>
                      <a:schemeClr val="tx1"/>
                    </a:solidFill>
                    <a:effectLst/>
                    <a:latin typeface="+mn-lt"/>
                    <a:ea typeface="+mn-ea"/>
                    <a:cs typeface="+mn-cs"/>
                  </a:rPr>
                  <a:t>cells</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sz="1600" b="0" i="1" smtClean="0">
                            <a:latin typeface="Cambria Math" panose="02040503050406030204" pitchFamily="18" charset="0"/>
                          </a:rPr>
                        </m:ctrlPr>
                      </m:sSubPr>
                      <m:e>
                        <m:r>
                          <a:rPr lang="pt-PT" sz="1600" b="0" i="1" smtClean="0">
                            <a:latin typeface="Cambria Math" panose="02040503050406030204" pitchFamily="18" charset="0"/>
                          </a:rPr>
                          <m:t>𝑁</m:t>
                        </m:r>
                      </m:e>
                      <m:sub>
                        <m:r>
                          <a:rPr lang="pt-PT" sz="1600" b="0" i="1" smtClean="0">
                            <a:latin typeface="Cambria Math" panose="02040503050406030204" pitchFamily="18" charset="0"/>
                          </a:rPr>
                          <m:t>𝑓</m:t>
                        </m:r>
                      </m:sub>
                    </m:sSub>
                  </m:oMath>
                </a14:m>
                <a:r>
                  <a:rPr lang="pt-PT" sz="1600" b="0" i="0" u="none" strike="noStrike" kern="1200" baseline="0" dirty="0">
                    <a:solidFill>
                      <a:schemeClr val="tx1"/>
                    </a:solidFill>
                    <a:effectLst/>
                    <a:latin typeface="+mn-lt"/>
                    <a:ea typeface="+mn-ea"/>
                    <a:cs typeface="+mn-cs"/>
                  </a:rPr>
                  <a:t>:número de Doppler </a:t>
                </a:r>
                <a:r>
                  <a:rPr lang="pt-PT" sz="1600" b="0" i="0" u="none" strike="noStrike" kern="1200" baseline="0" dirty="0" err="1">
                    <a:solidFill>
                      <a:schemeClr val="tx1"/>
                    </a:solidFill>
                    <a:effectLst/>
                    <a:latin typeface="+mn-lt"/>
                    <a:ea typeface="+mn-ea"/>
                    <a:cs typeface="+mn-cs"/>
                  </a:rPr>
                  <a:t>cells</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l: </a:t>
                </a:r>
                <a:r>
                  <a:rPr lang="pt-PT" sz="1600" b="0" i="0" u="none" strike="noStrike" kern="1200" baseline="0" dirty="0" err="1">
                    <a:solidFill>
                      <a:schemeClr val="tx1"/>
                    </a:solidFill>
                    <a:effectLst/>
                    <a:latin typeface="+mn-lt"/>
                    <a:ea typeface="+mn-ea"/>
                    <a:cs typeface="+mn-cs"/>
                  </a:rPr>
                  <a:t>delay</a:t>
                </a:r>
                <a:r>
                  <a:rPr lang="pt-PT" sz="16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b="0" i="0" u="none" strike="noStrike" kern="1200" baseline="0" dirty="0">
                    <a:solidFill>
                      <a:schemeClr val="tx1"/>
                    </a:solidFill>
                    <a:effectLst/>
                    <a:latin typeface="+mn-lt"/>
                    <a:ea typeface="+mn-ea"/>
                    <a:cs typeface="+mn-cs"/>
                  </a:rPr>
                  <a:t>m: Doppler </a:t>
                </a:r>
                <a:r>
                  <a:rPr lang="pt-PT" sz="1600" b="0" i="0" u="none" strike="noStrike" kern="1200" baseline="0" dirty="0" err="1">
                    <a:solidFill>
                      <a:schemeClr val="tx1"/>
                    </a:solidFill>
                    <a:effectLst/>
                    <a:latin typeface="+mn-lt"/>
                    <a:ea typeface="+mn-ea"/>
                    <a:cs typeface="+mn-cs"/>
                  </a:rPr>
                  <a:t>shift</a:t>
                </a:r>
                <a:endParaRPr lang="pt-PT" sz="16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mc:Choice>
        <mc:Fallback xmlns="">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𝑁_</a:t>
                </a:r>
                <a:r>
                  <a:rPr lang="el-GR" b="0" i="0">
                    <a:latin typeface="Cambria Math" panose="02040503050406030204" pitchFamily="18" charset="0"/>
                  </a:rPr>
                  <a:t>τ</a:t>
                </a:r>
                <a:r>
                  <a:rPr lang="pt-PT" sz="1200" b="0" i="0" u="none" strike="noStrike" kern="1200" baseline="0" dirty="0">
                    <a:solidFill>
                      <a:schemeClr val="tx1"/>
                    </a:solidFill>
                    <a:effectLst/>
                    <a:latin typeface="+mn-lt"/>
                    <a:ea typeface="+mn-ea"/>
                    <a:cs typeface="+mn-cs"/>
                  </a:rPr>
                  <a:t>:número de range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𝑁_𝑓</a:t>
                </a:r>
                <a:r>
                  <a:rPr lang="pt-PT" sz="1200" b="0" i="0" u="none" strike="noStrike" kern="1200" baseline="0" dirty="0">
                    <a:solidFill>
                      <a:schemeClr val="tx1"/>
                    </a:solidFill>
                    <a:effectLst/>
                    <a:latin typeface="+mn-lt"/>
                    <a:ea typeface="+mn-ea"/>
                    <a:cs typeface="+mn-cs"/>
                  </a:rPr>
                  <a:t>:número de Doppler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32</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62092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330432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𝑁</m:t>
                        </m:r>
                      </m:e>
                      <m:sub>
                        <m:r>
                          <m:rPr>
                            <m:sty m:val="p"/>
                          </m:rPr>
                          <a:rPr lang="el-GR" b="0" i="1" smtClean="0">
                            <a:latin typeface="Cambria Math" panose="02040503050406030204" pitchFamily="18" charset="0"/>
                          </a:rPr>
                          <m:t>τ</m:t>
                        </m:r>
                      </m:sub>
                    </m:sSub>
                  </m:oMath>
                </a14:m>
                <a:r>
                  <a:rPr lang="pt-PT" sz="1200" b="0" i="0" u="none" strike="noStrike" kern="1200" baseline="0" dirty="0">
                    <a:solidFill>
                      <a:schemeClr val="tx1"/>
                    </a:solidFill>
                    <a:effectLst/>
                    <a:latin typeface="+mn-lt"/>
                    <a:ea typeface="+mn-ea"/>
                    <a:cs typeface="+mn-cs"/>
                  </a:rPr>
                  <a:t>:número de range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𝑓</m:t>
                        </m:r>
                      </m:sub>
                    </m:sSub>
                  </m:oMath>
                </a14:m>
                <a:r>
                  <a:rPr lang="pt-PT" sz="1200" b="0" i="0" u="none" strike="noStrike" kern="1200" baseline="0" dirty="0">
                    <a:solidFill>
                      <a:schemeClr val="tx1"/>
                    </a:solidFill>
                    <a:effectLst/>
                    <a:latin typeface="+mn-lt"/>
                    <a:ea typeface="+mn-ea"/>
                    <a:cs typeface="+mn-cs"/>
                  </a:rPr>
                  <a:t>:número de Doppler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p:txBody>
          </p:sp>
        </mc:Choice>
        <mc:Fallback xmlns="">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𝑁_</a:t>
                </a:r>
                <a:r>
                  <a:rPr lang="el-GR" b="0" i="0">
                    <a:latin typeface="Cambria Math" panose="02040503050406030204" pitchFamily="18" charset="0"/>
                  </a:rPr>
                  <a:t>τ</a:t>
                </a:r>
                <a:r>
                  <a:rPr lang="pt-PT" sz="1200" b="0" i="0" u="none" strike="noStrike" kern="1200" baseline="0" dirty="0">
                    <a:solidFill>
                      <a:schemeClr val="tx1"/>
                    </a:solidFill>
                    <a:effectLst/>
                    <a:latin typeface="+mn-lt"/>
                    <a:ea typeface="+mn-ea"/>
                    <a:cs typeface="+mn-cs"/>
                  </a:rPr>
                  <a:t>:número de range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𝑁_𝑓</a:t>
                </a:r>
                <a:r>
                  <a:rPr lang="pt-PT" sz="1200" b="0" i="0" u="none" strike="noStrike" kern="1200" baseline="0" dirty="0">
                    <a:solidFill>
                      <a:schemeClr val="tx1"/>
                    </a:solidFill>
                    <a:effectLst/>
                    <a:latin typeface="+mn-lt"/>
                    <a:ea typeface="+mn-ea"/>
                    <a:cs typeface="+mn-cs"/>
                  </a:rPr>
                  <a:t>:número de Doppler </a:t>
                </a:r>
                <a:r>
                  <a:rPr lang="pt-PT" sz="1200" b="0" i="0" u="none" strike="noStrike" kern="1200" baseline="0" dirty="0" err="1">
                    <a:solidFill>
                      <a:schemeClr val="tx1"/>
                    </a:solidFill>
                    <a:effectLst/>
                    <a:latin typeface="+mn-lt"/>
                    <a:ea typeface="+mn-ea"/>
                    <a:cs typeface="+mn-cs"/>
                  </a:rPr>
                  <a:t>cells</a:t>
                </a:r>
                <a:endParaRPr lang="pt-PT" sz="1200" b="0" i="0" u="none" strike="noStrike" kern="1200" baseline="0" dirty="0">
                  <a:solidFill>
                    <a:schemeClr val="tx1"/>
                  </a:solidFill>
                  <a:effectLst/>
                  <a:latin typeface="+mn-lt"/>
                  <a:ea typeface="+mn-ea"/>
                  <a:cs typeface="+mn-cs"/>
                </a:endParaRP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33</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85374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kern="1200" dirty="0">
                    <a:solidFill>
                      <a:schemeClr val="tx1"/>
                    </a:solidFill>
                    <a:effectLst/>
                    <a:latin typeface="+mn-lt"/>
                    <a:ea typeface="+mn-ea"/>
                    <a:cs typeface="+mn-cs"/>
                  </a:rPr>
                  <a:t>Os métodos de FFT direta e de correlação ainda podem ser computacionalmente muito caros. Isso se deve ao fato de que ambas as técnicas otimizam o cálculo apenas ao longo de uma dimensão, range ou Doppler.</a:t>
                </a:r>
                <a:endParaRPr lang="pt-PT" i="1" dirty="0">
                  <a:latin typeface="Cambria Math" panose="02040503050406030204" pitchFamily="18" charset="0"/>
                </a:endParaRPr>
              </a:p>
              <a:p>
                <a:r>
                  <a:rPr lang="pt-PT" sz="1200" b="0" i="0" kern="1200" dirty="0">
                    <a:solidFill>
                      <a:schemeClr val="tx1"/>
                    </a:solidFill>
                    <a:effectLst/>
                    <a:latin typeface="+mn-lt"/>
                    <a:ea typeface="+mn-ea"/>
                    <a:cs typeface="+mn-cs"/>
                  </a:rPr>
                  <a:t>O algoritmo de </a:t>
                </a:r>
                <a:r>
                  <a:rPr lang="pt-PT" sz="1200" b="0" i="0" kern="1200" dirty="0" err="1">
                    <a:solidFill>
                      <a:schemeClr val="tx1"/>
                    </a:solidFill>
                    <a:effectLst/>
                    <a:latin typeface="+mn-lt"/>
                    <a:ea typeface="+mn-ea"/>
                    <a:cs typeface="+mn-cs"/>
                  </a:rPr>
                  <a:t>batches</a:t>
                </a:r>
                <a:r>
                  <a:rPr lang="pt-PT" sz="1200" b="0" i="0" kern="1200" dirty="0">
                    <a:solidFill>
                      <a:schemeClr val="tx1"/>
                    </a:solidFill>
                    <a:effectLst/>
                    <a:latin typeface="+mn-lt"/>
                    <a:ea typeface="+mn-ea"/>
                    <a:cs typeface="+mn-cs"/>
                  </a:rPr>
                  <a:t> é implementado por meio de uma subdivisão dos sinais de referência e de </a:t>
                </a:r>
                <a:r>
                  <a:rPr lang="pt-PT" sz="1200" b="0" i="0" kern="1200" dirty="0" err="1">
                    <a:solidFill>
                      <a:schemeClr val="tx1"/>
                    </a:solidFill>
                    <a:effectLst/>
                    <a:latin typeface="+mn-lt"/>
                    <a:ea typeface="+mn-ea"/>
                    <a:cs typeface="+mn-cs"/>
                  </a:rPr>
                  <a:t>surveillance</a:t>
                </a:r>
                <a:r>
                  <a:rPr lang="pt-PT" sz="1200" b="0" i="0" kern="1200" dirty="0">
                    <a:solidFill>
                      <a:schemeClr val="tx1"/>
                    </a:solidFill>
                    <a:effectLst/>
                    <a:latin typeface="+mn-lt"/>
                    <a:ea typeface="+mn-ea"/>
                    <a:cs typeface="+mn-cs"/>
                  </a:rPr>
                  <a:t> em segmentos (</a:t>
                </a:r>
                <a:r>
                  <a:rPr lang="pt-PT" sz="1200" b="0" i="0" kern="1200" dirty="0" err="1">
                    <a:solidFill>
                      <a:schemeClr val="tx1"/>
                    </a:solidFill>
                    <a:effectLst/>
                    <a:latin typeface="+mn-lt"/>
                    <a:ea typeface="+mn-ea"/>
                    <a:cs typeface="+mn-cs"/>
                  </a:rPr>
                  <a:t>batches</a:t>
                </a:r>
                <a:r>
                  <a:rPr lang="pt-PT" sz="1200" b="0" i="0" kern="1200" dirty="0">
                    <a:solidFill>
                      <a:schemeClr val="tx1"/>
                    </a:solidFill>
                    <a:effectLst/>
                    <a:latin typeface="+mn-lt"/>
                    <a:ea typeface="+mn-ea"/>
                    <a:cs typeface="+mn-cs"/>
                  </a:rPr>
                  <a:t>).</a:t>
                </a:r>
              </a:p>
              <a:p>
                <a:r>
                  <a:rPr lang="pt-PT" sz="1200" b="0" i="0" kern="1200" dirty="0">
                    <a:solidFill>
                      <a:schemeClr val="tx1"/>
                    </a:solidFill>
                    <a:effectLst/>
                    <a:latin typeface="+mn-lt"/>
                    <a:ea typeface="+mn-ea"/>
                    <a:cs typeface="+mn-cs"/>
                  </a:rPr>
                  <a:t>A suposição que é feita para que o algoritmo de </a:t>
                </a:r>
                <a:r>
                  <a:rPr lang="pt-PT" sz="1200" b="0" i="0" kern="1200" dirty="0" err="1">
                    <a:solidFill>
                      <a:schemeClr val="tx1"/>
                    </a:solidFill>
                    <a:effectLst/>
                    <a:latin typeface="+mn-lt"/>
                    <a:ea typeface="+mn-ea"/>
                    <a:cs typeface="+mn-cs"/>
                  </a:rPr>
                  <a:t>batches</a:t>
                </a:r>
                <a:r>
                  <a:rPr lang="pt-PT" sz="1200" b="0" i="0" kern="1200" dirty="0">
                    <a:solidFill>
                      <a:schemeClr val="tx1"/>
                    </a:solidFill>
                    <a:effectLst/>
                    <a:latin typeface="+mn-lt"/>
                    <a:ea typeface="+mn-ea"/>
                    <a:cs typeface="+mn-cs"/>
                  </a:rPr>
                  <a:t> seja efetivamente aplicado é que o efeito Doppler dentro de um </a:t>
                </a:r>
                <a:r>
                  <a:rPr lang="pt-PT" sz="1200" b="0" i="0" kern="1200" dirty="0" err="1">
                    <a:solidFill>
                      <a:schemeClr val="tx1"/>
                    </a:solidFill>
                    <a:effectLst/>
                    <a:latin typeface="+mn-lt"/>
                    <a:ea typeface="+mn-ea"/>
                    <a:cs typeface="+mn-cs"/>
                  </a:rPr>
                  <a:t>batch</a:t>
                </a:r>
                <a:r>
                  <a:rPr lang="pt-PT" sz="1200" b="0" i="0" kern="1200" dirty="0">
                    <a:solidFill>
                      <a:schemeClr val="tx1"/>
                    </a:solidFill>
                    <a:effectLst/>
                    <a:latin typeface="+mn-lt"/>
                    <a:ea typeface="+mn-ea"/>
                    <a:cs typeface="+mn-cs"/>
                  </a:rPr>
                  <a:t> é negligenciável.</a:t>
                </a:r>
              </a:p>
              <a:p>
                <a:endParaRPr lang="pt-PT"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m:rPr>
                        <m:sty m:val="p"/>
                      </m:rPr>
                      <a:rPr lang="el-GR" b="0" i="1" smtClean="0">
                        <a:latin typeface="Cambria Math" panose="02040503050406030204" pitchFamily="18" charset="0"/>
                      </a:rPr>
                      <m:t>ν</m:t>
                    </m:r>
                  </m:oMath>
                </a14:m>
                <a:r>
                  <a:rPr lang="pt-PT" sz="1200" b="0" i="0" u="none" strike="noStrike" kern="1200" baseline="0" dirty="0">
                    <a:solidFill>
                      <a:schemeClr val="tx1"/>
                    </a:solidFill>
                    <a:effectLst/>
                    <a:latin typeface="+mn-lt"/>
                    <a:ea typeface="+mn-ea"/>
                    <a:cs typeface="+mn-cs"/>
                  </a:rPr>
                  <a:t> (Ni):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𝜏: Delay-time</a:t>
                </a:r>
              </a:p>
              <a:p>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 comprimento do </a:t>
                </a:r>
                <a:r>
                  <a:rPr lang="pt-PT" sz="1200" b="0" i="0" u="none" strike="noStrike" kern="1200" baseline="0" dirty="0" err="1">
                    <a:solidFill>
                      <a:schemeClr val="tx1"/>
                    </a:solidFill>
                    <a:effectLst/>
                    <a:latin typeface="+mn-lt"/>
                    <a:ea typeface="+mn-ea"/>
                    <a:cs typeface="+mn-cs"/>
                  </a:rPr>
                  <a:t>batch</a:t>
                </a:r>
                <a:r>
                  <a:rPr lang="pt-PT" sz="1200" b="0" i="0" u="none" strike="noStrike" kern="1200" baseline="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 número de </a:t>
                </a:r>
                <a:r>
                  <a:rPr lang="pt-PT" sz="1200" b="0" i="0" u="none" strike="noStrike" kern="1200" baseline="0" dirty="0" err="1">
                    <a:solidFill>
                      <a:schemeClr val="tx1"/>
                    </a:solidFill>
                    <a:effectLst/>
                    <a:latin typeface="+mn-lt"/>
                    <a:ea typeface="+mn-ea"/>
                    <a:cs typeface="+mn-cs"/>
                  </a:rPr>
                  <a:t>batches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a:t>
                </a:r>
                <a:r>
                  <a:rPr lang="pt-PT" dirty="0"/>
                  <a:t> </a:t>
                </a: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=N</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l: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m: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Outros algoritmos para processar a CCF - FMCW</a:t>
                </a:r>
              </a:p>
            </p:txBody>
          </p:sp>
        </mc:Choice>
        <mc:Fallback xmlns="">
          <p:sp>
            <p:nvSpPr>
              <p:cNvPr id="3" name="Marcador de Posição de Notas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kern="1200" dirty="0">
                    <a:solidFill>
                      <a:schemeClr val="tx1"/>
                    </a:solidFill>
                    <a:effectLst/>
                    <a:latin typeface="+mn-lt"/>
                    <a:ea typeface="+mn-ea"/>
                    <a:cs typeface="+mn-cs"/>
                  </a:rPr>
                  <a:t>Os métodos de FFT direta e de correlação ainda podem ser computacionalmente muito caros. Isso se deve ao fato de que ambas as técnicas otimizam o cálculo apenas ao longo de uma dimensão, range ou Doppler.</a:t>
                </a:r>
                <a:endParaRPr lang="pt-PT" i="1" dirty="0">
                  <a:latin typeface="Cambria Math" panose="02040503050406030204" pitchFamily="18" charset="0"/>
                </a:endParaRPr>
              </a:p>
              <a:p>
                <a:r>
                  <a:rPr lang="pt-PT" sz="1200" b="0" i="0" kern="1200" dirty="0">
                    <a:solidFill>
                      <a:schemeClr val="tx1"/>
                    </a:solidFill>
                    <a:effectLst/>
                    <a:latin typeface="+mn-lt"/>
                    <a:ea typeface="+mn-ea"/>
                    <a:cs typeface="+mn-cs"/>
                  </a:rPr>
                  <a:t>O algoritmo de </a:t>
                </a:r>
                <a:r>
                  <a:rPr lang="pt-PT" sz="1200" b="0" i="0" kern="1200" dirty="0" err="1">
                    <a:solidFill>
                      <a:schemeClr val="tx1"/>
                    </a:solidFill>
                    <a:effectLst/>
                    <a:latin typeface="+mn-lt"/>
                    <a:ea typeface="+mn-ea"/>
                    <a:cs typeface="+mn-cs"/>
                  </a:rPr>
                  <a:t>batches</a:t>
                </a:r>
                <a:r>
                  <a:rPr lang="pt-PT" sz="1200" b="0" i="0" kern="1200" dirty="0">
                    <a:solidFill>
                      <a:schemeClr val="tx1"/>
                    </a:solidFill>
                    <a:effectLst/>
                    <a:latin typeface="+mn-lt"/>
                    <a:ea typeface="+mn-ea"/>
                    <a:cs typeface="+mn-cs"/>
                  </a:rPr>
                  <a:t> é implementado por meio de uma subdivisão dos sinais de referência e de </a:t>
                </a:r>
                <a:r>
                  <a:rPr lang="pt-PT" sz="1200" b="0" i="0" kern="1200" dirty="0" err="1">
                    <a:solidFill>
                      <a:schemeClr val="tx1"/>
                    </a:solidFill>
                    <a:effectLst/>
                    <a:latin typeface="+mn-lt"/>
                    <a:ea typeface="+mn-ea"/>
                    <a:cs typeface="+mn-cs"/>
                  </a:rPr>
                  <a:t>surveillance</a:t>
                </a:r>
                <a:r>
                  <a:rPr lang="pt-PT" sz="1200" b="0" i="0" kern="1200" dirty="0">
                    <a:solidFill>
                      <a:schemeClr val="tx1"/>
                    </a:solidFill>
                    <a:effectLst/>
                    <a:latin typeface="+mn-lt"/>
                    <a:ea typeface="+mn-ea"/>
                    <a:cs typeface="+mn-cs"/>
                  </a:rPr>
                  <a:t> em segmentos (</a:t>
                </a:r>
                <a:r>
                  <a:rPr lang="pt-PT" sz="1200" b="0" i="0" kern="1200" dirty="0" err="1">
                    <a:solidFill>
                      <a:schemeClr val="tx1"/>
                    </a:solidFill>
                    <a:effectLst/>
                    <a:latin typeface="+mn-lt"/>
                    <a:ea typeface="+mn-ea"/>
                    <a:cs typeface="+mn-cs"/>
                  </a:rPr>
                  <a:t>batches</a:t>
                </a:r>
                <a:r>
                  <a:rPr lang="pt-PT" sz="1200" b="0" i="0" kern="1200" dirty="0">
                    <a:solidFill>
                      <a:schemeClr val="tx1"/>
                    </a:solidFill>
                    <a:effectLst/>
                    <a:latin typeface="+mn-lt"/>
                    <a:ea typeface="+mn-ea"/>
                    <a:cs typeface="+mn-cs"/>
                  </a:rPr>
                  <a:t>).</a:t>
                </a:r>
              </a:p>
              <a:p>
                <a:r>
                  <a:rPr lang="pt-PT" sz="1200" b="0" i="0" kern="1200" dirty="0">
                    <a:solidFill>
                      <a:schemeClr val="tx1"/>
                    </a:solidFill>
                    <a:effectLst/>
                    <a:latin typeface="+mn-lt"/>
                    <a:ea typeface="+mn-ea"/>
                    <a:cs typeface="+mn-cs"/>
                  </a:rPr>
                  <a:t>A suposição que é feita para que o algoritmo de </a:t>
                </a:r>
                <a:r>
                  <a:rPr lang="pt-PT" sz="1200" b="0" i="0" kern="1200" dirty="0" err="1">
                    <a:solidFill>
                      <a:schemeClr val="tx1"/>
                    </a:solidFill>
                    <a:effectLst/>
                    <a:latin typeface="+mn-lt"/>
                    <a:ea typeface="+mn-ea"/>
                    <a:cs typeface="+mn-cs"/>
                  </a:rPr>
                  <a:t>batches</a:t>
                </a:r>
                <a:r>
                  <a:rPr lang="pt-PT" sz="1200" b="0" i="0" kern="1200" dirty="0">
                    <a:solidFill>
                      <a:schemeClr val="tx1"/>
                    </a:solidFill>
                    <a:effectLst/>
                    <a:latin typeface="+mn-lt"/>
                    <a:ea typeface="+mn-ea"/>
                    <a:cs typeface="+mn-cs"/>
                  </a:rPr>
                  <a:t> seja efetivamente aplicado é que o efeito Doppler dentro de um </a:t>
                </a:r>
                <a:r>
                  <a:rPr lang="pt-PT" sz="1200" b="0" i="0" kern="1200" dirty="0" err="1">
                    <a:solidFill>
                      <a:schemeClr val="tx1"/>
                    </a:solidFill>
                    <a:effectLst/>
                    <a:latin typeface="+mn-lt"/>
                    <a:ea typeface="+mn-ea"/>
                    <a:cs typeface="+mn-cs"/>
                  </a:rPr>
                  <a:t>batch</a:t>
                </a:r>
                <a:r>
                  <a:rPr lang="pt-PT" sz="1200" b="0" i="0" kern="1200" dirty="0">
                    <a:solidFill>
                      <a:schemeClr val="tx1"/>
                    </a:solidFill>
                    <a:effectLst/>
                    <a:latin typeface="+mn-lt"/>
                    <a:ea typeface="+mn-ea"/>
                    <a:cs typeface="+mn-cs"/>
                  </a:rPr>
                  <a:t> é negligenciável.</a:t>
                </a:r>
              </a:p>
              <a:p>
                <a:endParaRPr lang="pt-PT"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l-GR" b="0" i="0">
                    <a:latin typeface="Cambria Math" panose="02040503050406030204" pitchFamily="18" charset="0"/>
                  </a:rPr>
                  <a:t>ν</a:t>
                </a:r>
                <a:r>
                  <a:rPr lang="pt-PT" sz="1200" b="0" i="0" u="none" strike="noStrike" kern="1200" baseline="0" dirty="0">
                    <a:solidFill>
                      <a:schemeClr val="tx1"/>
                    </a:solidFill>
                    <a:effectLst/>
                    <a:latin typeface="+mn-lt"/>
                    <a:ea typeface="+mn-ea"/>
                    <a:cs typeface="+mn-cs"/>
                  </a:rPr>
                  <a:t> (Ni):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𝜏: Delay-time</a:t>
                </a:r>
              </a:p>
              <a:p>
                <a:r>
                  <a:rPr lang="pt-PT" b="0" i="0">
                    <a:latin typeface="Cambria Math" panose="02040503050406030204" pitchFamily="18" charset="0"/>
                  </a:rPr>
                  <a:t>𝑁_𝐵</a:t>
                </a:r>
                <a:r>
                  <a:rPr lang="pt-PT" sz="1200" b="0" i="0" u="none" strike="noStrike" kern="1200" baseline="0" dirty="0">
                    <a:solidFill>
                      <a:schemeClr val="tx1"/>
                    </a:solidFill>
                    <a:effectLst/>
                    <a:latin typeface="+mn-lt"/>
                    <a:ea typeface="+mn-ea"/>
                    <a:cs typeface="+mn-cs"/>
                  </a:rPr>
                  <a:t>: comprimento do </a:t>
                </a:r>
                <a:r>
                  <a:rPr lang="pt-PT" sz="1200" b="0" i="0" u="none" strike="noStrike" kern="1200" baseline="0" dirty="0" err="1">
                    <a:solidFill>
                      <a:schemeClr val="tx1"/>
                    </a:solidFill>
                    <a:effectLst/>
                    <a:latin typeface="+mn-lt"/>
                    <a:ea typeface="+mn-ea"/>
                    <a:cs typeface="+mn-cs"/>
                  </a:rPr>
                  <a:t>batch</a:t>
                </a:r>
                <a:r>
                  <a:rPr lang="pt-PT" sz="1200" b="0" i="0" u="none" strike="noStrike" kern="1200" baseline="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𝑛_𝐵</a:t>
                </a:r>
                <a:r>
                  <a:rPr lang="pt-PT" sz="1200" b="0" i="0" u="none" strike="noStrike" kern="1200" baseline="0" dirty="0">
                    <a:solidFill>
                      <a:schemeClr val="tx1"/>
                    </a:solidFill>
                    <a:effectLst/>
                    <a:latin typeface="+mn-lt"/>
                    <a:ea typeface="+mn-ea"/>
                    <a:cs typeface="+mn-cs"/>
                  </a:rPr>
                  <a:t>: número de </a:t>
                </a:r>
                <a:r>
                  <a:rPr lang="pt-PT" sz="1200" b="0" i="0" u="none" strike="noStrike" kern="1200" baseline="0" dirty="0" err="1">
                    <a:solidFill>
                      <a:schemeClr val="tx1"/>
                    </a:solidFill>
                    <a:effectLst/>
                    <a:latin typeface="+mn-lt"/>
                    <a:ea typeface="+mn-ea"/>
                    <a:cs typeface="+mn-cs"/>
                  </a:rPr>
                  <a:t>batches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𝑛_𝐵</a:t>
                </a:r>
                <a:r>
                  <a:rPr lang="pt-PT" sz="1200" b="0" i="0" u="none" strike="noStrike" kern="1200" baseline="0" dirty="0">
                    <a:solidFill>
                      <a:schemeClr val="tx1"/>
                    </a:solidFill>
                    <a:effectLst/>
                    <a:latin typeface="+mn-lt"/>
                    <a:ea typeface="+mn-ea"/>
                    <a:cs typeface="+mn-cs"/>
                  </a:rPr>
                  <a:t>.</a:t>
                </a:r>
                <a:r>
                  <a:rPr lang="pt-PT" dirty="0"/>
                  <a:t> </a:t>
                </a:r>
                <a:r>
                  <a:rPr lang="pt-PT" b="0" i="0">
                    <a:latin typeface="Cambria Math" panose="02040503050406030204" pitchFamily="18" charset="0"/>
                  </a:rPr>
                  <a:t>𝑁_𝐵</a:t>
                </a:r>
                <a:r>
                  <a:rPr lang="pt-PT" sz="1200" b="0" i="0" u="none" strike="noStrike" kern="1200" baseline="0" dirty="0">
                    <a:solidFill>
                      <a:schemeClr val="tx1"/>
                    </a:solidFill>
                    <a:effectLst/>
                    <a:latin typeface="+mn-lt"/>
                    <a:ea typeface="+mn-ea"/>
                    <a:cs typeface="+mn-cs"/>
                  </a:rPr>
                  <a:t>=N</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l: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m: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Outros algoritmos para processar a CCF - FMCW</a:t>
                </a: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34</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132009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 comprimento do </a:t>
                </a:r>
                <a:r>
                  <a:rPr lang="pt-PT" sz="1200" b="0" i="0" u="none" strike="noStrike" kern="1200" baseline="0" dirty="0" err="1">
                    <a:solidFill>
                      <a:schemeClr val="tx1"/>
                    </a:solidFill>
                    <a:effectLst/>
                    <a:latin typeface="+mn-lt"/>
                    <a:ea typeface="+mn-ea"/>
                    <a:cs typeface="+mn-cs"/>
                  </a:rPr>
                  <a:t>batch</a:t>
                </a:r>
                <a:r>
                  <a:rPr lang="pt-PT" sz="1200" b="0" i="0" u="none" strike="noStrike" kern="1200" baseline="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 número de </a:t>
                </a:r>
                <a:r>
                  <a:rPr lang="pt-PT" sz="1200" b="0" i="0" u="none" strike="noStrike" kern="1200" baseline="0" dirty="0" err="1">
                    <a:solidFill>
                      <a:schemeClr val="tx1"/>
                    </a:solidFill>
                    <a:effectLst/>
                    <a:latin typeface="+mn-lt"/>
                    <a:ea typeface="+mn-ea"/>
                    <a:cs typeface="+mn-cs"/>
                  </a:rPr>
                  <a:t>batches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a:t>
                </a:r>
                <a:r>
                  <a:rPr lang="pt-PT" dirty="0"/>
                  <a:t> </a:t>
                </a: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=N</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l: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m: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Outros algoritmos para processar a CCF - FMCW</a:t>
                </a:r>
              </a:p>
            </p:txBody>
          </p:sp>
        </mc:Choice>
        <mc:Fallback xmlns="">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𝑁_𝐵</a:t>
                </a:r>
                <a:r>
                  <a:rPr lang="pt-PT" sz="1200" b="0" i="0" u="none" strike="noStrike" kern="1200" baseline="0" dirty="0">
                    <a:solidFill>
                      <a:schemeClr val="tx1"/>
                    </a:solidFill>
                    <a:effectLst/>
                    <a:latin typeface="+mn-lt"/>
                    <a:ea typeface="+mn-ea"/>
                    <a:cs typeface="+mn-cs"/>
                  </a:rPr>
                  <a:t>: comprimento do </a:t>
                </a:r>
                <a:r>
                  <a:rPr lang="pt-PT" sz="1200" b="0" i="0" u="none" strike="noStrike" kern="1200" baseline="0" dirty="0" err="1">
                    <a:solidFill>
                      <a:schemeClr val="tx1"/>
                    </a:solidFill>
                    <a:effectLst/>
                    <a:latin typeface="+mn-lt"/>
                    <a:ea typeface="+mn-ea"/>
                    <a:cs typeface="+mn-cs"/>
                  </a:rPr>
                  <a:t>batch</a:t>
                </a:r>
                <a:r>
                  <a:rPr lang="pt-PT" sz="1200" b="0" i="0" u="none" strike="noStrike" kern="1200" baseline="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𝑛_𝐵</a:t>
                </a:r>
                <a:r>
                  <a:rPr lang="pt-PT" sz="1200" b="0" i="0" u="none" strike="noStrike" kern="1200" baseline="0" dirty="0">
                    <a:solidFill>
                      <a:schemeClr val="tx1"/>
                    </a:solidFill>
                    <a:effectLst/>
                    <a:latin typeface="+mn-lt"/>
                    <a:ea typeface="+mn-ea"/>
                    <a:cs typeface="+mn-cs"/>
                  </a:rPr>
                  <a:t>: número de </a:t>
                </a:r>
                <a:r>
                  <a:rPr lang="pt-PT" sz="1200" b="0" i="0" u="none" strike="noStrike" kern="1200" baseline="0" dirty="0" err="1">
                    <a:solidFill>
                      <a:schemeClr val="tx1"/>
                    </a:solidFill>
                    <a:effectLst/>
                    <a:latin typeface="+mn-lt"/>
                    <a:ea typeface="+mn-ea"/>
                    <a:cs typeface="+mn-cs"/>
                  </a:rPr>
                  <a:t>batches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𝑛_𝐵</a:t>
                </a:r>
                <a:r>
                  <a:rPr lang="pt-PT" sz="1200" b="0" i="0" u="none" strike="noStrike" kern="1200" baseline="0" dirty="0">
                    <a:solidFill>
                      <a:schemeClr val="tx1"/>
                    </a:solidFill>
                    <a:effectLst/>
                    <a:latin typeface="+mn-lt"/>
                    <a:ea typeface="+mn-ea"/>
                    <a:cs typeface="+mn-cs"/>
                  </a:rPr>
                  <a:t>.</a:t>
                </a:r>
                <a:r>
                  <a:rPr lang="pt-PT" dirty="0"/>
                  <a:t> </a:t>
                </a:r>
                <a:r>
                  <a:rPr lang="pt-PT" b="0" i="0">
                    <a:latin typeface="Cambria Math" panose="02040503050406030204" pitchFamily="18" charset="0"/>
                  </a:rPr>
                  <a:t>𝑁_𝐵</a:t>
                </a:r>
                <a:r>
                  <a:rPr lang="pt-PT" sz="1200" b="0" i="0" u="none" strike="noStrike" kern="1200" baseline="0" dirty="0">
                    <a:solidFill>
                      <a:schemeClr val="tx1"/>
                    </a:solidFill>
                    <a:effectLst/>
                    <a:latin typeface="+mn-lt"/>
                    <a:ea typeface="+mn-ea"/>
                    <a:cs typeface="+mn-cs"/>
                  </a:rPr>
                  <a:t>=N</a:t>
                </a: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35</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170182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 comprimento do </a:t>
                </a:r>
                <a:r>
                  <a:rPr lang="pt-PT" sz="1200" b="0" i="0" u="none" strike="noStrike" kern="1200" baseline="0" dirty="0" err="1">
                    <a:solidFill>
                      <a:schemeClr val="tx1"/>
                    </a:solidFill>
                    <a:effectLst/>
                    <a:latin typeface="+mn-lt"/>
                    <a:ea typeface="+mn-ea"/>
                    <a:cs typeface="+mn-cs"/>
                  </a:rPr>
                  <a:t>batch</a:t>
                </a:r>
                <a:r>
                  <a:rPr lang="pt-PT" sz="1200" b="0" i="0" u="none" strike="noStrike" kern="1200" baseline="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 número de </a:t>
                </a:r>
                <a:r>
                  <a:rPr lang="pt-PT" sz="1200" b="0" i="0" u="none" strike="noStrike" kern="1200" baseline="0" dirty="0" err="1">
                    <a:solidFill>
                      <a:schemeClr val="tx1"/>
                    </a:solidFill>
                    <a:effectLst/>
                    <a:latin typeface="+mn-lt"/>
                    <a:ea typeface="+mn-ea"/>
                    <a:cs typeface="+mn-cs"/>
                  </a:rPr>
                  <a:t>batches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a:t>
                </a:r>
                <a:r>
                  <a:rPr lang="pt-PT" dirty="0"/>
                  <a:t> </a:t>
                </a: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oMath>
                </a14:m>
                <a:r>
                  <a:rPr lang="pt-PT" sz="1200" b="0" i="0" u="none" strike="noStrike" kern="1200" baseline="0" dirty="0">
                    <a:solidFill>
                      <a:schemeClr val="tx1"/>
                    </a:solidFill>
                    <a:effectLst/>
                    <a:latin typeface="+mn-lt"/>
                    <a:ea typeface="+mn-ea"/>
                    <a:cs typeface="+mn-cs"/>
                  </a:rPr>
                  <a:t>=N</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l: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m: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mc:Choice>
        <mc:Fallback xmlns="">
          <p:sp>
            <p:nvSpPr>
              <p:cNvPr id="3" name="Marcador de Posição de Notas 2"/>
              <p:cNvSpPr>
                <a:spLocks noGrp="1"/>
              </p:cNvSpPr>
              <p:nvPr>
                <p:ph type="body" idx="1"/>
              </p:nvPr>
            </p:nvSpPr>
            <p:spPr/>
            <p:txBody>
              <a:bodyPr>
                <a:normAutofit/>
              </a:bodyPr>
              <a:lstStyle/>
              <a:p>
                <a:r>
                  <a:rPr lang="pt-PT" b="0" i="0">
                    <a:latin typeface="Cambria Math" panose="02040503050406030204" pitchFamily="18" charset="0"/>
                  </a:rPr>
                  <a:t>𝑁_𝐵</a:t>
                </a:r>
                <a:r>
                  <a:rPr lang="pt-PT" sz="1200" b="0" i="0" u="none" strike="noStrike" kern="1200" baseline="0" dirty="0">
                    <a:solidFill>
                      <a:schemeClr val="tx1"/>
                    </a:solidFill>
                    <a:effectLst/>
                    <a:latin typeface="+mn-lt"/>
                    <a:ea typeface="+mn-ea"/>
                    <a:cs typeface="+mn-cs"/>
                  </a:rPr>
                  <a:t>: comprimento do </a:t>
                </a:r>
                <a:r>
                  <a:rPr lang="pt-PT" sz="1200" b="0" i="0" u="none" strike="noStrike" kern="1200" baseline="0" dirty="0" err="1">
                    <a:solidFill>
                      <a:schemeClr val="tx1"/>
                    </a:solidFill>
                    <a:effectLst/>
                    <a:latin typeface="+mn-lt"/>
                    <a:ea typeface="+mn-ea"/>
                    <a:cs typeface="+mn-cs"/>
                  </a:rPr>
                  <a:t>batch</a:t>
                </a:r>
                <a:r>
                  <a:rPr lang="pt-PT" sz="1200" b="0" i="0" u="none" strike="noStrike" kern="1200" baseline="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𝑛_𝐵</a:t>
                </a:r>
                <a:r>
                  <a:rPr lang="pt-PT" sz="1200" b="0" i="0" u="none" strike="noStrike" kern="1200" baseline="0" dirty="0">
                    <a:solidFill>
                      <a:schemeClr val="tx1"/>
                    </a:solidFill>
                    <a:effectLst/>
                    <a:latin typeface="+mn-lt"/>
                    <a:ea typeface="+mn-ea"/>
                    <a:cs typeface="+mn-cs"/>
                  </a:rPr>
                  <a:t>: número de </a:t>
                </a:r>
                <a:r>
                  <a:rPr lang="pt-PT" sz="1200" b="0" i="0" u="none" strike="noStrike" kern="1200" baseline="0" dirty="0" err="1">
                    <a:solidFill>
                      <a:schemeClr val="tx1"/>
                    </a:solidFill>
                    <a:effectLst/>
                    <a:latin typeface="+mn-lt"/>
                    <a:ea typeface="+mn-ea"/>
                    <a:cs typeface="+mn-cs"/>
                  </a:rPr>
                  <a:t>batches</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b="0" i="0">
                    <a:latin typeface="Cambria Math" panose="02040503050406030204" pitchFamily="18" charset="0"/>
                  </a:rPr>
                  <a:t>𝑛_𝐵</a:t>
                </a:r>
                <a:r>
                  <a:rPr lang="pt-PT" sz="1200" b="0" i="0" u="none" strike="noStrike" kern="1200" baseline="0" dirty="0">
                    <a:solidFill>
                      <a:schemeClr val="tx1"/>
                    </a:solidFill>
                    <a:effectLst/>
                    <a:latin typeface="+mn-lt"/>
                    <a:ea typeface="+mn-ea"/>
                    <a:cs typeface="+mn-cs"/>
                  </a:rPr>
                  <a:t>.</a:t>
                </a:r>
                <a:r>
                  <a:rPr lang="pt-PT" dirty="0"/>
                  <a:t> </a:t>
                </a:r>
                <a:r>
                  <a:rPr lang="pt-PT" b="0" i="0">
                    <a:latin typeface="Cambria Math" panose="02040503050406030204" pitchFamily="18" charset="0"/>
                  </a:rPr>
                  <a:t>𝑁_𝐵</a:t>
                </a:r>
                <a:r>
                  <a:rPr lang="pt-PT" sz="1200" b="0" i="0" u="none" strike="noStrike" kern="1200" baseline="0" dirty="0">
                    <a:solidFill>
                      <a:schemeClr val="tx1"/>
                    </a:solidFill>
                    <a:effectLst/>
                    <a:latin typeface="+mn-lt"/>
                    <a:ea typeface="+mn-ea"/>
                    <a:cs typeface="+mn-cs"/>
                  </a:rPr>
                  <a:t>=N</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tempo</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l: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m: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36</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285428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dirty="0" err="1"/>
              <a:t>batches</a:t>
            </a:r>
            <a:r>
              <a:rPr lang="pt-PT" dirty="0"/>
              <a:t> maiores introduzem um erro maior na aproximação de fase e consequentemente mais perdas de SNR devido à Doppler </a:t>
            </a:r>
            <a:r>
              <a:rPr lang="pt-PT" dirty="0" err="1"/>
              <a:t>phase</a:t>
            </a:r>
            <a:r>
              <a:rPr lang="pt-PT" dirty="0"/>
              <a:t> </a:t>
            </a:r>
            <a:r>
              <a:rPr lang="pt-PT" dirty="0" err="1"/>
              <a:t>rotation</a:t>
            </a:r>
            <a:r>
              <a:rPr lang="pt-PT" dirty="0"/>
              <a:t> que não será compensada.</a:t>
            </a: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37</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99456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dirty="0"/>
              <a:t>Resultados pela </a:t>
            </a:r>
            <a:r>
              <a:rPr lang="pt-PT" sz="1200" b="0" i="0" u="none" strike="noStrike" kern="1200" baseline="0" dirty="0" err="1">
                <a:solidFill>
                  <a:schemeClr val="tx1"/>
                </a:solidFill>
                <a:latin typeface="+mn-lt"/>
                <a:ea typeface="+mn-ea"/>
                <a:cs typeface="+mn-cs"/>
              </a:rPr>
              <a:t>Italian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National</a:t>
            </a:r>
            <a:r>
              <a:rPr lang="pt-PT" sz="1200" b="0" i="0" u="none" strike="noStrike" kern="1200" baseline="0" dirty="0">
                <a:solidFill>
                  <a:schemeClr val="tx1"/>
                </a:solidFill>
                <a:latin typeface="+mn-lt"/>
                <a:ea typeface="+mn-ea"/>
                <a:cs typeface="+mn-cs"/>
              </a:rPr>
              <a:t> Consortium for </a:t>
            </a:r>
            <a:r>
              <a:rPr lang="pt-PT" sz="1200" b="0" i="0" u="none" strike="noStrike" kern="1200" baseline="0" dirty="0" err="1">
                <a:solidFill>
                  <a:schemeClr val="tx1"/>
                </a:solidFill>
                <a:latin typeface="+mn-lt"/>
                <a:ea typeface="+mn-ea"/>
                <a:cs typeface="+mn-cs"/>
              </a:rPr>
              <a:t>Telecommunications</a:t>
            </a:r>
            <a:r>
              <a:rPr lang="pt-PT" sz="1200" b="0" i="0" u="none" strike="noStrike" kern="1200" baseline="0" dirty="0">
                <a:solidFill>
                  <a:schemeClr val="tx1"/>
                </a:solidFill>
                <a:latin typeface="+mn-lt"/>
                <a:ea typeface="+mn-ea"/>
                <a:cs typeface="+mn-cs"/>
              </a:rPr>
              <a:t> (CNIT) </a:t>
            </a: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38</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146753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39</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496747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40</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708125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b="1" i="0" dirty="0">
                    <a:latin typeface="Cambria Math" panose="02040503050406030204" pitchFamily="18" charset="0"/>
                  </a:rPr>
                  <a:t>Equação que representa o sinal recebido</a:t>
                </a:r>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m:rPr>
                        <m:sty m:val="p"/>
                      </m:rPr>
                      <a:rPr lang="el-GR" b="0" i="1" smtClean="0">
                        <a:latin typeface="Cambria Math" panose="02040503050406030204" pitchFamily="18" charset="0"/>
                      </a:rPr>
                      <m:t>ν</m:t>
                    </m:r>
                  </m:oMath>
                </a14:m>
                <a:r>
                  <a:rPr lang="pt-PT" sz="1200" b="0" i="0" u="none" strike="noStrike" kern="1200" baseline="0" dirty="0">
                    <a:solidFill>
                      <a:schemeClr val="tx1"/>
                    </a:solidFill>
                    <a:effectLst/>
                    <a:latin typeface="+mn-lt"/>
                    <a:ea typeface="+mn-ea"/>
                    <a:cs typeface="+mn-cs"/>
                  </a:rPr>
                  <a:t> (Ni):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𝜏: Delay-time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mc:Choice>
        <mc:Fallback xmlns="">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l-GR" b="0" i="0">
                    <a:latin typeface="Cambria Math" panose="02040503050406030204" pitchFamily="18" charset="0"/>
                  </a:rPr>
                  <a:t>ν</a:t>
                </a:r>
                <a:r>
                  <a:rPr lang="pt-PT" sz="1200" b="0" i="0" u="none" strike="noStrike" kern="1200" baseline="0" dirty="0">
                    <a:solidFill>
                      <a:schemeClr val="tx1"/>
                    </a:solidFill>
                    <a:effectLst/>
                    <a:latin typeface="+mn-lt"/>
                    <a:ea typeface="+mn-ea"/>
                    <a:cs typeface="+mn-cs"/>
                  </a:rPr>
                  <a:t> (Ni): doppler </a:t>
                </a:r>
                <a:r>
                  <a:rPr lang="pt-PT" sz="1200" b="0" i="0" u="none" strike="noStrike" kern="1200" baseline="0" dirty="0" err="1">
                    <a:solidFill>
                      <a:schemeClr val="tx1"/>
                    </a:solidFill>
                    <a:effectLst/>
                    <a:latin typeface="+mn-lt"/>
                    <a:ea typeface="+mn-ea"/>
                    <a:cs typeface="+mn-cs"/>
                  </a:rPr>
                  <a:t>shift</a:t>
                </a:r>
                <a:endParaRPr lang="pt-PT" sz="1200" b="0" i="0" u="none" strike="noStrike" kern="1200" baseline="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𝜏: Delay-time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N: número total de amostras, que depende do CPI (</a:t>
                </a:r>
                <a:r>
                  <a:rPr lang="pt-PT" sz="1200" b="0" i="0" u="none" strike="noStrike" kern="1200" baseline="0" dirty="0" err="1">
                    <a:solidFill>
                      <a:schemeClr val="tx1"/>
                    </a:solidFill>
                    <a:effectLst/>
                    <a:latin typeface="+mn-lt"/>
                    <a:ea typeface="+mn-ea"/>
                    <a:cs typeface="+mn-cs"/>
                  </a:rPr>
                  <a:t>Coherent</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Processing</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Interval</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err="1">
                    <a:solidFill>
                      <a:schemeClr val="tx1"/>
                    </a:solidFill>
                    <a:effectLst/>
                    <a:latin typeface="+mn-lt"/>
                    <a:ea typeface="+mn-ea"/>
                    <a:cs typeface="+mn-cs"/>
                  </a:rPr>
                  <a:t>Ts</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Sampling</a:t>
                </a:r>
                <a:r>
                  <a:rPr lang="pt-PT" sz="1200" b="0" i="0" u="none" strike="noStrike" kern="1200" baseline="0" dirty="0">
                    <a:solidFill>
                      <a:schemeClr val="tx1"/>
                    </a:solidFill>
                    <a:effectLst/>
                    <a:latin typeface="+mn-lt"/>
                    <a:ea typeface="+mn-ea"/>
                    <a:cs typeface="+mn-cs"/>
                  </a:rPr>
                  <a:t> Rate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mc:Fallback>
      </mc:AlternateContent>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41</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15546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dirty="0"/>
              <a:t>Como os sinais de perturbação (sinal direto e </a:t>
            </a:r>
            <a:r>
              <a:rPr lang="pt-PT" dirty="0" err="1"/>
              <a:t>clutter</a:t>
            </a:r>
            <a:r>
              <a:rPr lang="pt-PT" dirty="0"/>
              <a:t>) são muito mais fortes que os ecos do alvo, pode-se argumentar que o subespaço ocupado por eles pode ser facilmente estimado considerando esse sinal como réplicas de 𝑠(𝑡).</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Tem de se conhecer muito bem o </a:t>
            </a:r>
            <a:r>
              <a:rPr lang="pt-PT" sz="1200" b="0" i="0" u="none" strike="noStrike" kern="1200" baseline="0" dirty="0" err="1">
                <a:solidFill>
                  <a:schemeClr val="tx1"/>
                </a:solidFill>
                <a:effectLst/>
                <a:latin typeface="+mn-lt"/>
                <a:ea typeface="+mn-ea"/>
                <a:cs typeface="+mn-cs"/>
              </a:rPr>
              <a:t>reference</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signal</a:t>
            </a:r>
            <a:r>
              <a:rPr lang="pt-PT" sz="1200" b="0" i="0" u="none" strike="noStrike" kern="1200" baseline="0" dirty="0">
                <a:solidFill>
                  <a:schemeClr val="tx1"/>
                </a:solidFill>
                <a:effectLst/>
                <a:latin typeface="+mn-lt"/>
                <a:ea typeface="+mn-ea"/>
                <a:cs typeface="+mn-cs"/>
              </a:rPr>
              <a:t>.</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42</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42747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DVB-T: digital vídeo </a:t>
            </a:r>
            <a:r>
              <a:rPr lang="pt-PT" sz="1200" kern="1200" dirty="0" err="1">
                <a:solidFill>
                  <a:schemeClr val="tx1"/>
                </a:solidFill>
                <a:effectLst/>
                <a:latin typeface="+mn-lt"/>
                <a:ea typeface="+mn-ea"/>
                <a:cs typeface="+mn-cs"/>
              </a:rPr>
              <a:t>broadcast</a:t>
            </a:r>
            <a:r>
              <a:rPr lang="pt-PT" sz="1200" kern="1200" dirty="0">
                <a:solidFill>
                  <a:schemeClr val="tx1"/>
                </a:solidFill>
                <a:effectLst/>
                <a:latin typeface="+mn-lt"/>
                <a:ea typeface="+mn-ea"/>
                <a:cs typeface="+mn-cs"/>
              </a:rPr>
              <a:t> - </a:t>
            </a:r>
            <a:r>
              <a:rPr lang="pt-PT" sz="1200" kern="1200" dirty="0" err="1">
                <a:solidFill>
                  <a:schemeClr val="tx1"/>
                </a:solidFill>
                <a:effectLst/>
                <a:latin typeface="+mn-lt"/>
                <a:ea typeface="+mn-ea"/>
                <a:cs typeface="+mn-cs"/>
              </a:rPr>
              <a:t>terrestrial</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DAB: digital áudio </a:t>
            </a:r>
            <a:r>
              <a:rPr lang="pt-PT" sz="1200" kern="1200" dirty="0" err="1">
                <a:solidFill>
                  <a:schemeClr val="tx1"/>
                </a:solidFill>
                <a:effectLst/>
                <a:latin typeface="+mn-lt"/>
                <a:ea typeface="+mn-ea"/>
                <a:cs typeface="+mn-cs"/>
              </a:rPr>
              <a:t>broadcast</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GSM: global </a:t>
            </a:r>
            <a:r>
              <a:rPr lang="pt-PT" sz="1200" kern="1200" dirty="0" err="1">
                <a:solidFill>
                  <a:schemeClr val="tx1"/>
                </a:solidFill>
                <a:effectLst/>
                <a:latin typeface="+mn-lt"/>
                <a:ea typeface="+mn-ea"/>
                <a:cs typeface="+mn-cs"/>
              </a:rPr>
              <a:t>system</a:t>
            </a:r>
            <a:r>
              <a:rPr lang="pt-PT" sz="1200" kern="1200" dirty="0">
                <a:solidFill>
                  <a:schemeClr val="tx1"/>
                </a:solidFill>
                <a:effectLst/>
                <a:latin typeface="+mn-lt"/>
                <a:ea typeface="+mn-ea"/>
                <a:cs typeface="+mn-cs"/>
              </a:rPr>
              <a:t> for </a:t>
            </a:r>
            <a:r>
              <a:rPr lang="pt-PT" sz="1200" kern="1200" dirty="0" err="1">
                <a:solidFill>
                  <a:schemeClr val="tx1"/>
                </a:solidFill>
                <a:effectLst/>
                <a:latin typeface="+mn-lt"/>
                <a:ea typeface="+mn-ea"/>
                <a:cs typeface="+mn-cs"/>
              </a:rPr>
              <a:t>moile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comms</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ATC: </a:t>
            </a:r>
            <a:r>
              <a:rPr lang="pt-PT" sz="1200" kern="1200" dirty="0" err="1">
                <a:solidFill>
                  <a:schemeClr val="tx1"/>
                </a:solidFill>
                <a:effectLst/>
                <a:latin typeface="+mn-lt"/>
                <a:ea typeface="+mn-ea"/>
                <a:cs typeface="+mn-cs"/>
              </a:rPr>
              <a:t>air</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traffic</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control</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WiFi</a:t>
            </a:r>
            <a:r>
              <a:rPr lang="pt-PT" sz="1200" kern="1200" dirty="0">
                <a:solidFill>
                  <a:schemeClr val="tx1"/>
                </a:solidFill>
                <a:effectLst/>
                <a:latin typeface="+mn-lt"/>
                <a:ea typeface="+mn-ea"/>
                <a:cs typeface="+mn-cs"/>
              </a:rPr>
              <a:t>: (pontos de acesso </a:t>
            </a:r>
            <a:r>
              <a:rPr lang="pt-PT" sz="1200" kern="1200" dirty="0" err="1">
                <a:solidFill>
                  <a:schemeClr val="tx1"/>
                </a:solidFill>
                <a:effectLst/>
                <a:latin typeface="+mn-lt"/>
                <a:ea typeface="+mn-ea"/>
                <a:cs typeface="+mn-cs"/>
              </a:rPr>
              <a:t>wifi</a:t>
            </a:r>
            <a:r>
              <a:rPr lang="pt-PT" sz="120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793439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R-1 é o número de amostras adicionais a ser consideradas para obter a integração desejada que neste caso seria N/R time </a:t>
            </a:r>
            <a:r>
              <a:rPr lang="pt-PT" sz="1200" b="0" i="0" u="none" strike="noStrike" kern="1200" baseline="0" dirty="0" err="1">
                <a:solidFill>
                  <a:schemeClr val="tx1"/>
                </a:solidFill>
                <a:effectLst/>
                <a:latin typeface="+mn-lt"/>
                <a:ea typeface="+mn-ea"/>
                <a:cs typeface="+mn-cs"/>
              </a:rPr>
              <a:t>bins</a:t>
            </a:r>
            <a:r>
              <a:rPr lang="pt-PT" sz="1200" b="0" i="0" u="none" strike="noStrike" kern="1200" baseline="0" dirty="0">
                <a:solidFill>
                  <a:schemeClr val="tx1"/>
                </a:solidFill>
                <a:effectLst/>
                <a:latin typeface="+mn-lt"/>
                <a:ea typeface="+mn-ea"/>
                <a:cs typeface="+mn-cs"/>
              </a:rPr>
              <a:t>.</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43</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015228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X: colunas que definem a base para um subespaço K-dimensional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B: matriz que seleciona apenas as últimas N colunas</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D: matriz de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 que faz o </a:t>
            </a:r>
            <a:r>
              <a:rPr lang="pt-PT" sz="1200" b="0" i="0" u="none" strike="noStrike" kern="1200" baseline="0" dirty="0" err="1">
                <a:solidFill>
                  <a:schemeClr val="tx1"/>
                </a:solidFill>
                <a:effectLst/>
                <a:latin typeface="+mn-lt"/>
                <a:ea typeface="+mn-ea"/>
                <a:cs typeface="+mn-cs"/>
              </a:rPr>
              <a:t>shift</a:t>
            </a:r>
            <a:r>
              <a:rPr lang="pt-PT" sz="1200" b="0" i="0" u="none" strike="noStrike" kern="1200" baseline="0" dirty="0">
                <a:solidFill>
                  <a:schemeClr val="tx1"/>
                </a:solidFill>
                <a:effectLst/>
                <a:latin typeface="+mn-lt"/>
                <a:ea typeface="+mn-ea"/>
                <a:cs typeface="+mn-cs"/>
              </a:rPr>
              <a:t> do </a:t>
            </a:r>
            <a:r>
              <a:rPr lang="pt-PT" sz="1200" b="0" i="0" u="none" strike="noStrike" kern="1200" baseline="0" dirty="0" err="1">
                <a:solidFill>
                  <a:schemeClr val="tx1"/>
                </a:solidFill>
                <a:effectLst/>
                <a:latin typeface="+mn-lt"/>
                <a:ea typeface="+mn-ea"/>
                <a:cs typeface="+mn-cs"/>
              </a:rPr>
              <a:t>reference</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signal</a:t>
            </a:r>
            <a:r>
              <a:rPr lang="pt-PT" sz="1200" b="0" i="0" u="none" strike="noStrike" kern="1200" baseline="0" dirty="0">
                <a:solidFill>
                  <a:schemeClr val="tx1"/>
                </a:solidFill>
                <a:effectLst/>
                <a:latin typeface="+mn-lt"/>
                <a:ea typeface="+mn-ea"/>
                <a:cs typeface="+mn-cs"/>
              </a:rPr>
              <a:t> por uma amostra de tempo (Cada D&lt;R aplica um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P: matriz que projeta o sinal recebido para o subespaço ortogonal ao subespaço definido por X</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44</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131365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X: colunas que definem a base para um subespaço K-dimensional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B: matriz que seleciona apenas as últimas N colunas</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D: matriz de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 que faz o </a:t>
            </a:r>
            <a:r>
              <a:rPr lang="pt-PT" sz="1200" b="0" i="0" u="none" strike="noStrike" kern="1200" baseline="0" dirty="0" err="1">
                <a:solidFill>
                  <a:schemeClr val="tx1"/>
                </a:solidFill>
                <a:effectLst/>
                <a:latin typeface="+mn-lt"/>
                <a:ea typeface="+mn-ea"/>
                <a:cs typeface="+mn-cs"/>
              </a:rPr>
              <a:t>shift</a:t>
            </a:r>
            <a:r>
              <a:rPr lang="pt-PT" sz="1200" b="0" i="0" u="none" strike="noStrike" kern="1200" baseline="0" dirty="0">
                <a:solidFill>
                  <a:schemeClr val="tx1"/>
                </a:solidFill>
                <a:effectLst/>
                <a:latin typeface="+mn-lt"/>
                <a:ea typeface="+mn-ea"/>
                <a:cs typeface="+mn-cs"/>
              </a:rPr>
              <a:t> do </a:t>
            </a:r>
            <a:r>
              <a:rPr lang="pt-PT" sz="1200" b="0" i="0" u="none" strike="noStrike" kern="1200" baseline="0" dirty="0" err="1">
                <a:solidFill>
                  <a:schemeClr val="tx1"/>
                </a:solidFill>
                <a:effectLst/>
                <a:latin typeface="+mn-lt"/>
                <a:ea typeface="+mn-ea"/>
                <a:cs typeface="+mn-cs"/>
              </a:rPr>
              <a:t>reference</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signal</a:t>
            </a:r>
            <a:r>
              <a:rPr lang="pt-PT" sz="1200" b="0" i="0" u="none" strike="noStrike" kern="1200" baseline="0" dirty="0">
                <a:solidFill>
                  <a:schemeClr val="tx1"/>
                </a:solidFill>
                <a:effectLst/>
                <a:latin typeface="+mn-lt"/>
                <a:ea typeface="+mn-ea"/>
                <a:cs typeface="+mn-cs"/>
              </a:rPr>
              <a:t> por uma amostra de tempo (Cada D&lt;R aplica um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P: matriz que projeta o sinal recebido para o subespaço ortogonal ao subespaço definido por X</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45</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814235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1" i="0" u="none" strike="noStrike" kern="1200" baseline="0" dirty="0" err="1">
                <a:solidFill>
                  <a:schemeClr val="tx1"/>
                </a:solidFill>
                <a:effectLst/>
                <a:latin typeface="+mn-lt"/>
                <a:ea typeface="+mn-ea"/>
                <a:cs typeface="+mn-cs"/>
              </a:rPr>
              <a:t>Multipath</a:t>
            </a:r>
            <a:r>
              <a:rPr lang="pt-PT" sz="1200" b="0" i="0" u="none" strike="noStrike" kern="1200" baseline="0" dirty="0">
                <a:solidFill>
                  <a:schemeClr val="tx1"/>
                </a:solidFill>
                <a:effectLst/>
                <a:latin typeface="+mn-lt"/>
                <a:ea typeface="+mn-ea"/>
                <a:cs typeface="+mn-cs"/>
              </a:rPr>
              <a:t>: múltiplas copias do sinal transmitido com </a:t>
            </a:r>
            <a:r>
              <a:rPr lang="pt-PT" sz="1200" b="0" i="0" u="none" strike="noStrike" kern="1200" baseline="0" dirty="0" err="1">
                <a:solidFill>
                  <a:schemeClr val="tx1"/>
                </a:solidFill>
                <a:effectLst/>
                <a:latin typeface="+mn-lt"/>
                <a:ea typeface="+mn-ea"/>
                <a:cs typeface="+mn-cs"/>
              </a:rPr>
              <a:t>delay</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clutter</a:t>
            </a:r>
            <a:r>
              <a:rPr lang="pt-PT" sz="1200" b="0" i="0" u="none" strike="noStrike" kern="1200" baseline="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46</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95026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Existem 2 métodos de </a:t>
            </a:r>
            <a:r>
              <a:rPr lang="pt-PT" sz="1200" b="0" i="0" u="none" strike="noStrike" kern="1200" baseline="0" dirty="0" err="1">
                <a:solidFill>
                  <a:schemeClr val="tx1"/>
                </a:solidFill>
                <a:effectLst/>
                <a:latin typeface="+mn-lt"/>
                <a:ea typeface="+mn-ea"/>
                <a:cs typeface="+mn-cs"/>
              </a:rPr>
              <a:t>Reference</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Signal</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cleaning</a:t>
            </a:r>
            <a:r>
              <a:rPr lang="pt-PT" sz="1200" b="0" i="0" u="none" strike="noStrike" kern="1200" baseline="0" dirty="0">
                <a:solidFill>
                  <a:schemeClr val="tx1"/>
                </a:solidFill>
                <a:effectLst/>
                <a:latin typeface="+mn-lt"/>
                <a:ea typeface="+mn-ea"/>
                <a:cs typeface="+mn-cs"/>
              </a:rPr>
              <a:t>, um para modulações analógicas (CMA) e outra para digitais.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47</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891815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Exemplos de um sinal recebido e depois desmodulado e voltado a modular (64-QAM(</a:t>
            </a:r>
            <a:r>
              <a:rPr lang="pt-PT" sz="1200" b="0" i="0" u="none" strike="noStrike" kern="1200" baseline="0" dirty="0" err="1">
                <a:solidFill>
                  <a:schemeClr val="tx1"/>
                </a:solidFill>
                <a:effectLst/>
                <a:latin typeface="+mn-lt"/>
                <a:ea typeface="+mn-ea"/>
                <a:cs typeface="+mn-cs"/>
              </a:rPr>
              <a:t>Quadrature</a:t>
            </a:r>
            <a:r>
              <a:rPr lang="pt-PT" sz="1200" b="0" i="0" u="none" strike="noStrike" kern="1200" baseline="0" dirty="0">
                <a:solidFill>
                  <a:schemeClr val="tx1"/>
                </a:solidFill>
                <a:effectLst/>
                <a:latin typeface="+mn-lt"/>
                <a:ea typeface="+mn-ea"/>
                <a:cs typeface="+mn-cs"/>
              </a:rPr>
              <a:t> Amplitude </a:t>
            </a:r>
            <a:r>
              <a:rPr lang="pt-PT" sz="1200" b="0" i="0" u="none" strike="noStrike" kern="1200" baseline="0" dirty="0" err="1">
                <a:solidFill>
                  <a:schemeClr val="tx1"/>
                </a:solidFill>
                <a:effectLst/>
                <a:latin typeface="+mn-lt"/>
                <a:ea typeface="+mn-ea"/>
                <a:cs typeface="+mn-cs"/>
              </a:rPr>
              <a:t>Modulation</a:t>
            </a:r>
            <a:r>
              <a:rPr lang="pt-PT" sz="1200" b="0" i="0" u="none" strike="noStrike" kern="1200" baseline="0" dirty="0">
                <a:solidFill>
                  <a:schemeClr val="tx1"/>
                </a:solidFill>
                <a:effectLst/>
                <a:latin typeface="+mn-lt"/>
                <a:ea typeface="+mn-ea"/>
                <a:cs typeface="+mn-cs"/>
              </a:rPr>
              <a:t>)) [constelação]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48</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854830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kern="1200" dirty="0">
                <a:solidFill>
                  <a:schemeClr val="tx1"/>
                </a:solidFill>
                <a:effectLst/>
                <a:latin typeface="+mn-lt"/>
                <a:ea typeface="+mn-ea"/>
                <a:cs typeface="+mn-cs"/>
              </a:rPr>
              <a:t>O sinal de referência pode ter alguma periodicidade (por exemplo, sequências piloto) que introduz picos indesejados na função de ambiguidade (AF), isto faz com que alvos que possam estar posicionados nessa zona range-Doppler fiquem camuflados.</a:t>
            </a:r>
          </a:p>
          <a:p>
            <a:pPr marL="0" marR="0" lvl="0" indent="0" algn="l" defTabSz="914400" rtl="0" eaLnBrk="0" fontAlgn="base" latinLnBrk="0" hangingPunct="0">
              <a:lnSpc>
                <a:spcPct val="100000"/>
              </a:lnSpc>
              <a:spcBef>
                <a:spcPct val="30000"/>
              </a:spcBef>
              <a:spcAft>
                <a:spcPct val="0"/>
              </a:spcAft>
              <a:buClrTx/>
              <a:buSzTx/>
              <a:buFontTx/>
              <a:buNone/>
              <a:tabLst/>
              <a:defRPr/>
            </a:pPr>
            <a:br>
              <a:rPr lang="pt-PT" dirty="0"/>
            </a:br>
            <a:r>
              <a:rPr lang="pt-PT" sz="1200" b="0" i="0" kern="1200" dirty="0">
                <a:solidFill>
                  <a:schemeClr val="tx1"/>
                </a:solidFill>
                <a:effectLst/>
                <a:latin typeface="+mn-lt"/>
                <a:ea typeface="+mn-ea"/>
                <a:cs typeface="+mn-cs"/>
              </a:rPr>
              <a:t>O sinal pode ser equalizado estimando a densidade espectral de potência e comparando-a com uma gerada localmente.</a:t>
            </a: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49</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834831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DVB-T: digital vídeo </a:t>
            </a:r>
            <a:r>
              <a:rPr lang="pt-PT" sz="1200" kern="1200" dirty="0" err="1">
                <a:solidFill>
                  <a:schemeClr val="tx1"/>
                </a:solidFill>
                <a:effectLst/>
                <a:latin typeface="+mn-lt"/>
                <a:ea typeface="+mn-ea"/>
                <a:cs typeface="+mn-cs"/>
              </a:rPr>
              <a:t>broadcast</a:t>
            </a:r>
            <a:r>
              <a:rPr lang="pt-PT" sz="1200" kern="1200" dirty="0">
                <a:solidFill>
                  <a:schemeClr val="tx1"/>
                </a:solidFill>
                <a:effectLst/>
                <a:latin typeface="+mn-lt"/>
                <a:ea typeface="+mn-ea"/>
                <a:cs typeface="+mn-cs"/>
              </a:rPr>
              <a:t> - </a:t>
            </a:r>
            <a:r>
              <a:rPr lang="pt-PT" sz="1200" kern="1200" dirty="0" err="1">
                <a:solidFill>
                  <a:schemeClr val="tx1"/>
                </a:solidFill>
                <a:effectLst/>
                <a:latin typeface="+mn-lt"/>
                <a:ea typeface="+mn-ea"/>
                <a:cs typeface="+mn-cs"/>
              </a:rPr>
              <a:t>terrestrial</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DAB: digital áudio </a:t>
            </a:r>
            <a:r>
              <a:rPr lang="pt-PT" sz="1200" kern="1200" dirty="0" err="1">
                <a:solidFill>
                  <a:schemeClr val="tx1"/>
                </a:solidFill>
                <a:effectLst/>
                <a:latin typeface="+mn-lt"/>
                <a:ea typeface="+mn-ea"/>
                <a:cs typeface="+mn-cs"/>
              </a:rPr>
              <a:t>broadcast</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GSM: global </a:t>
            </a:r>
            <a:r>
              <a:rPr lang="pt-PT" sz="1200" kern="1200" dirty="0" err="1">
                <a:solidFill>
                  <a:schemeClr val="tx1"/>
                </a:solidFill>
                <a:effectLst/>
                <a:latin typeface="+mn-lt"/>
                <a:ea typeface="+mn-ea"/>
                <a:cs typeface="+mn-cs"/>
              </a:rPr>
              <a:t>system</a:t>
            </a:r>
            <a:r>
              <a:rPr lang="pt-PT" sz="1200" kern="1200" dirty="0">
                <a:solidFill>
                  <a:schemeClr val="tx1"/>
                </a:solidFill>
                <a:effectLst/>
                <a:latin typeface="+mn-lt"/>
                <a:ea typeface="+mn-ea"/>
                <a:cs typeface="+mn-cs"/>
              </a:rPr>
              <a:t> for </a:t>
            </a:r>
            <a:r>
              <a:rPr lang="pt-PT" sz="1200" kern="1200" dirty="0" err="1">
                <a:solidFill>
                  <a:schemeClr val="tx1"/>
                </a:solidFill>
                <a:effectLst/>
                <a:latin typeface="+mn-lt"/>
                <a:ea typeface="+mn-ea"/>
                <a:cs typeface="+mn-cs"/>
              </a:rPr>
              <a:t>moile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comms</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ATC: </a:t>
            </a:r>
            <a:r>
              <a:rPr lang="pt-PT" sz="1200" kern="1200" dirty="0" err="1">
                <a:solidFill>
                  <a:schemeClr val="tx1"/>
                </a:solidFill>
                <a:effectLst/>
                <a:latin typeface="+mn-lt"/>
                <a:ea typeface="+mn-ea"/>
                <a:cs typeface="+mn-cs"/>
              </a:rPr>
              <a:t>air</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traffic</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control</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WiFi</a:t>
            </a:r>
            <a:r>
              <a:rPr lang="pt-PT" sz="1200" kern="1200" dirty="0">
                <a:solidFill>
                  <a:schemeClr val="tx1"/>
                </a:solidFill>
                <a:effectLst/>
                <a:latin typeface="+mn-lt"/>
                <a:ea typeface="+mn-ea"/>
                <a:cs typeface="+mn-cs"/>
              </a:rPr>
              <a:t>: (pontos de acesso </a:t>
            </a:r>
            <a:r>
              <a:rPr lang="pt-PT" sz="1200" kern="1200" dirty="0" err="1">
                <a:solidFill>
                  <a:schemeClr val="tx1"/>
                </a:solidFill>
                <a:effectLst/>
                <a:latin typeface="+mn-lt"/>
                <a:ea typeface="+mn-ea"/>
                <a:cs typeface="+mn-cs"/>
              </a:rPr>
              <a:t>wifi</a:t>
            </a:r>
            <a:r>
              <a:rPr lang="pt-PT" sz="120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L-</a:t>
            </a:r>
            <a:r>
              <a:rPr lang="pt-PT" sz="1200" kern="1200" dirty="0" err="1">
                <a:solidFill>
                  <a:schemeClr val="tx1"/>
                </a:solidFill>
                <a:effectLst/>
                <a:latin typeface="+mn-lt"/>
                <a:ea typeface="+mn-ea"/>
                <a:cs typeface="+mn-cs"/>
              </a:rPr>
              <a:t>band</a:t>
            </a:r>
            <a:r>
              <a:rPr lang="pt-PT" sz="1200" kern="1200" dirty="0">
                <a:solidFill>
                  <a:schemeClr val="tx1"/>
                </a:solidFill>
                <a:effectLst/>
                <a:latin typeface="+mn-lt"/>
                <a:ea typeface="+mn-ea"/>
                <a:cs typeface="+mn-cs"/>
              </a:rPr>
              <a:t> – 1 a 2 GHz</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Ku-band</a:t>
            </a:r>
            <a:r>
              <a:rPr lang="pt-PT" sz="1200" kern="1200" dirty="0">
                <a:solidFill>
                  <a:schemeClr val="tx1"/>
                </a:solidFill>
                <a:effectLst/>
                <a:latin typeface="+mn-lt"/>
                <a:ea typeface="+mn-ea"/>
                <a:cs typeface="+mn-cs"/>
              </a:rPr>
              <a:t> – 26.5 a 40 GHz</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Os parâmetros-chave para radares passivos (claro que depois depende de cada caso) são a densidade de potência no alvo, a natureza da onda e a cobertura.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51</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001784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r>
              <a:rPr lang="pt-PT" sz="1200" b="0" i="0" kern="1200" dirty="0">
                <a:solidFill>
                  <a:schemeClr val="tx1"/>
                </a:solidFill>
                <a:effectLst/>
                <a:latin typeface="+mn-lt"/>
                <a:ea typeface="+mn-ea"/>
                <a:cs typeface="+mn-cs"/>
              </a:rPr>
              <a:t>A função de ambiguidade é determinada pelas propriedades do pulso e do filtro adaptado, e não por nenhum cenário de destino específico</a:t>
            </a:r>
          </a:p>
          <a:p>
            <a:br>
              <a:rPr lang="pt-PT" dirty="0"/>
            </a:br>
            <a:r>
              <a:rPr lang="pt-PT" sz="1200" b="0" i="0" kern="1200" dirty="0">
                <a:solidFill>
                  <a:schemeClr val="tx1"/>
                </a:solidFill>
                <a:effectLst/>
                <a:latin typeface="+mn-lt"/>
                <a:ea typeface="+mn-ea"/>
                <a:cs typeface="+mn-cs"/>
              </a:rPr>
              <a:t>A função de ambiguidade do radar é definida como o valor absoluto do envelope da saída de um filtro adaptado quando a entrada no filtro é uma versão Doppler deslocada do sinal original, à qual o filtro foi adaptado.</a:t>
            </a:r>
          </a:p>
          <a:p>
            <a:endParaRPr lang="pt-PT" sz="1200" b="0" i="0" u="none" strike="noStrike" kern="1200" baseline="0" dirty="0">
              <a:solidFill>
                <a:schemeClr val="tx1"/>
              </a:solidFill>
              <a:effectLst/>
              <a:latin typeface="+mn-lt"/>
              <a:ea typeface="+mn-ea"/>
              <a:cs typeface="+mn-cs"/>
            </a:endParaRPr>
          </a:p>
          <a:p>
            <a:r>
              <a:rPr lang="pt-PT" sz="1200" b="0" i="0" kern="1200" dirty="0">
                <a:solidFill>
                  <a:schemeClr val="tx1"/>
                </a:solidFill>
                <a:effectLst/>
                <a:latin typeface="+mn-lt"/>
                <a:ea typeface="+mn-ea"/>
                <a:cs typeface="+mn-cs"/>
              </a:rPr>
              <a:t>mostra a distorção de um pulso retornado devido ao filtro correspondente do </a:t>
            </a:r>
            <a:r>
              <a:rPr lang="pt-PT" sz="1200" b="0" i="0" kern="1200" dirty="0" err="1">
                <a:solidFill>
                  <a:schemeClr val="tx1"/>
                </a:solidFill>
                <a:effectLst/>
                <a:latin typeface="+mn-lt"/>
                <a:ea typeface="+mn-ea"/>
                <a:cs typeface="+mn-cs"/>
              </a:rPr>
              <a:t>receptor</a:t>
            </a:r>
            <a:endParaRPr lang="pt-PT" sz="1200" b="0" i="0" kern="1200" dirty="0">
              <a:solidFill>
                <a:schemeClr val="tx1"/>
              </a:solidFill>
              <a:effectLst/>
              <a:latin typeface="+mn-lt"/>
              <a:ea typeface="+mn-ea"/>
              <a:cs typeface="+mn-cs"/>
            </a:endParaRPr>
          </a:p>
          <a:p>
            <a:br>
              <a:rPr lang="pt-PT" dirty="0"/>
            </a:b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52</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4123501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DVB-T: digital vídeo </a:t>
            </a:r>
            <a:r>
              <a:rPr lang="pt-PT" sz="1200" kern="1200" dirty="0" err="1">
                <a:solidFill>
                  <a:schemeClr val="tx1"/>
                </a:solidFill>
                <a:effectLst/>
                <a:latin typeface="+mn-lt"/>
                <a:ea typeface="+mn-ea"/>
                <a:cs typeface="+mn-cs"/>
              </a:rPr>
              <a:t>broadcast</a:t>
            </a:r>
            <a:r>
              <a:rPr lang="pt-PT" sz="1200" kern="1200" dirty="0">
                <a:solidFill>
                  <a:schemeClr val="tx1"/>
                </a:solidFill>
                <a:effectLst/>
                <a:latin typeface="+mn-lt"/>
                <a:ea typeface="+mn-ea"/>
                <a:cs typeface="+mn-cs"/>
              </a:rPr>
              <a:t> - </a:t>
            </a:r>
            <a:r>
              <a:rPr lang="pt-PT" sz="1200" kern="1200" dirty="0" err="1">
                <a:solidFill>
                  <a:schemeClr val="tx1"/>
                </a:solidFill>
                <a:effectLst/>
                <a:latin typeface="+mn-lt"/>
                <a:ea typeface="+mn-ea"/>
                <a:cs typeface="+mn-cs"/>
              </a:rPr>
              <a:t>terrestrial</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DAB: digital áudio </a:t>
            </a:r>
            <a:r>
              <a:rPr lang="pt-PT" sz="1200" kern="1200" dirty="0" err="1">
                <a:solidFill>
                  <a:schemeClr val="tx1"/>
                </a:solidFill>
                <a:effectLst/>
                <a:latin typeface="+mn-lt"/>
                <a:ea typeface="+mn-ea"/>
                <a:cs typeface="+mn-cs"/>
              </a:rPr>
              <a:t>broadcast</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GSM: global </a:t>
            </a:r>
            <a:r>
              <a:rPr lang="pt-PT" sz="1200" kern="1200" dirty="0" err="1">
                <a:solidFill>
                  <a:schemeClr val="tx1"/>
                </a:solidFill>
                <a:effectLst/>
                <a:latin typeface="+mn-lt"/>
                <a:ea typeface="+mn-ea"/>
                <a:cs typeface="+mn-cs"/>
              </a:rPr>
              <a:t>system</a:t>
            </a:r>
            <a:r>
              <a:rPr lang="pt-PT" sz="1200" kern="1200" dirty="0">
                <a:solidFill>
                  <a:schemeClr val="tx1"/>
                </a:solidFill>
                <a:effectLst/>
                <a:latin typeface="+mn-lt"/>
                <a:ea typeface="+mn-ea"/>
                <a:cs typeface="+mn-cs"/>
              </a:rPr>
              <a:t> for </a:t>
            </a:r>
            <a:r>
              <a:rPr lang="pt-PT" sz="1200" kern="1200" dirty="0" err="1">
                <a:solidFill>
                  <a:schemeClr val="tx1"/>
                </a:solidFill>
                <a:effectLst/>
                <a:latin typeface="+mn-lt"/>
                <a:ea typeface="+mn-ea"/>
                <a:cs typeface="+mn-cs"/>
              </a:rPr>
              <a:t>moile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comms</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ATC: </a:t>
            </a:r>
            <a:r>
              <a:rPr lang="pt-PT" sz="1200" kern="1200" dirty="0" err="1">
                <a:solidFill>
                  <a:schemeClr val="tx1"/>
                </a:solidFill>
                <a:effectLst/>
                <a:latin typeface="+mn-lt"/>
                <a:ea typeface="+mn-ea"/>
                <a:cs typeface="+mn-cs"/>
              </a:rPr>
              <a:t>air</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traffic</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control</a:t>
            </a: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WiFi</a:t>
            </a:r>
            <a:r>
              <a:rPr lang="pt-PT" sz="1200" kern="1200" dirty="0">
                <a:solidFill>
                  <a:schemeClr val="tx1"/>
                </a:solidFill>
                <a:effectLst/>
                <a:latin typeface="+mn-lt"/>
                <a:ea typeface="+mn-ea"/>
                <a:cs typeface="+mn-cs"/>
              </a:rPr>
              <a:t>: (pontos de acesso </a:t>
            </a:r>
            <a:r>
              <a:rPr lang="pt-PT" sz="1200" kern="1200" dirty="0" err="1">
                <a:solidFill>
                  <a:schemeClr val="tx1"/>
                </a:solidFill>
                <a:effectLst/>
                <a:latin typeface="+mn-lt"/>
                <a:ea typeface="+mn-ea"/>
                <a:cs typeface="+mn-cs"/>
              </a:rPr>
              <a:t>wifi</a:t>
            </a:r>
            <a:r>
              <a:rPr lang="pt-PT" sz="120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L-</a:t>
            </a:r>
            <a:r>
              <a:rPr lang="pt-PT" sz="1200" kern="1200" dirty="0" err="1">
                <a:solidFill>
                  <a:schemeClr val="tx1"/>
                </a:solidFill>
                <a:effectLst/>
                <a:latin typeface="+mn-lt"/>
                <a:ea typeface="+mn-ea"/>
                <a:cs typeface="+mn-cs"/>
              </a:rPr>
              <a:t>band</a:t>
            </a:r>
            <a:r>
              <a:rPr lang="pt-PT" sz="1200" kern="1200" dirty="0">
                <a:solidFill>
                  <a:schemeClr val="tx1"/>
                </a:solidFill>
                <a:effectLst/>
                <a:latin typeface="+mn-lt"/>
                <a:ea typeface="+mn-ea"/>
                <a:cs typeface="+mn-cs"/>
              </a:rPr>
              <a:t> – 1 a 2 GHz</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Ku-band</a:t>
            </a:r>
            <a:r>
              <a:rPr lang="pt-PT" sz="1200" kern="1200" dirty="0">
                <a:solidFill>
                  <a:schemeClr val="tx1"/>
                </a:solidFill>
                <a:effectLst/>
                <a:latin typeface="+mn-lt"/>
                <a:ea typeface="+mn-ea"/>
                <a:cs typeface="+mn-cs"/>
              </a:rPr>
              <a:t> – 26.5 a 40 GHz</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SAR (</a:t>
            </a:r>
            <a:r>
              <a:rPr lang="pt-PT" sz="1200" kern="1200" dirty="0" err="1">
                <a:solidFill>
                  <a:schemeClr val="tx1"/>
                </a:solidFill>
                <a:effectLst/>
                <a:latin typeface="+mn-lt"/>
                <a:ea typeface="+mn-ea"/>
                <a:cs typeface="+mn-cs"/>
              </a:rPr>
              <a:t>chirp</a:t>
            </a:r>
            <a:r>
              <a:rPr lang="pt-PT" sz="1200" kern="1200" dirty="0">
                <a:solidFill>
                  <a:schemeClr val="tx1"/>
                </a:solidFill>
                <a:effectLst/>
                <a:latin typeface="+mn-lt"/>
                <a:ea typeface="+mn-ea"/>
                <a:cs typeface="+mn-cs"/>
              </a:rPr>
              <a:t> pulse, grande largura de banda)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53</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23910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6</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887859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1" kern="1200" dirty="0" err="1">
                <a:solidFill>
                  <a:schemeClr val="tx1"/>
                </a:solidFill>
                <a:effectLst/>
                <a:latin typeface="+mn-lt"/>
                <a:ea typeface="+mn-ea"/>
                <a:cs typeface="+mn-cs"/>
              </a:rPr>
              <a:t>P</a:t>
            </a:r>
            <a:r>
              <a:rPr lang="pt-PT" sz="1200" b="0" i="1" kern="1200" baseline="-25000" dirty="0" err="1">
                <a:solidFill>
                  <a:schemeClr val="tx1"/>
                </a:solidFill>
                <a:effectLst/>
                <a:latin typeface="+mn-lt"/>
                <a:ea typeface="+mn-ea"/>
                <a:cs typeface="+mn-cs"/>
              </a:rPr>
              <a:t>t</a:t>
            </a:r>
            <a:r>
              <a:rPr lang="pt-PT" sz="1200" b="0" i="0" kern="1200" dirty="0">
                <a:solidFill>
                  <a:schemeClr val="tx1"/>
                </a:solidFill>
                <a:effectLst/>
                <a:latin typeface="+mn-lt"/>
                <a:ea typeface="+mn-ea"/>
                <a:cs typeface="+mn-cs"/>
              </a:rPr>
              <a:t> = potência transmitida [W]</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G = ganho da antena</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1" kern="1200" dirty="0">
                <a:solidFill>
                  <a:schemeClr val="tx1"/>
                </a:solidFill>
                <a:effectLst/>
                <a:latin typeface="+mn-lt"/>
                <a:ea typeface="+mn-ea"/>
                <a:cs typeface="+mn-cs"/>
              </a:rPr>
              <a:t>σ</a:t>
            </a:r>
            <a:r>
              <a:rPr lang="pt-PT" sz="1200" b="0" i="0" kern="1200" dirty="0">
                <a:solidFill>
                  <a:schemeClr val="tx1"/>
                </a:solidFill>
                <a:effectLst/>
                <a:latin typeface="+mn-lt"/>
                <a:ea typeface="+mn-ea"/>
                <a:cs typeface="+mn-cs"/>
              </a:rPr>
              <a:t> = seção transversal do radar [m²]</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1" kern="1200" dirty="0" err="1">
                <a:solidFill>
                  <a:schemeClr val="tx1"/>
                </a:solidFill>
                <a:effectLst/>
                <a:latin typeface="+mn-lt"/>
                <a:ea typeface="+mn-ea"/>
                <a:cs typeface="+mn-cs"/>
              </a:rPr>
              <a:t>P</a:t>
            </a:r>
            <a:r>
              <a:rPr lang="pt-PT" sz="1200" b="0" i="1" kern="1200" baseline="-25000" dirty="0" err="1">
                <a:solidFill>
                  <a:schemeClr val="tx1"/>
                </a:solidFill>
                <a:effectLst/>
                <a:latin typeface="+mn-lt"/>
                <a:ea typeface="+mn-ea"/>
                <a:cs typeface="+mn-cs"/>
              </a:rPr>
              <a:t>r</a:t>
            </a:r>
            <a:r>
              <a:rPr lang="pt-PT" sz="1200" b="0" i="0" kern="1200" dirty="0">
                <a:solidFill>
                  <a:schemeClr val="tx1"/>
                </a:solidFill>
                <a:effectLst/>
                <a:latin typeface="+mn-lt"/>
                <a:ea typeface="+mn-ea"/>
                <a:cs typeface="+mn-cs"/>
              </a:rPr>
              <a:t> = potência recebida [W]</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𝜆 = comprimento de onda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R = alcance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1" kern="1200" dirty="0" err="1">
                <a:solidFill>
                  <a:schemeClr val="tx1"/>
                </a:solidFill>
                <a:effectLst/>
                <a:latin typeface="+mn-lt"/>
                <a:ea typeface="+mn-ea"/>
                <a:cs typeface="+mn-cs"/>
              </a:rPr>
              <a:t>P</a:t>
            </a:r>
            <a:r>
              <a:rPr lang="pt-PT" sz="1200" b="0" i="1" kern="1200" baseline="-25000" dirty="0" err="1">
                <a:solidFill>
                  <a:schemeClr val="tx1"/>
                </a:solidFill>
                <a:effectLst/>
                <a:latin typeface="+mn-lt"/>
                <a:ea typeface="+mn-ea"/>
                <a:cs typeface="+mn-cs"/>
              </a:rPr>
              <a:t>r</a:t>
            </a:r>
            <a:r>
              <a:rPr lang="pt-PT" sz="1200" b="0" i="0" kern="1200" dirty="0">
                <a:solidFill>
                  <a:schemeClr val="tx1"/>
                </a:solidFill>
                <a:effectLst/>
                <a:latin typeface="+mn-lt"/>
                <a:ea typeface="+mn-ea"/>
                <a:cs typeface="+mn-cs"/>
              </a:rPr>
              <a:t> = 10.log10(</a:t>
            </a:r>
            <a:r>
              <a:rPr lang="pt-PT" sz="1200" b="0" i="1" kern="1200" dirty="0" err="1">
                <a:solidFill>
                  <a:schemeClr val="tx1"/>
                </a:solidFill>
                <a:effectLst/>
                <a:latin typeface="+mn-lt"/>
                <a:ea typeface="+mn-ea"/>
                <a:cs typeface="+mn-cs"/>
              </a:rPr>
              <a:t>P</a:t>
            </a:r>
            <a:r>
              <a:rPr lang="pt-PT" sz="1200" b="0" i="1" kern="1200" baseline="-25000" dirty="0" err="1">
                <a:solidFill>
                  <a:schemeClr val="tx1"/>
                </a:solidFill>
                <a:effectLst/>
                <a:latin typeface="+mn-lt"/>
                <a:ea typeface="+mn-ea"/>
                <a:cs typeface="+mn-cs"/>
              </a:rPr>
              <a:t>r</a:t>
            </a:r>
            <a:r>
              <a:rPr lang="pt-PT" sz="1200" b="0" i="0" kern="1200" dirty="0">
                <a:solidFill>
                  <a:schemeClr val="tx1"/>
                </a:solidFill>
                <a:effectLst/>
                <a:latin typeface="+mn-lt"/>
                <a:ea typeface="+mn-ea"/>
                <a:cs typeface="+mn-cs"/>
              </a:rPr>
              <a:t>) [</a:t>
            </a:r>
            <a:r>
              <a:rPr lang="pt-PT" sz="1200" b="0" i="0" kern="1200" dirty="0" err="1">
                <a:solidFill>
                  <a:schemeClr val="tx1"/>
                </a:solidFill>
                <a:effectLst/>
                <a:latin typeface="+mn-lt"/>
                <a:ea typeface="+mn-ea"/>
                <a:cs typeface="+mn-cs"/>
              </a:rPr>
              <a:t>dBW</a:t>
            </a:r>
            <a:r>
              <a:rPr lang="pt-PT" sz="1200" b="0" i="0" kern="1200" dirty="0">
                <a:solidFill>
                  <a:schemeClr val="tx1"/>
                </a:solidFill>
                <a:effectLst/>
                <a:latin typeface="+mn-lt"/>
                <a:ea typeface="+mn-ea"/>
                <a:cs typeface="+mn-cs"/>
              </a:rPr>
              <a:t>]</a:t>
            </a: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55</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892258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b="0" i="0" u="none" strike="noStrike" kern="1200" baseline="0" dirty="0">
                <a:solidFill>
                  <a:schemeClr val="tx1"/>
                </a:solidFill>
                <a:effectLst/>
                <a:latin typeface="+mn-lt"/>
                <a:ea typeface="+mn-ea"/>
                <a:cs typeface="+mn-cs"/>
              </a:rPr>
              <a:t>Existem 2 métodos de </a:t>
            </a:r>
            <a:r>
              <a:rPr lang="pt-PT" sz="1200" b="0" i="0" u="none" strike="noStrike" kern="1200" baseline="0" dirty="0" err="1">
                <a:solidFill>
                  <a:schemeClr val="tx1"/>
                </a:solidFill>
                <a:effectLst/>
                <a:latin typeface="+mn-lt"/>
                <a:ea typeface="+mn-ea"/>
                <a:cs typeface="+mn-cs"/>
              </a:rPr>
              <a:t>Reference</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Signal</a:t>
            </a:r>
            <a:r>
              <a:rPr lang="pt-PT" sz="1200" b="0" i="0" u="none" strike="noStrike" kern="1200" baseline="0" dirty="0">
                <a:solidFill>
                  <a:schemeClr val="tx1"/>
                </a:solidFill>
                <a:effectLst/>
                <a:latin typeface="+mn-lt"/>
                <a:ea typeface="+mn-ea"/>
                <a:cs typeface="+mn-cs"/>
              </a:rPr>
              <a:t> </a:t>
            </a:r>
            <a:r>
              <a:rPr lang="pt-PT" sz="1200" b="0" i="0" u="none" strike="noStrike" kern="1200" baseline="0" dirty="0" err="1">
                <a:solidFill>
                  <a:schemeClr val="tx1"/>
                </a:solidFill>
                <a:effectLst/>
                <a:latin typeface="+mn-lt"/>
                <a:ea typeface="+mn-ea"/>
                <a:cs typeface="+mn-cs"/>
              </a:rPr>
              <a:t>cleaning</a:t>
            </a:r>
            <a:r>
              <a:rPr lang="pt-PT" sz="1200" b="0" i="0" u="none" strike="noStrike" kern="1200" baseline="0" dirty="0">
                <a:solidFill>
                  <a:schemeClr val="tx1"/>
                </a:solidFill>
                <a:effectLst/>
                <a:latin typeface="+mn-lt"/>
                <a:ea typeface="+mn-ea"/>
                <a:cs typeface="+mn-cs"/>
              </a:rPr>
              <a:t>, um para modulações analógicas (CMA) e outra para digitais.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b="0" i="0" u="none" strike="noStrike" kern="1200" baseline="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56</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307746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57</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7712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800" kern="1200" dirty="0">
                <a:solidFill>
                  <a:schemeClr val="tx1"/>
                </a:solidFill>
                <a:effectLst/>
                <a:latin typeface="+mn-lt"/>
                <a:ea typeface="+mn-ea"/>
                <a:cs typeface="+mn-cs"/>
              </a:rPr>
              <a:t>Definições de </a:t>
            </a:r>
            <a:r>
              <a:rPr lang="pt-PT" sz="1800" kern="1200" dirty="0" err="1">
                <a:solidFill>
                  <a:schemeClr val="tx1"/>
                </a:solidFill>
                <a:effectLst/>
                <a:latin typeface="+mn-lt"/>
                <a:ea typeface="+mn-ea"/>
                <a:cs typeface="+mn-cs"/>
              </a:rPr>
              <a:t>bistatic</a:t>
            </a:r>
            <a:r>
              <a:rPr lang="pt-PT" sz="1800" kern="1200" dirty="0">
                <a:solidFill>
                  <a:schemeClr val="tx1"/>
                </a:solidFill>
                <a:effectLst/>
                <a:latin typeface="+mn-lt"/>
                <a:ea typeface="+mn-ea"/>
                <a:cs typeface="+mn-cs"/>
              </a:rPr>
              <a:t> range e </a:t>
            </a:r>
            <a:r>
              <a:rPr lang="pt-PT" sz="1800" kern="1200" dirty="0" err="1">
                <a:solidFill>
                  <a:schemeClr val="tx1"/>
                </a:solidFill>
                <a:effectLst/>
                <a:latin typeface="+mn-lt"/>
                <a:ea typeface="+mn-ea"/>
                <a:cs typeface="+mn-cs"/>
              </a:rPr>
              <a:t>velocity</a:t>
            </a:r>
            <a:endParaRPr lang="pt-PT" sz="18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8</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392035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R: “</a:t>
            </a:r>
            <a:r>
              <a:rPr lang="pt-PT" sz="1200" kern="1200" dirty="0" err="1">
                <a:solidFill>
                  <a:schemeClr val="tx1"/>
                </a:solidFill>
                <a:effectLst/>
                <a:latin typeface="+mn-lt"/>
                <a:ea typeface="+mn-ea"/>
                <a:cs typeface="+mn-cs"/>
              </a:rPr>
              <a:t>bistatic</a:t>
            </a:r>
            <a:r>
              <a:rPr lang="pt-PT" sz="1200" kern="1200" dirty="0">
                <a:solidFill>
                  <a:schemeClr val="tx1"/>
                </a:solidFill>
                <a:effectLst/>
                <a:latin typeface="+mn-lt"/>
                <a:ea typeface="+mn-ea"/>
                <a:cs typeface="+mn-cs"/>
              </a:rPr>
              <a:t> range”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Vt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bistatic</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velocity</a:t>
            </a:r>
            <a:r>
              <a:rPr lang="pt-PT" sz="120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err="1">
                <a:solidFill>
                  <a:schemeClr val="tx1"/>
                </a:solidFill>
                <a:effectLst/>
                <a:latin typeface="+mn-lt"/>
                <a:ea typeface="+mn-ea"/>
                <a:cs typeface="+mn-cs"/>
              </a:rPr>
              <a:t>At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bistatic</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acceleration</a:t>
            </a:r>
            <a:r>
              <a:rPr lang="pt-PT" sz="1200" kern="1200" dirty="0">
                <a:solidFill>
                  <a:schemeClr val="tx1"/>
                </a:solidFill>
                <a:effectLst/>
                <a:latin typeface="+mn-lt"/>
                <a:ea typeface="+mn-ea"/>
                <a:cs typeface="+mn-cs"/>
              </a:rPr>
              <a:t>”</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9</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45764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dirty="0"/>
              <a:t>Definir conceito de elipsoides e range </a:t>
            </a:r>
            <a:r>
              <a:rPr lang="pt-PT" sz="1600" dirty="0" err="1"/>
              <a:t>acuracy</a:t>
            </a:r>
            <a:endParaRPr lang="pt-PT" sz="16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600" dirty="0"/>
              <a:t>O </a:t>
            </a:r>
            <a:r>
              <a:rPr lang="pt-PT" sz="1600" dirty="0" err="1"/>
              <a:t>bistatic</a:t>
            </a:r>
            <a:r>
              <a:rPr lang="pt-PT" sz="1600" dirty="0"/>
              <a:t> range refere-se à medição básica do alcance feito por um sistema de radar ou sonar com transmissor e </a:t>
            </a:r>
            <a:r>
              <a:rPr lang="pt-PT" sz="1600" dirty="0" err="1"/>
              <a:t>receptor</a:t>
            </a:r>
            <a:r>
              <a:rPr lang="pt-PT" sz="1600" dirty="0"/>
              <a:t> separados. O </a:t>
            </a:r>
            <a:r>
              <a:rPr lang="pt-PT" sz="1600" dirty="0" err="1"/>
              <a:t>receptor</a:t>
            </a:r>
            <a:r>
              <a:rPr lang="pt-PT" sz="1600" dirty="0"/>
              <a:t> mede a diferença horária de chegada do sinal diretamente do transmissor e através da reflexão do alvo. Isso define uma elipse de alcance </a:t>
            </a:r>
            <a:r>
              <a:rPr lang="pt-PT" sz="1600" dirty="0" err="1"/>
              <a:t>bistático</a:t>
            </a:r>
            <a:r>
              <a:rPr lang="pt-PT" sz="1600" dirty="0"/>
              <a:t> constante, denominada contorno </a:t>
            </a:r>
            <a:r>
              <a:rPr lang="pt-PT" sz="1600" dirty="0" err="1"/>
              <a:t>iso</a:t>
            </a:r>
            <a:r>
              <a:rPr lang="pt-PT" sz="1600" dirty="0"/>
              <a:t>-range, no qual o alvo se encontra, com focos centrados no transmissor e no </a:t>
            </a:r>
            <a:r>
              <a:rPr lang="pt-PT" sz="1600" dirty="0" err="1"/>
              <a:t>receptor</a:t>
            </a:r>
            <a:r>
              <a:rPr lang="pt-PT" sz="16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PT" sz="1200" kern="1200" dirty="0">
                <a:solidFill>
                  <a:schemeClr val="tx1"/>
                </a:solidFill>
                <a:effectLst/>
                <a:latin typeface="+mn-lt"/>
                <a:ea typeface="+mn-ea"/>
                <a:cs typeface="+mn-cs"/>
              </a:rPr>
              <a:t>𝛽: “ângulo entre R1 e R2</a:t>
            </a: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10</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2316838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pt-PT" sz="1200" kern="1200" dirty="0">
              <a:solidFill>
                <a:schemeClr val="tx1"/>
              </a:solidFill>
              <a:effectLst/>
              <a:latin typeface="+mn-lt"/>
              <a:ea typeface="+mn-ea"/>
              <a:cs typeface="+mn-cs"/>
            </a:endParaRPr>
          </a:p>
        </p:txBody>
      </p:sp>
      <p:sp>
        <p:nvSpPr>
          <p:cNvPr id="4" name="Marcador de Posição do Número do Diapositivo 3"/>
          <p:cNvSpPr>
            <a:spLocks noGrp="1"/>
          </p:cNvSpPr>
          <p:nvPr>
            <p:ph type="sldNum" sz="quarter" idx="10"/>
          </p:nvPr>
        </p:nvSpPr>
        <p:spPr/>
        <p:txBody>
          <a:bodyPr/>
          <a:lstStyle/>
          <a:p>
            <a:pPr>
              <a:defRPr/>
            </a:pPr>
            <a:fld id="{FBE96161-C7E8-4D8D-A586-2993F6E9851F}" type="slidenum">
              <a:rPr lang="pt-PT" altLang="pt-PT" smtClean="0"/>
              <a:pPr>
                <a:defRPr/>
              </a:pPr>
              <a:t>11</a:t>
            </a:fld>
            <a:endParaRPr lang="pt-PT" altLang="pt-PT"/>
          </a:p>
        </p:txBody>
      </p:sp>
      <p:sp>
        <p:nvSpPr>
          <p:cNvPr id="5" name="Marcador de Posição da Data 4">
            <a:extLst>
              <a:ext uri="{FF2B5EF4-FFF2-40B4-BE49-F238E27FC236}">
                <a16:creationId xmlns:a16="http://schemas.microsoft.com/office/drawing/2014/main" id="{7A537150-0359-43F8-93FB-E44A20AC4EC3}"/>
              </a:ext>
            </a:extLst>
          </p:cNvPr>
          <p:cNvSpPr>
            <a:spLocks noGrp="1"/>
          </p:cNvSpPr>
          <p:nvPr>
            <p:ph type="dt" idx="1"/>
          </p:nvPr>
        </p:nvSpPr>
        <p:spPr/>
        <p:txBody>
          <a:bodyPr/>
          <a:lstStyle/>
          <a:p>
            <a:pPr>
              <a:defRPr/>
            </a:pPr>
            <a:fld id="{125CD9FA-A6B8-40C5-8A14-04973D2AA881}" type="datetime1">
              <a:rPr lang="pt-PT" smtClean="0"/>
              <a:t>16/01/2020</a:t>
            </a:fld>
            <a:endParaRPr lang="pt-PT"/>
          </a:p>
        </p:txBody>
      </p:sp>
    </p:spTree>
    <p:extLst>
      <p:ext uri="{BB962C8B-B14F-4D97-AF65-F5344CB8AC3E}">
        <p14:creationId xmlns:p14="http://schemas.microsoft.com/office/powerpoint/2010/main" val="149150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52000" y="5400000"/>
            <a:ext cx="7812000" cy="504000"/>
          </a:xfrm>
        </p:spPr>
        <p:txBody>
          <a:bodyPr rtlCol="0">
            <a:normAutofit/>
          </a:bodyPr>
          <a:lstStyle>
            <a:lvl1pPr marL="0" algn="l" defTabSz="914400" rtl="0" eaLnBrk="1" latinLnBrk="0" hangingPunct="1">
              <a:spcBef>
                <a:spcPct val="0"/>
              </a:spcBef>
              <a:buNone/>
              <a:defRPr lang="pt-PT" sz="2000" b="1" i="0" kern="1200" dirty="0" smtClean="0">
                <a:solidFill>
                  <a:srgbClr val="002060"/>
                </a:solidFill>
                <a:latin typeface="Trebuchet MS" pitchFamily="34" charset="0"/>
                <a:ea typeface="+mj-ea"/>
                <a:cs typeface="+mj-cs"/>
              </a:defRPr>
            </a:lvl1pPr>
          </a:lstStyle>
          <a:p>
            <a:r>
              <a:rPr lang="pt-PT" dirty="0"/>
              <a:t>Clique para editar o estilo</a:t>
            </a:r>
          </a:p>
        </p:txBody>
      </p:sp>
      <p:sp>
        <p:nvSpPr>
          <p:cNvPr id="3" name="Subtítulo 2"/>
          <p:cNvSpPr>
            <a:spLocks noGrp="1"/>
          </p:cNvSpPr>
          <p:nvPr>
            <p:ph type="subTitle" idx="1"/>
          </p:nvPr>
        </p:nvSpPr>
        <p:spPr>
          <a:xfrm>
            <a:off x="252000" y="5940000"/>
            <a:ext cx="6408000" cy="864000"/>
          </a:xfrm>
        </p:spPr>
        <p:txBody>
          <a:bodyPr rtlCol="0">
            <a:noAutofit/>
          </a:bodyPr>
          <a:lstStyle>
            <a:lvl1pPr marL="0" indent="0" algn="l" defTabSz="914400" rtl="0" eaLnBrk="1" latinLnBrk="0" hangingPunct="1">
              <a:spcBef>
                <a:spcPct val="20000"/>
              </a:spcBef>
              <a:buFont typeface="Arial" pitchFamily="34" charset="0"/>
              <a:buNone/>
              <a:defRPr lang="pt-PT" sz="1400" b="0" kern="1200" dirty="0" smtClean="0">
                <a:solidFill>
                  <a:schemeClr val="tx1">
                    <a:lumMod val="50000"/>
                    <a:lumOff val="50000"/>
                  </a:schemeClr>
                </a:solidFill>
                <a:latin typeface="Trebuchet MS"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dirty="0"/>
              <a:t>Faça clique para editar o estilo</a:t>
            </a:r>
          </a:p>
        </p:txBody>
      </p:sp>
    </p:spTree>
    <p:extLst>
      <p:ext uri="{BB962C8B-B14F-4D97-AF65-F5344CB8AC3E}">
        <p14:creationId xmlns:p14="http://schemas.microsoft.com/office/powerpoint/2010/main" val="1493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a:xfrm>
            <a:off x="648000" y="144000"/>
            <a:ext cx="8229600" cy="562074"/>
          </a:xfrm>
        </p:spPr>
        <p:txBody>
          <a:bodyPr rtlCol="0">
            <a:normAutofit/>
          </a:bodyPr>
          <a:lstStyle>
            <a:lvl1pPr algn="r" defTabSz="914400" rtl="0" eaLnBrk="1" latinLnBrk="0" hangingPunct="1">
              <a:spcBef>
                <a:spcPct val="0"/>
              </a:spcBef>
              <a:buNone/>
              <a:defRPr lang="pt-PT" sz="2000" b="1" kern="1200" dirty="0" smtClean="0">
                <a:solidFill>
                  <a:srgbClr val="002060"/>
                </a:solidFill>
                <a:latin typeface="Trebuchet MS" pitchFamily="34" charset="0"/>
                <a:ea typeface="+mj-ea"/>
                <a:cs typeface="+mj-cs"/>
              </a:defRPr>
            </a:lvl1pPr>
          </a:lstStyle>
          <a:p>
            <a:r>
              <a:rPr lang="pt-PT" dirty="0"/>
              <a:t>Clique para editar o estilo</a:t>
            </a:r>
          </a:p>
        </p:txBody>
      </p:sp>
      <p:sp>
        <p:nvSpPr>
          <p:cNvPr id="3" name="Marcador de Posição de Conteúdo 2"/>
          <p:cNvSpPr>
            <a:spLocks noGrp="1"/>
          </p:cNvSpPr>
          <p:nvPr>
            <p:ph idx="1"/>
          </p:nvPr>
        </p:nvSpPr>
        <p:spPr>
          <a:xfrm>
            <a:off x="612000" y="1440000"/>
            <a:ext cx="7488392" cy="4525963"/>
          </a:xfrm>
        </p:spPr>
        <p:txBody>
          <a:bodyPr>
            <a:normAutofit/>
          </a:bodyPr>
          <a:lstStyle>
            <a:lvl1pPr algn="just">
              <a:spcBef>
                <a:spcPts val="0"/>
              </a:spcBef>
              <a:spcAft>
                <a:spcPts val="1200"/>
              </a:spcAft>
              <a:buFont typeface="Arial" panose="020B0604020202020204" pitchFamily="34" charset="0"/>
              <a:buChar char="•"/>
              <a:defRPr sz="2200">
                <a:solidFill>
                  <a:schemeClr val="tx1">
                    <a:lumMod val="65000"/>
                    <a:lumOff val="35000"/>
                  </a:schemeClr>
                </a:solidFill>
                <a:latin typeface="Trebuchet MS" pitchFamily="34" charset="0"/>
              </a:defRPr>
            </a:lvl1pPr>
            <a:lvl2pPr marL="712788" indent="-357188" algn="just">
              <a:spcBef>
                <a:spcPts val="0"/>
              </a:spcBef>
              <a:spcAft>
                <a:spcPts val="1200"/>
              </a:spcAft>
              <a:buFont typeface="Arial" panose="020B0604020202020204" pitchFamily="34" charset="0"/>
              <a:buChar char="•"/>
              <a:defRPr sz="2200">
                <a:solidFill>
                  <a:schemeClr val="tx1">
                    <a:lumMod val="50000"/>
                    <a:lumOff val="50000"/>
                  </a:schemeClr>
                </a:solidFill>
                <a:latin typeface="Trebuchet MS" pitchFamily="34" charset="0"/>
              </a:defRPr>
            </a:lvl2pPr>
            <a:lvl3pPr marL="1081088" indent="-368300" algn="just">
              <a:spcBef>
                <a:spcPts val="0"/>
              </a:spcBef>
              <a:spcAft>
                <a:spcPts val="1200"/>
              </a:spcAft>
              <a:buFont typeface="Arial" panose="020B0604020202020204" pitchFamily="34" charset="0"/>
              <a:buChar char="•"/>
              <a:defRPr sz="2200">
                <a:solidFill>
                  <a:schemeClr val="tx1">
                    <a:lumMod val="65000"/>
                    <a:lumOff val="35000"/>
                  </a:schemeClr>
                </a:solidFill>
                <a:latin typeface="Trebuchet MS" pitchFamily="34" charset="0"/>
              </a:defRPr>
            </a:lvl3pPr>
            <a:lvl4pPr marL="1436688" indent="-355600" algn="just">
              <a:spcBef>
                <a:spcPts val="0"/>
              </a:spcBef>
              <a:spcAft>
                <a:spcPts val="1200"/>
              </a:spcAft>
              <a:buFont typeface="Arial" panose="020B0604020202020204" pitchFamily="34" charset="0"/>
              <a:buChar char="•"/>
              <a:defRPr sz="2200">
                <a:solidFill>
                  <a:schemeClr val="tx1">
                    <a:lumMod val="65000"/>
                    <a:lumOff val="35000"/>
                  </a:schemeClr>
                </a:solidFill>
                <a:latin typeface="Trebuchet MS" pitchFamily="34" charset="0"/>
              </a:defRPr>
            </a:lvl4pPr>
            <a:lvl5pPr marL="1793875" indent="-357188" algn="just">
              <a:spcBef>
                <a:spcPts val="0"/>
              </a:spcBef>
              <a:spcAft>
                <a:spcPts val="1200"/>
              </a:spcAft>
              <a:buFont typeface="Arial" panose="020B0604020202020204" pitchFamily="34" charset="0"/>
              <a:buChar char="•"/>
              <a:defRPr sz="2200">
                <a:solidFill>
                  <a:schemeClr val="tx1">
                    <a:lumMod val="65000"/>
                    <a:lumOff val="35000"/>
                  </a:schemeClr>
                </a:solidFill>
                <a:latin typeface="Trebuchet MS" pitchFamily="34" charset="0"/>
              </a:defRPr>
            </a:lvl5pPr>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4" name="Marcador de Posição do Rodapé 4"/>
          <p:cNvSpPr>
            <a:spLocks noGrp="1"/>
          </p:cNvSpPr>
          <p:nvPr>
            <p:ph type="ftr" sz="quarter" idx="10"/>
          </p:nvPr>
        </p:nvSpPr>
        <p:spPr>
          <a:xfrm>
            <a:off x="71438" y="6551613"/>
            <a:ext cx="2268537" cy="365125"/>
          </a:xfrm>
        </p:spPr>
        <p:txBody>
          <a:bodyPr/>
          <a:lstStyle>
            <a:lvl1pPr algn="l">
              <a:defRPr sz="1200">
                <a:solidFill>
                  <a:srgbClr val="FF0000"/>
                </a:solidFill>
              </a:defRPr>
            </a:lvl1pPr>
          </a:lstStyle>
          <a:p>
            <a:pPr>
              <a:defRPr/>
            </a:pPr>
            <a:endParaRPr lang="pt-PT"/>
          </a:p>
        </p:txBody>
      </p:sp>
      <p:sp>
        <p:nvSpPr>
          <p:cNvPr id="5" name="Marcador de Posição do Número do Diapositivo 5"/>
          <p:cNvSpPr>
            <a:spLocks noGrp="1"/>
          </p:cNvSpPr>
          <p:nvPr>
            <p:ph type="sldNum" sz="quarter" idx="11"/>
          </p:nvPr>
        </p:nvSpPr>
        <p:spPr>
          <a:xfrm>
            <a:off x="7019925" y="6551613"/>
            <a:ext cx="2133600" cy="365125"/>
          </a:xfrm>
        </p:spPr>
        <p:txBody>
          <a:bodyPr/>
          <a:lstStyle>
            <a:lvl1pPr>
              <a:defRPr sz="1000"/>
            </a:lvl1pPr>
          </a:lstStyle>
          <a:p>
            <a:pPr>
              <a:defRPr/>
            </a:pPr>
            <a:fld id="{644EA695-5295-4583-B202-2D656B9EA441}" type="slidenum">
              <a:rPr lang="pt-PT" altLang="pt-PT"/>
              <a:pPr>
                <a:defRPr/>
              </a:pPr>
              <a:t>‹nº›</a:t>
            </a:fld>
            <a:endParaRPr lang="pt-PT" altLang="pt-PT"/>
          </a:p>
        </p:txBody>
      </p:sp>
    </p:spTree>
    <p:extLst>
      <p:ext uri="{BB962C8B-B14F-4D97-AF65-F5344CB8AC3E}">
        <p14:creationId xmlns:p14="http://schemas.microsoft.com/office/powerpoint/2010/main" val="16026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objecto">
    <p:spTree>
      <p:nvGrpSpPr>
        <p:cNvPr id="1" name=""/>
        <p:cNvGrpSpPr/>
        <p:nvPr/>
      </p:nvGrpSpPr>
      <p:grpSpPr>
        <a:xfrm>
          <a:off x="0" y="0"/>
          <a:ext cx="0" cy="0"/>
          <a:chOff x="0" y="0"/>
          <a:chExt cx="0" cy="0"/>
        </a:xfrm>
      </p:grpSpPr>
      <p:sp>
        <p:nvSpPr>
          <p:cNvPr id="2" name="Título 1"/>
          <p:cNvSpPr>
            <a:spLocks noGrp="1"/>
          </p:cNvSpPr>
          <p:nvPr>
            <p:ph type="title"/>
          </p:nvPr>
        </p:nvSpPr>
        <p:spPr>
          <a:xfrm>
            <a:off x="648000" y="144000"/>
            <a:ext cx="8229600" cy="562074"/>
          </a:xfrm>
        </p:spPr>
        <p:txBody>
          <a:bodyPr rtlCol="0">
            <a:normAutofit/>
          </a:bodyPr>
          <a:lstStyle>
            <a:lvl1pPr algn="r" defTabSz="914400" rtl="0" eaLnBrk="1" latinLnBrk="0" hangingPunct="1">
              <a:spcBef>
                <a:spcPct val="0"/>
              </a:spcBef>
              <a:buNone/>
              <a:defRPr lang="pt-PT" sz="2000" b="0" kern="1200" dirty="0" smtClean="0">
                <a:solidFill>
                  <a:srgbClr val="002060"/>
                </a:solidFill>
                <a:latin typeface="Calibri" panose="020F0502020204030204" pitchFamily="34" charset="0"/>
                <a:ea typeface="+mj-ea"/>
                <a:cs typeface="Calibri" panose="020F0502020204030204" pitchFamily="34" charset="0"/>
              </a:defRPr>
            </a:lvl1pPr>
          </a:lstStyle>
          <a:p>
            <a:endParaRPr lang="pt-PT" dirty="0"/>
          </a:p>
        </p:txBody>
      </p:sp>
      <p:sp>
        <p:nvSpPr>
          <p:cNvPr id="3" name="Marcador de Posição de Conteúdo 2"/>
          <p:cNvSpPr>
            <a:spLocks noGrp="1"/>
          </p:cNvSpPr>
          <p:nvPr>
            <p:ph idx="1" hasCustomPrompt="1"/>
          </p:nvPr>
        </p:nvSpPr>
        <p:spPr>
          <a:xfrm>
            <a:off x="612000" y="1628800"/>
            <a:ext cx="7488392" cy="4525963"/>
          </a:xfrm>
        </p:spPr>
        <p:txBody>
          <a:bodyPr>
            <a:normAutofit/>
          </a:bodyPr>
          <a:lstStyle>
            <a:lvl1pPr algn="just">
              <a:lnSpc>
                <a:spcPct val="100000"/>
              </a:lnSpc>
              <a:spcBef>
                <a:spcPts val="0"/>
              </a:spcBef>
              <a:spcAft>
                <a:spcPts val="1200"/>
              </a:spcAft>
              <a:buFont typeface="Arial" panose="020B0604020202020204" pitchFamily="34" charset="0"/>
              <a:buChar char="•"/>
              <a:defRPr sz="2200">
                <a:solidFill>
                  <a:srgbClr val="002060"/>
                </a:solidFill>
                <a:latin typeface="Calibri" panose="020F0502020204030204" pitchFamily="34" charset="0"/>
                <a:cs typeface="Calibri" panose="020F0502020204030204" pitchFamily="34" charset="0"/>
              </a:defRPr>
            </a:lvl1pPr>
            <a:lvl2pPr marL="698500" indent="-342900" algn="just">
              <a:lnSpc>
                <a:spcPct val="100000"/>
              </a:lnSpc>
              <a:spcBef>
                <a:spcPts val="0"/>
              </a:spcBef>
              <a:spcAft>
                <a:spcPts val="1200"/>
              </a:spcAft>
              <a:buFont typeface="Arial" panose="020B0604020202020204" pitchFamily="34" charset="0"/>
              <a:buChar char="•"/>
              <a:defRPr lang="pt-PT" sz="2200" kern="1200" dirty="0" smtClean="0">
                <a:solidFill>
                  <a:srgbClr val="002060"/>
                </a:solidFill>
                <a:latin typeface="Calibri" panose="020F0502020204030204" pitchFamily="34" charset="0"/>
                <a:ea typeface="+mn-ea"/>
                <a:cs typeface="Calibri" panose="020F0502020204030204" pitchFamily="34" charset="0"/>
              </a:defRPr>
            </a:lvl2pPr>
            <a:lvl3pPr marL="1081088" indent="-368300" algn="just">
              <a:lnSpc>
                <a:spcPct val="100000"/>
              </a:lnSpc>
              <a:spcBef>
                <a:spcPts val="0"/>
              </a:spcBef>
              <a:spcAft>
                <a:spcPts val="1200"/>
              </a:spcAft>
              <a:buFont typeface="Arial" panose="020B0604020202020204" pitchFamily="34" charset="0"/>
              <a:buChar char="•"/>
              <a:defRPr sz="2200">
                <a:solidFill>
                  <a:srgbClr val="002060"/>
                </a:solidFill>
                <a:latin typeface="Calibri" panose="020F0502020204030204" pitchFamily="34" charset="0"/>
                <a:cs typeface="Calibri" panose="020F0502020204030204" pitchFamily="34" charset="0"/>
              </a:defRPr>
            </a:lvl3pPr>
            <a:lvl4pPr marL="1436688" indent="-355600" algn="just">
              <a:lnSpc>
                <a:spcPct val="100000"/>
              </a:lnSpc>
              <a:spcBef>
                <a:spcPts val="0"/>
              </a:spcBef>
              <a:spcAft>
                <a:spcPts val="1200"/>
              </a:spcAft>
              <a:buFont typeface="Arial" panose="020B0604020202020204" pitchFamily="34" charset="0"/>
              <a:buChar char="•"/>
              <a:defRPr sz="2200">
                <a:solidFill>
                  <a:srgbClr val="002060"/>
                </a:solidFill>
                <a:latin typeface="Calibri" panose="020F0502020204030204" pitchFamily="34" charset="0"/>
                <a:cs typeface="Calibri" panose="020F0502020204030204" pitchFamily="34" charset="0"/>
              </a:defRPr>
            </a:lvl4pPr>
            <a:lvl5pPr marL="1793875" indent="-357188" algn="just">
              <a:lnSpc>
                <a:spcPct val="100000"/>
              </a:lnSpc>
              <a:spcBef>
                <a:spcPts val="0"/>
              </a:spcBef>
              <a:spcAft>
                <a:spcPts val="1200"/>
              </a:spcAft>
              <a:buFont typeface="Arial" panose="020B0604020202020204" pitchFamily="34" charset="0"/>
              <a:buChar char="•"/>
              <a:defRPr sz="2200">
                <a:solidFill>
                  <a:srgbClr val="002060"/>
                </a:solidFill>
                <a:latin typeface="Calibri" panose="020F0502020204030204" pitchFamily="34" charset="0"/>
                <a:cs typeface="Calibri" panose="020F0502020204030204" pitchFamily="34" charset="0"/>
              </a:defRPr>
            </a:lvl5pPr>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4" name="Marcador de Posição do Rodapé 4"/>
          <p:cNvSpPr>
            <a:spLocks noGrp="1"/>
          </p:cNvSpPr>
          <p:nvPr>
            <p:ph type="ftr" sz="quarter" idx="10"/>
          </p:nvPr>
        </p:nvSpPr>
        <p:spPr>
          <a:xfrm>
            <a:off x="71438" y="6551613"/>
            <a:ext cx="2268537" cy="365125"/>
          </a:xfrm>
        </p:spPr>
        <p:txBody>
          <a:bodyPr/>
          <a:lstStyle>
            <a:lvl1pPr algn="l">
              <a:defRPr sz="1200">
                <a:solidFill>
                  <a:srgbClr val="FF0000"/>
                </a:solidFill>
              </a:defRPr>
            </a:lvl1pPr>
          </a:lstStyle>
          <a:p>
            <a:pPr>
              <a:defRPr/>
            </a:pPr>
            <a:endParaRPr lang="pt-PT"/>
          </a:p>
        </p:txBody>
      </p:sp>
      <p:sp>
        <p:nvSpPr>
          <p:cNvPr id="5" name="Marcador de Posição do Número do Diapositivo 5"/>
          <p:cNvSpPr>
            <a:spLocks noGrp="1"/>
          </p:cNvSpPr>
          <p:nvPr>
            <p:ph type="sldNum" sz="quarter" idx="11"/>
          </p:nvPr>
        </p:nvSpPr>
        <p:spPr>
          <a:xfrm>
            <a:off x="7019925" y="6551613"/>
            <a:ext cx="2133600" cy="365125"/>
          </a:xfrm>
        </p:spPr>
        <p:txBody>
          <a:bodyPr/>
          <a:lstStyle>
            <a:lvl1pPr>
              <a:defRPr sz="1000"/>
            </a:lvl1pPr>
          </a:lstStyle>
          <a:p>
            <a:pPr>
              <a:defRPr/>
            </a:pPr>
            <a:fld id="{644EA695-5295-4583-B202-2D656B9EA441}" type="slidenum">
              <a:rPr lang="pt-PT" altLang="pt-PT"/>
              <a:pPr>
                <a:defRPr/>
              </a:pPr>
              <a:t>‹nº›</a:t>
            </a:fld>
            <a:endParaRPr lang="pt-PT" altLang="pt-PT"/>
          </a:p>
        </p:txBody>
      </p:sp>
      <p:sp>
        <p:nvSpPr>
          <p:cNvPr id="7" name="Marcador de Posição de Conteúdo 2"/>
          <p:cNvSpPr>
            <a:spLocks noGrp="1"/>
          </p:cNvSpPr>
          <p:nvPr>
            <p:ph idx="12" hasCustomPrompt="1"/>
          </p:nvPr>
        </p:nvSpPr>
        <p:spPr>
          <a:xfrm>
            <a:off x="1403648" y="764704"/>
            <a:ext cx="7488392" cy="432048"/>
          </a:xfrm>
        </p:spPr>
        <p:txBody>
          <a:bodyPr>
            <a:normAutofit/>
          </a:bodyPr>
          <a:lstStyle>
            <a:lvl1pPr marL="0" indent="0" algn="r">
              <a:buFont typeface="Arial" panose="020B0604020202020204" pitchFamily="34" charset="0"/>
              <a:buNone/>
              <a:defRPr sz="2000" i="1" u="sng">
                <a:solidFill>
                  <a:schemeClr val="accent1">
                    <a:lumMod val="75000"/>
                  </a:schemeClr>
                </a:solidFill>
                <a:latin typeface="Calibri" panose="020F0502020204030204" pitchFamily="34" charset="0"/>
                <a:cs typeface="Calibri" panose="020F0502020204030204" pitchFamily="34" charset="0"/>
              </a:defRPr>
            </a:lvl1pPr>
            <a:lvl2pPr marL="355600" indent="0">
              <a:buFont typeface="Arial" panose="020B0604020202020204" pitchFamily="34" charset="0"/>
              <a:buNone/>
              <a:defRPr sz="2400">
                <a:solidFill>
                  <a:schemeClr val="tx1">
                    <a:lumMod val="65000"/>
                    <a:lumOff val="35000"/>
                  </a:schemeClr>
                </a:solidFill>
                <a:latin typeface="Trebuchet MS" pitchFamily="34" charset="0"/>
              </a:defRPr>
            </a:lvl2pPr>
            <a:lvl3pPr marL="712788" indent="0">
              <a:buFont typeface="Arial" panose="020B0604020202020204" pitchFamily="34" charset="0"/>
              <a:buNone/>
              <a:defRPr sz="2400">
                <a:solidFill>
                  <a:schemeClr val="tx1">
                    <a:lumMod val="65000"/>
                    <a:lumOff val="35000"/>
                  </a:schemeClr>
                </a:solidFill>
                <a:latin typeface="Trebuchet MS" pitchFamily="34" charset="0"/>
              </a:defRPr>
            </a:lvl3pPr>
            <a:lvl4pPr marL="1081088" indent="0">
              <a:buFont typeface="Arial" panose="020B0604020202020204" pitchFamily="34" charset="0"/>
              <a:buNone/>
              <a:defRPr sz="2400">
                <a:solidFill>
                  <a:schemeClr val="tx1">
                    <a:lumMod val="65000"/>
                    <a:lumOff val="35000"/>
                  </a:schemeClr>
                </a:solidFill>
                <a:latin typeface="Trebuchet MS" pitchFamily="34" charset="0"/>
              </a:defRPr>
            </a:lvl4pPr>
            <a:lvl5pPr marL="1436687" indent="0">
              <a:buFont typeface="Arial" panose="020B0604020202020204" pitchFamily="34" charset="0"/>
              <a:buNone/>
              <a:defRPr sz="2400">
                <a:solidFill>
                  <a:schemeClr val="tx1">
                    <a:lumMod val="65000"/>
                    <a:lumOff val="35000"/>
                  </a:schemeClr>
                </a:solidFill>
                <a:latin typeface="Trebuchet MS" pitchFamily="34" charset="0"/>
              </a:defRPr>
            </a:lvl5pPr>
          </a:lstStyle>
          <a:p>
            <a:pPr lvl="0"/>
            <a:r>
              <a:rPr lang="pt-PT" dirty="0"/>
              <a:t>CLIQUE PARA EDITAR OS ESTILOS</a:t>
            </a:r>
          </a:p>
        </p:txBody>
      </p:sp>
    </p:spTree>
    <p:extLst>
      <p:ext uri="{BB962C8B-B14F-4D97-AF65-F5344CB8AC3E}">
        <p14:creationId xmlns:p14="http://schemas.microsoft.com/office/powerpoint/2010/main" val="377860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údo Duplo">
    <p:spTree>
      <p:nvGrpSpPr>
        <p:cNvPr id="1" name=""/>
        <p:cNvGrpSpPr/>
        <p:nvPr/>
      </p:nvGrpSpPr>
      <p:grpSpPr>
        <a:xfrm>
          <a:off x="0" y="0"/>
          <a:ext cx="0" cy="0"/>
          <a:chOff x="0" y="0"/>
          <a:chExt cx="0" cy="0"/>
        </a:xfrm>
      </p:grpSpPr>
      <p:sp>
        <p:nvSpPr>
          <p:cNvPr id="3" name="Marcador de Posição de Conteúdo 2"/>
          <p:cNvSpPr>
            <a:spLocks noGrp="1"/>
          </p:cNvSpPr>
          <p:nvPr>
            <p:ph sz="half" idx="1"/>
          </p:nvPr>
        </p:nvSpPr>
        <p:spPr>
          <a:xfrm>
            <a:off x="612000" y="1600200"/>
            <a:ext cx="3599960" cy="4525963"/>
          </a:xfrm>
        </p:spPr>
        <p:txBody>
          <a:bodyPr rtlCol="0">
            <a:normAutofit/>
          </a:bodyPr>
          <a:lstStyle>
            <a:lvl1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1pPr>
            <a:lvl2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2pPr>
            <a:lvl3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3pPr>
            <a:lvl4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4pPr>
            <a:lvl5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5pPr>
            <a:lvl6pPr>
              <a:defRPr sz="1800"/>
            </a:lvl6pPr>
            <a:lvl7pPr>
              <a:defRPr sz="1800"/>
            </a:lvl7pPr>
            <a:lvl8pPr>
              <a:defRPr sz="1800"/>
            </a:lvl8pPr>
            <a:lvl9pPr>
              <a:defRPr sz="1800"/>
            </a:lvl9pPr>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10" name="Título 1"/>
          <p:cNvSpPr>
            <a:spLocks noGrp="1"/>
          </p:cNvSpPr>
          <p:nvPr>
            <p:ph type="title"/>
          </p:nvPr>
        </p:nvSpPr>
        <p:spPr>
          <a:xfrm>
            <a:off x="648000" y="144000"/>
            <a:ext cx="8229600" cy="562074"/>
          </a:xfrm>
        </p:spPr>
        <p:txBody>
          <a:bodyPr rtlCol="0">
            <a:normAutofit/>
          </a:bodyPr>
          <a:lstStyle>
            <a:lvl1pPr algn="r" defTabSz="914400" rtl="0" eaLnBrk="1" latinLnBrk="0" hangingPunct="1">
              <a:spcBef>
                <a:spcPct val="0"/>
              </a:spcBef>
              <a:buNone/>
              <a:defRPr lang="pt-PT" sz="2000" b="1" kern="1200" dirty="0" smtClean="0">
                <a:solidFill>
                  <a:srgbClr val="002060"/>
                </a:solidFill>
                <a:latin typeface="Trebuchet MS" pitchFamily="34" charset="0"/>
                <a:ea typeface="+mj-ea"/>
                <a:cs typeface="+mj-cs"/>
              </a:defRPr>
            </a:lvl1pPr>
          </a:lstStyle>
          <a:p>
            <a:r>
              <a:rPr lang="pt-PT" dirty="0"/>
              <a:t>Clique para editar o estilo</a:t>
            </a:r>
          </a:p>
        </p:txBody>
      </p:sp>
      <p:sp>
        <p:nvSpPr>
          <p:cNvPr id="12" name="Marcador de Posição de Conteúdo 2"/>
          <p:cNvSpPr>
            <a:spLocks noGrp="1"/>
          </p:cNvSpPr>
          <p:nvPr>
            <p:ph sz="half" idx="13"/>
          </p:nvPr>
        </p:nvSpPr>
        <p:spPr>
          <a:xfrm>
            <a:off x="4644008" y="1620000"/>
            <a:ext cx="3599960" cy="4525963"/>
          </a:xfrm>
        </p:spPr>
        <p:txBody>
          <a:bodyPr rtlCol="0">
            <a:normAutofit/>
          </a:bodyPr>
          <a:lstStyle>
            <a:lvl1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1pPr>
            <a:lvl2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2pPr>
            <a:lvl3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3pPr>
            <a:lvl4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4pPr>
            <a:lvl5pPr algn="l" defTabSz="914400" rtl="0" eaLnBrk="1" latinLnBrk="0" hangingPunct="1">
              <a:spcBef>
                <a:spcPct val="20000"/>
              </a:spcBef>
              <a:buFontTx/>
              <a:buNone/>
              <a:defRPr lang="pt-PT" sz="2000" kern="1200" dirty="0" smtClean="0">
                <a:solidFill>
                  <a:schemeClr val="tx1">
                    <a:lumMod val="65000"/>
                    <a:lumOff val="35000"/>
                  </a:schemeClr>
                </a:solidFill>
                <a:latin typeface="Trebuchet MS" pitchFamily="34" charset="0"/>
                <a:ea typeface="+mn-ea"/>
                <a:cs typeface="+mn-cs"/>
              </a:defRPr>
            </a:lvl5pPr>
            <a:lvl6pPr>
              <a:defRPr sz="1800"/>
            </a:lvl6pPr>
            <a:lvl7pPr>
              <a:defRPr sz="1800"/>
            </a:lvl7pPr>
            <a:lvl8pPr>
              <a:defRPr sz="1800"/>
            </a:lvl8pPr>
            <a:lvl9pPr>
              <a:defRPr sz="1800"/>
            </a:lvl9pPr>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5" name="Marcador de Posição do Número do Diapositivo 5"/>
          <p:cNvSpPr>
            <a:spLocks noGrp="1"/>
          </p:cNvSpPr>
          <p:nvPr>
            <p:ph type="sldNum" sz="quarter" idx="14"/>
          </p:nvPr>
        </p:nvSpPr>
        <p:spPr>
          <a:xfrm>
            <a:off x="7019925" y="6551613"/>
            <a:ext cx="2133600" cy="365125"/>
          </a:xfrm>
        </p:spPr>
        <p:txBody>
          <a:bodyPr/>
          <a:lstStyle>
            <a:lvl1pPr>
              <a:defRPr sz="1000"/>
            </a:lvl1pPr>
          </a:lstStyle>
          <a:p>
            <a:pPr>
              <a:defRPr/>
            </a:pPr>
            <a:fld id="{A56B0FBC-0670-49CB-96CF-C1A033E48AF4}" type="slidenum">
              <a:rPr lang="pt-PT" altLang="pt-PT"/>
              <a:pPr>
                <a:defRPr/>
              </a:pPr>
              <a:t>‹nº›</a:t>
            </a:fld>
            <a:endParaRPr lang="pt-PT" altLang="pt-PT"/>
          </a:p>
        </p:txBody>
      </p:sp>
      <p:sp>
        <p:nvSpPr>
          <p:cNvPr id="6" name="Marcador de Posição do Rodapé 4"/>
          <p:cNvSpPr>
            <a:spLocks noGrp="1"/>
          </p:cNvSpPr>
          <p:nvPr>
            <p:ph type="ftr" sz="quarter" idx="15"/>
          </p:nvPr>
        </p:nvSpPr>
        <p:spPr>
          <a:xfrm>
            <a:off x="71438" y="6551613"/>
            <a:ext cx="2268537" cy="365125"/>
          </a:xfrm>
        </p:spPr>
        <p:txBody>
          <a:bodyPr/>
          <a:lstStyle>
            <a:lvl1pPr algn="l">
              <a:defRPr sz="1200"/>
            </a:lvl1pPr>
          </a:lstStyle>
          <a:p>
            <a:pPr>
              <a:defRPr/>
            </a:pPr>
            <a:endParaRPr lang="pt-PT"/>
          </a:p>
        </p:txBody>
      </p:sp>
    </p:spTree>
    <p:extLst>
      <p:ext uri="{BB962C8B-B14F-4D97-AF65-F5344CB8AC3E}">
        <p14:creationId xmlns:p14="http://schemas.microsoft.com/office/powerpoint/2010/main" val="541589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Marcador de Posição do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PT" altLang="pt-PT"/>
              <a:t>Clique para editar o estilo</a:t>
            </a:r>
          </a:p>
        </p:txBody>
      </p:sp>
      <p:sp>
        <p:nvSpPr>
          <p:cNvPr id="1027" name="Marcador de Posição do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PT" altLang="pt-PT"/>
              <a:t>Clique para editar os estilos</a:t>
            </a:r>
          </a:p>
          <a:p>
            <a:pPr lvl="1"/>
            <a:r>
              <a:rPr lang="pt-PT" altLang="pt-PT"/>
              <a:t>Segundo nível</a:t>
            </a:r>
          </a:p>
          <a:p>
            <a:pPr lvl="2"/>
            <a:r>
              <a:rPr lang="pt-PT" altLang="pt-PT"/>
              <a:t>Terceiro nível</a:t>
            </a:r>
          </a:p>
          <a:p>
            <a:pPr lvl="3"/>
            <a:r>
              <a:rPr lang="pt-PT" altLang="pt-PT"/>
              <a:t>Quarto nível</a:t>
            </a:r>
          </a:p>
          <a:p>
            <a:pPr lvl="4"/>
            <a:r>
              <a:rPr lang="pt-PT" altLang="pt-PT"/>
              <a:t>Quinto nível</a:t>
            </a:r>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91FA183-5CFC-45F5-9B2F-6C3D1939FDF1}" type="datetime1">
              <a:rPr lang="pt-PT" smtClean="0"/>
              <a:t>16/01/2020</a:t>
            </a:fld>
            <a:endParaRPr lang="pt-PT"/>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pt-PT"/>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A4C443B-5D81-43D2-BB0D-14AB6716ABBD}" type="slidenum">
              <a:rPr lang="pt-PT" altLang="pt-PT"/>
              <a:pPr>
                <a:defRPr/>
              </a:pPr>
              <a:t>‹nº›</a:t>
            </a:fld>
            <a:endParaRPr lang="pt-PT" altLang="pt-PT"/>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3" r:id="rId3"/>
    <p:sldLayoutId id="2147483832" r:id="rId4"/>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230.png"/><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0.png"/><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150.pn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0.png"/><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7.emf"/></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3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20.pn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m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883025"/>
            <a:ext cx="91440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ítulo 1"/>
          <p:cNvSpPr>
            <a:spLocks noGrp="1"/>
          </p:cNvSpPr>
          <p:nvPr>
            <p:ph type="ctrTitle"/>
          </p:nvPr>
        </p:nvSpPr>
        <p:spPr>
          <a:xfrm>
            <a:off x="252413" y="5229200"/>
            <a:ext cx="7812087" cy="503238"/>
          </a:xfrm>
        </p:spPr>
        <p:txBody>
          <a:bodyPr>
            <a:normAutofit/>
          </a:bodyPr>
          <a:lstStyle/>
          <a:p>
            <a:r>
              <a:rPr lang="pt-PT" altLang="pt-PT" dirty="0">
                <a:solidFill>
                  <a:schemeClr val="bg1"/>
                </a:solidFill>
                <a:latin typeface="Tahoma" pitchFamily="34" charset="0"/>
                <a:cs typeface="Tahoma" pitchFamily="34" charset="0"/>
              </a:rPr>
              <a:t>Passive </a:t>
            </a:r>
            <a:r>
              <a:rPr lang="pt-PT" altLang="pt-PT" dirty="0" err="1">
                <a:solidFill>
                  <a:schemeClr val="bg1"/>
                </a:solidFill>
                <a:latin typeface="Tahoma" pitchFamily="34" charset="0"/>
                <a:cs typeface="Tahoma" pitchFamily="34" charset="0"/>
              </a:rPr>
              <a:t>Coherent</a:t>
            </a:r>
            <a:r>
              <a:rPr lang="pt-PT" altLang="pt-PT" dirty="0">
                <a:solidFill>
                  <a:schemeClr val="bg1"/>
                </a:solidFill>
                <a:latin typeface="Tahoma" pitchFamily="34" charset="0"/>
                <a:cs typeface="Tahoma" pitchFamily="34" charset="0"/>
              </a:rPr>
              <a:t> </a:t>
            </a:r>
            <a:r>
              <a:rPr lang="pt-PT" altLang="pt-PT" dirty="0" err="1">
                <a:solidFill>
                  <a:schemeClr val="bg1"/>
                </a:solidFill>
                <a:latin typeface="Tahoma" pitchFamily="34" charset="0"/>
                <a:cs typeface="Tahoma" pitchFamily="34" charset="0"/>
              </a:rPr>
              <a:t>Location</a:t>
            </a:r>
            <a:r>
              <a:rPr lang="pt-PT" altLang="pt-PT" dirty="0">
                <a:solidFill>
                  <a:schemeClr val="bg1"/>
                </a:solidFill>
                <a:latin typeface="Tahoma" pitchFamily="34" charset="0"/>
                <a:cs typeface="Tahoma" pitchFamily="34" charset="0"/>
              </a:rPr>
              <a:t> Radar</a:t>
            </a:r>
            <a:endParaRPr altLang="pt-PT" dirty="0">
              <a:solidFill>
                <a:schemeClr val="bg1"/>
              </a:solidFill>
              <a:latin typeface="Tahoma" pitchFamily="34" charset="0"/>
              <a:cs typeface="Tahoma" pitchFamily="34" charset="0"/>
            </a:endParaRPr>
          </a:p>
        </p:txBody>
      </p:sp>
      <p:sp>
        <p:nvSpPr>
          <p:cNvPr id="5125" name="Subtítulo 3"/>
          <p:cNvSpPr>
            <a:spLocks noGrp="1"/>
          </p:cNvSpPr>
          <p:nvPr>
            <p:ph type="subTitle" idx="1"/>
          </p:nvPr>
        </p:nvSpPr>
        <p:spPr>
          <a:xfrm>
            <a:off x="252413" y="5805264"/>
            <a:ext cx="6407150" cy="998761"/>
          </a:xfrm>
        </p:spPr>
        <p:txBody>
          <a:bodyPr/>
          <a:lstStyle/>
          <a:p>
            <a:r>
              <a:rPr lang="pt-PT" altLang="pt-PT" dirty="0">
                <a:solidFill>
                  <a:schemeClr val="bg1"/>
                </a:solidFill>
                <a:cs typeface="Arial" charset="0"/>
              </a:rPr>
              <a:t>NRP ALVARES CABRAL</a:t>
            </a:r>
          </a:p>
          <a:p>
            <a:r>
              <a:rPr lang="pt-PT" altLang="pt-PT" dirty="0">
                <a:solidFill>
                  <a:schemeClr val="bg1"/>
                </a:solidFill>
                <a:cs typeface="Arial" charset="0"/>
              </a:rPr>
              <a:t>517 ASPOF EN-AEL Lobo Sénica</a:t>
            </a:r>
          </a:p>
        </p:txBody>
      </p:sp>
      <p:pic>
        <p:nvPicPr>
          <p:cNvPr id="5126" name="Imagem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05688" y="4868863"/>
            <a:ext cx="13176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38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10</a:t>
            </a:fld>
            <a:endParaRPr lang="pt-PT" altLang="pt-PT" dirty="0"/>
          </a:p>
        </p:txBody>
      </p:sp>
      <p:sp>
        <p:nvSpPr>
          <p:cNvPr id="12" name="Retângulo 11">
            <a:extLst>
              <a:ext uri="{FF2B5EF4-FFF2-40B4-BE49-F238E27FC236}">
                <a16:creationId xmlns:a16="http://schemas.microsoft.com/office/drawing/2014/main" id="{9B551C95-3EA7-45A8-8775-F8D86E3B4E03}"/>
              </a:ext>
            </a:extLst>
          </p:cNvPr>
          <p:cNvSpPr/>
          <p:nvPr/>
        </p:nvSpPr>
        <p:spPr>
          <a:xfrm>
            <a:off x="457194" y="1098242"/>
            <a:ext cx="3419872" cy="461665"/>
          </a:xfrm>
          <a:prstGeom prst="rect">
            <a:avLst/>
          </a:prstGeom>
        </p:spPr>
        <p:txBody>
          <a:bodyPr wrap="square">
            <a:spAutoFit/>
          </a:bodyPr>
          <a:lstStyle/>
          <a:p>
            <a:pPr algn="ctr"/>
            <a:r>
              <a:rPr lang="pt-PT" sz="2400" i="1" dirty="0" err="1"/>
              <a:t>Bistatic</a:t>
            </a:r>
            <a:r>
              <a:rPr lang="pt-PT" sz="2400" i="1" dirty="0"/>
              <a:t> </a:t>
            </a:r>
            <a:r>
              <a:rPr lang="pt-PT" sz="2400" i="1" dirty="0" err="1"/>
              <a:t>ellipses</a:t>
            </a:r>
            <a:endParaRPr lang="pt-PT" sz="2400" i="1" dirty="0"/>
          </a:p>
        </p:txBody>
      </p:sp>
      <p:sp>
        <p:nvSpPr>
          <p:cNvPr id="13" name="Retângulo 12">
            <a:extLst>
              <a:ext uri="{FF2B5EF4-FFF2-40B4-BE49-F238E27FC236}">
                <a16:creationId xmlns:a16="http://schemas.microsoft.com/office/drawing/2014/main" id="{F2715F23-ABB5-4D38-938F-5EB787FD9838}"/>
              </a:ext>
            </a:extLst>
          </p:cNvPr>
          <p:cNvSpPr/>
          <p:nvPr/>
        </p:nvSpPr>
        <p:spPr>
          <a:xfrm>
            <a:off x="4849682" y="1098241"/>
            <a:ext cx="3419872" cy="461665"/>
          </a:xfrm>
          <a:prstGeom prst="rect">
            <a:avLst/>
          </a:prstGeom>
        </p:spPr>
        <p:txBody>
          <a:bodyPr wrap="square">
            <a:spAutoFit/>
          </a:bodyPr>
          <a:lstStyle/>
          <a:p>
            <a:pPr algn="ctr"/>
            <a:r>
              <a:rPr lang="pt-PT" sz="2400" i="1" dirty="0" err="1"/>
              <a:t>Bistatic</a:t>
            </a:r>
            <a:r>
              <a:rPr lang="pt-PT" sz="2400" i="1" dirty="0"/>
              <a:t> </a:t>
            </a:r>
            <a:r>
              <a:rPr lang="pt-PT" sz="2400" i="1" dirty="0" err="1"/>
              <a:t>ellipsoid</a:t>
            </a:r>
            <a:endParaRPr lang="pt-PT" sz="2400" i="1" dirty="0"/>
          </a:p>
        </p:txBody>
      </p:sp>
      <p:pic>
        <p:nvPicPr>
          <p:cNvPr id="17" name="Imagem 16">
            <a:extLst>
              <a:ext uri="{FF2B5EF4-FFF2-40B4-BE49-F238E27FC236}">
                <a16:creationId xmlns:a16="http://schemas.microsoft.com/office/drawing/2014/main" id="{CABA44D0-118D-4ACD-916C-7D05436C43E9}"/>
              </a:ext>
            </a:extLst>
          </p:cNvPr>
          <p:cNvPicPr>
            <a:picLocks noChangeAspect="1"/>
          </p:cNvPicPr>
          <p:nvPr/>
        </p:nvPicPr>
        <p:blipFill>
          <a:blip r:embed="rId3"/>
          <a:stretch>
            <a:fillRect/>
          </a:stretch>
        </p:blipFill>
        <p:spPr>
          <a:xfrm>
            <a:off x="89254" y="1685807"/>
            <a:ext cx="4139952" cy="3388926"/>
          </a:xfrm>
          <a:prstGeom prst="rect">
            <a:avLst/>
          </a:prstGeom>
        </p:spPr>
      </p:pic>
      <p:pic>
        <p:nvPicPr>
          <p:cNvPr id="18" name="Imagem 17">
            <a:extLst>
              <a:ext uri="{FF2B5EF4-FFF2-40B4-BE49-F238E27FC236}">
                <a16:creationId xmlns:a16="http://schemas.microsoft.com/office/drawing/2014/main" id="{EADDEBB3-61CA-4830-A319-36262DD9C374}"/>
              </a:ext>
            </a:extLst>
          </p:cNvPr>
          <p:cNvPicPr>
            <a:picLocks noChangeAspect="1"/>
          </p:cNvPicPr>
          <p:nvPr/>
        </p:nvPicPr>
        <p:blipFill>
          <a:blip r:embed="rId4"/>
          <a:stretch>
            <a:fillRect/>
          </a:stretch>
        </p:blipFill>
        <p:spPr>
          <a:xfrm>
            <a:off x="4553750" y="1685807"/>
            <a:ext cx="4286424" cy="3233150"/>
          </a:xfrm>
          <a:prstGeom prst="rect">
            <a:avLst/>
          </a:prstGeom>
        </p:spPr>
      </p:pic>
      <p:sp>
        <p:nvSpPr>
          <p:cNvPr id="19" name="Retângulo 18">
            <a:extLst>
              <a:ext uri="{FF2B5EF4-FFF2-40B4-BE49-F238E27FC236}">
                <a16:creationId xmlns:a16="http://schemas.microsoft.com/office/drawing/2014/main" id="{74240ECC-43EC-438D-8770-614FC5CA9CDF}"/>
              </a:ext>
            </a:extLst>
          </p:cNvPr>
          <p:cNvSpPr/>
          <p:nvPr/>
        </p:nvSpPr>
        <p:spPr>
          <a:xfrm>
            <a:off x="-684584" y="5400310"/>
            <a:ext cx="3419872" cy="369332"/>
          </a:xfrm>
          <a:prstGeom prst="rect">
            <a:avLst/>
          </a:prstGeom>
        </p:spPr>
        <p:txBody>
          <a:bodyPr wrap="square">
            <a:spAutoFit/>
          </a:bodyPr>
          <a:lstStyle/>
          <a:p>
            <a:pPr algn="ctr"/>
            <a:r>
              <a:rPr lang="pt-PT" i="1" dirty="0"/>
              <a:t>Range </a:t>
            </a:r>
            <a:r>
              <a:rPr lang="pt-PT" i="1" dirty="0" err="1"/>
              <a:t>accuracy</a:t>
            </a:r>
            <a:r>
              <a:rPr lang="pt-PT" i="1" dirty="0"/>
              <a:t>:</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850C4CB-0CBD-418D-9F69-49956580156D}"/>
                  </a:ext>
                </a:extLst>
              </p:cNvPr>
              <p:cNvSpPr txBox="1"/>
              <p:nvPr/>
            </p:nvSpPr>
            <p:spPr>
              <a:xfrm>
                <a:off x="1403648" y="5759758"/>
                <a:ext cx="2015424" cy="5209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𝑅</m:t>
                          </m:r>
                        </m:e>
                        <m:sub>
                          <m:r>
                            <a:rPr lang="pt-PT" b="0" i="1" smtClean="0">
                              <a:latin typeface="Cambria Math" panose="02040503050406030204" pitchFamily="18" charset="0"/>
                              <a:ea typeface="Cambria Math" panose="02040503050406030204" pitchFamily="18" charset="0"/>
                            </a:rPr>
                            <m:t>𝑐</m:t>
                          </m:r>
                        </m:sub>
                      </m:sSub>
                      <m:r>
                        <a:rPr lang="pt-PT" b="0" i="1" smtClean="0">
                          <a:latin typeface="Cambria Math" panose="02040503050406030204" pitchFamily="18" charset="0"/>
                          <a:ea typeface="Cambria Math" panose="02040503050406030204" pitchFamily="18" charset="0"/>
                        </a:rPr>
                        <m:t>=</m:t>
                      </m:r>
                      <m:f>
                        <m:fPr>
                          <m:ctrlPr>
                            <a:rPr lang="pt-PT" b="0"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𝑐</m:t>
                          </m:r>
                        </m:num>
                        <m:den>
                          <m:r>
                            <a:rPr lang="pt-PT" b="0" i="1" smtClean="0">
                              <a:latin typeface="Cambria Math" panose="02040503050406030204" pitchFamily="18" charset="0"/>
                              <a:ea typeface="Cambria Math" panose="02040503050406030204" pitchFamily="18" charset="0"/>
                            </a:rPr>
                            <m:t>2</m:t>
                          </m:r>
                          <m:func>
                            <m:funcPr>
                              <m:ctrlPr>
                                <a:rPr lang="pt-PT" b="0" i="1" smtClean="0">
                                  <a:latin typeface="Cambria Math" panose="02040503050406030204" pitchFamily="18" charset="0"/>
                                  <a:ea typeface="Cambria Math" panose="02040503050406030204" pitchFamily="18" charset="0"/>
                                </a:rPr>
                              </m:ctrlPr>
                            </m:funcPr>
                            <m:fName>
                              <m:r>
                                <m:rPr>
                                  <m:sty m:val="p"/>
                                </m:rPr>
                                <a:rPr lang="pt-PT" b="0" i="0" smtClean="0">
                                  <a:latin typeface="Cambria Math" panose="02040503050406030204" pitchFamily="18" charset="0"/>
                                  <a:ea typeface="Cambria Math" panose="02040503050406030204" pitchFamily="18" charset="0"/>
                                </a:rPr>
                                <m:t>cos</m:t>
                              </m:r>
                            </m:fName>
                            <m:e>
                              <m:d>
                                <m:dPr>
                                  <m:ctrlPr>
                                    <a:rPr lang="pt-PT" b="0" i="1" smtClean="0">
                                      <a:latin typeface="Cambria Math" panose="02040503050406030204" pitchFamily="18" charset="0"/>
                                      <a:ea typeface="Cambria Math" panose="02040503050406030204" pitchFamily="18" charset="0"/>
                                    </a:rPr>
                                  </m:ctrlPr>
                                </m:dPr>
                                <m:e>
                                  <m:f>
                                    <m:fPr>
                                      <m:type m:val="lin"/>
                                      <m:ctrlPr>
                                        <a:rPr lang="pt-PT" b="0"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𝛽</m:t>
                                      </m:r>
                                    </m:num>
                                    <m:den>
                                      <m:r>
                                        <a:rPr lang="pt-PT" b="0" i="1" smtClean="0">
                                          <a:latin typeface="Cambria Math" panose="02040503050406030204" pitchFamily="18" charset="0"/>
                                          <a:ea typeface="Cambria Math" panose="02040503050406030204" pitchFamily="18" charset="0"/>
                                        </a:rPr>
                                        <m:t>2</m:t>
                                      </m:r>
                                    </m:den>
                                  </m:f>
                                </m:e>
                              </m:d>
                            </m:e>
                          </m:func>
                          <m:r>
                            <a:rPr lang="pt-PT" b="0" i="1" smtClean="0">
                              <a:latin typeface="Cambria Math" panose="02040503050406030204" pitchFamily="18" charset="0"/>
                              <a:ea typeface="Cambria Math" panose="02040503050406030204" pitchFamily="18" charset="0"/>
                            </a:rPr>
                            <m:t>𝐵</m:t>
                          </m:r>
                        </m:den>
                      </m:f>
                    </m:oMath>
                  </m:oMathPara>
                </a14:m>
                <a:endParaRPr lang="pt-PT" dirty="0"/>
              </a:p>
            </p:txBody>
          </p:sp>
        </mc:Choice>
        <mc:Fallback xmlns="">
          <p:sp>
            <p:nvSpPr>
              <p:cNvPr id="8" name="CaixaDeTexto 7">
                <a:extLst>
                  <a:ext uri="{FF2B5EF4-FFF2-40B4-BE49-F238E27FC236}">
                    <a16:creationId xmlns:a16="http://schemas.microsoft.com/office/drawing/2014/main" id="{0850C4CB-0CBD-418D-9F69-49956580156D}"/>
                  </a:ext>
                </a:extLst>
              </p:cNvPr>
              <p:cNvSpPr txBox="1">
                <a:spLocks noRot="1" noChangeAspect="1" noMove="1" noResize="1" noEditPoints="1" noAdjustHandles="1" noChangeArrowheads="1" noChangeShapeType="1" noTextEdit="1"/>
              </p:cNvSpPr>
              <p:nvPr/>
            </p:nvSpPr>
            <p:spPr>
              <a:xfrm>
                <a:off x="1403648" y="5759758"/>
                <a:ext cx="2015424" cy="520976"/>
              </a:xfrm>
              <a:prstGeom prst="rect">
                <a:avLst/>
              </a:prstGeom>
              <a:blipFill>
                <a:blip r:embed="rId5"/>
                <a:stretch>
                  <a:fillRect/>
                </a:stretch>
              </a:blipFill>
            </p:spPr>
            <p:txBody>
              <a:bodyPr/>
              <a:lstStyle/>
              <a:p>
                <a:r>
                  <a:rPr lang="pt-PT">
                    <a:noFill/>
                  </a:rPr>
                  <a:t> </a:t>
                </a:r>
              </a:p>
            </p:txBody>
          </p:sp>
        </mc:Fallback>
      </mc:AlternateContent>
      <p:sp>
        <p:nvSpPr>
          <p:cNvPr id="11" name="Marcador de Posição de Conteúdo 7167">
            <a:extLst>
              <a:ext uri="{FF2B5EF4-FFF2-40B4-BE49-F238E27FC236}">
                <a16:creationId xmlns:a16="http://schemas.microsoft.com/office/drawing/2014/main" id="{ED03391F-46AD-4058-9D11-26360160C046}"/>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Tree>
    <p:extLst>
      <p:ext uri="{BB962C8B-B14F-4D97-AF65-F5344CB8AC3E}">
        <p14:creationId xmlns:p14="http://schemas.microsoft.com/office/powerpoint/2010/main" val="411665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F3FAC98-6E35-4A08-8B4A-830C51B73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042" y="1648985"/>
            <a:ext cx="6268325" cy="5020376"/>
          </a:xfrm>
          <a:prstGeom prst="rect">
            <a:avLst/>
          </a:prstGeom>
        </p:spPr>
      </p:pic>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11</a:t>
            </a:fld>
            <a:endParaRPr lang="pt-PT" altLang="pt-PT" dirty="0"/>
          </a:p>
        </p:txBody>
      </p:sp>
      <p:sp>
        <p:nvSpPr>
          <p:cNvPr id="12" name="Marcador de Posição de Conteúdo 7167">
            <a:extLst>
              <a:ext uri="{FF2B5EF4-FFF2-40B4-BE49-F238E27FC236}">
                <a16:creationId xmlns:a16="http://schemas.microsoft.com/office/drawing/2014/main" id="{61DBB32F-A048-418A-9667-C93AF4E70D88}"/>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
        <p:nvSpPr>
          <p:cNvPr id="17" name="Retângulo 16">
            <a:extLst>
              <a:ext uri="{FF2B5EF4-FFF2-40B4-BE49-F238E27FC236}">
                <a16:creationId xmlns:a16="http://schemas.microsoft.com/office/drawing/2014/main" id="{FF868DD4-400D-409E-AD0B-52F107691336}"/>
              </a:ext>
            </a:extLst>
          </p:cNvPr>
          <p:cNvSpPr/>
          <p:nvPr/>
        </p:nvSpPr>
        <p:spPr>
          <a:xfrm>
            <a:off x="-108520" y="3008562"/>
            <a:ext cx="3419872" cy="830997"/>
          </a:xfrm>
          <a:prstGeom prst="rect">
            <a:avLst/>
          </a:prstGeom>
        </p:spPr>
        <p:txBody>
          <a:bodyPr wrap="square">
            <a:spAutoFit/>
          </a:bodyPr>
          <a:lstStyle/>
          <a:p>
            <a:pPr algn="ctr"/>
            <a:r>
              <a:rPr lang="pt-PT" sz="2400" dirty="0"/>
              <a:t>2 Transmissores, 1 Recetor</a:t>
            </a:r>
          </a:p>
        </p:txBody>
      </p:sp>
      <p:sp>
        <p:nvSpPr>
          <p:cNvPr id="18" name="Retângulo 17">
            <a:extLst>
              <a:ext uri="{FF2B5EF4-FFF2-40B4-BE49-F238E27FC236}">
                <a16:creationId xmlns:a16="http://schemas.microsoft.com/office/drawing/2014/main" id="{60665BB6-ACD7-439F-88A1-10A94BF63D91}"/>
              </a:ext>
            </a:extLst>
          </p:cNvPr>
          <p:cNvSpPr/>
          <p:nvPr/>
        </p:nvSpPr>
        <p:spPr>
          <a:xfrm>
            <a:off x="-108520" y="4608850"/>
            <a:ext cx="3419872" cy="1200329"/>
          </a:xfrm>
          <a:prstGeom prst="rect">
            <a:avLst/>
          </a:prstGeom>
        </p:spPr>
        <p:txBody>
          <a:bodyPr wrap="square">
            <a:spAutoFit/>
          </a:bodyPr>
          <a:lstStyle/>
          <a:p>
            <a:pPr algn="ctr"/>
            <a:r>
              <a:rPr lang="pt-PT" sz="2400" dirty="0"/>
              <a:t>2 </a:t>
            </a:r>
            <a:r>
              <a:rPr lang="pt-PT" sz="2400" dirty="0" err="1"/>
              <a:t>Elipsóides</a:t>
            </a:r>
            <a:endParaRPr lang="pt-PT" sz="2400" dirty="0"/>
          </a:p>
          <a:p>
            <a:pPr algn="ctr"/>
            <a:r>
              <a:rPr lang="pt-PT" sz="2400" dirty="0"/>
              <a:t>2 ou 4 soluções (2D)</a:t>
            </a:r>
          </a:p>
          <a:p>
            <a:pPr algn="ctr"/>
            <a:r>
              <a:rPr lang="pt-PT" sz="2400" dirty="0"/>
              <a:t>Infinitas Soluções (3D)</a:t>
            </a:r>
          </a:p>
        </p:txBody>
      </p:sp>
      <p:sp>
        <p:nvSpPr>
          <p:cNvPr id="9" name="Seta: Para Baixo 8">
            <a:extLst>
              <a:ext uri="{FF2B5EF4-FFF2-40B4-BE49-F238E27FC236}">
                <a16:creationId xmlns:a16="http://schemas.microsoft.com/office/drawing/2014/main" id="{4DBC8D86-6DB9-4299-997B-89243EA19E7B}"/>
              </a:ext>
            </a:extLst>
          </p:cNvPr>
          <p:cNvSpPr/>
          <p:nvPr/>
        </p:nvSpPr>
        <p:spPr>
          <a:xfrm>
            <a:off x="1384288" y="3968053"/>
            <a:ext cx="434256" cy="4651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9C98C7FF-36AC-4602-AC46-FE3EAE421610}"/>
              </a:ext>
            </a:extLst>
          </p:cNvPr>
          <p:cNvSpPr/>
          <p:nvPr/>
        </p:nvSpPr>
        <p:spPr>
          <a:xfrm>
            <a:off x="611560" y="1052736"/>
            <a:ext cx="7632848" cy="461665"/>
          </a:xfrm>
          <a:prstGeom prst="rect">
            <a:avLst/>
          </a:prstGeom>
        </p:spPr>
        <p:txBody>
          <a:bodyPr wrap="square">
            <a:spAutoFit/>
          </a:bodyPr>
          <a:lstStyle/>
          <a:p>
            <a:r>
              <a:rPr lang="pt-PT" sz="2400" b="1" dirty="0"/>
              <a:t>Localização PCL – Casos</a:t>
            </a:r>
          </a:p>
        </p:txBody>
      </p:sp>
    </p:spTree>
    <p:extLst>
      <p:ext uri="{BB962C8B-B14F-4D97-AF65-F5344CB8AC3E}">
        <p14:creationId xmlns:p14="http://schemas.microsoft.com/office/powerpoint/2010/main" val="786812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12</a:t>
            </a:fld>
            <a:endParaRPr lang="pt-PT" altLang="pt-PT" dirty="0"/>
          </a:p>
        </p:txBody>
      </p:sp>
      <p:sp>
        <p:nvSpPr>
          <p:cNvPr id="12" name="Marcador de Posição de Conteúdo 7167">
            <a:extLst>
              <a:ext uri="{FF2B5EF4-FFF2-40B4-BE49-F238E27FC236}">
                <a16:creationId xmlns:a16="http://schemas.microsoft.com/office/drawing/2014/main" id="{61DBB32F-A048-418A-9667-C93AF4E70D88}"/>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
        <p:nvSpPr>
          <p:cNvPr id="17" name="Retângulo 16">
            <a:extLst>
              <a:ext uri="{FF2B5EF4-FFF2-40B4-BE49-F238E27FC236}">
                <a16:creationId xmlns:a16="http://schemas.microsoft.com/office/drawing/2014/main" id="{FF868DD4-400D-409E-AD0B-52F107691336}"/>
              </a:ext>
            </a:extLst>
          </p:cNvPr>
          <p:cNvSpPr/>
          <p:nvPr/>
        </p:nvSpPr>
        <p:spPr>
          <a:xfrm>
            <a:off x="-108520" y="3008562"/>
            <a:ext cx="3419872" cy="830997"/>
          </a:xfrm>
          <a:prstGeom prst="rect">
            <a:avLst/>
          </a:prstGeom>
        </p:spPr>
        <p:txBody>
          <a:bodyPr wrap="square">
            <a:spAutoFit/>
          </a:bodyPr>
          <a:lstStyle/>
          <a:p>
            <a:pPr algn="ctr"/>
            <a:r>
              <a:rPr lang="pt-PT" sz="2400" dirty="0"/>
              <a:t>3 Transmissores, 1 Recetor</a:t>
            </a:r>
          </a:p>
        </p:txBody>
      </p:sp>
      <p:sp>
        <p:nvSpPr>
          <p:cNvPr id="18" name="Retângulo 17">
            <a:extLst>
              <a:ext uri="{FF2B5EF4-FFF2-40B4-BE49-F238E27FC236}">
                <a16:creationId xmlns:a16="http://schemas.microsoft.com/office/drawing/2014/main" id="{60665BB6-ACD7-439F-88A1-10A94BF63D91}"/>
              </a:ext>
            </a:extLst>
          </p:cNvPr>
          <p:cNvSpPr/>
          <p:nvPr/>
        </p:nvSpPr>
        <p:spPr>
          <a:xfrm>
            <a:off x="-108520" y="4608850"/>
            <a:ext cx="3419872" cy="1200329"/>
          </a:xfrm>
          <a:prstGeom prst="rect">
            <a:avLst/>
          </a:prstGeom>
        </p:spPr>
        <p:txBody>
          <a:bodyPr wrap="square">
            <a:spAutoFit/>
          </a:bodyPr>
          <a:lstStyle/>
          <a:p>
            <a:pPr algn="ctr"/>
            <a:r>
              <a:rPr lang="pt-PT" sz="2400" dirty="0"/>
              <a:t>3 </a:t>
            </a:r>
            <a:r>
              <a:rPr lang="pt-PT" sz="2400" dirty="0" err="1"/>
              <a:t>Elipsóides</a:t>
            </a:r>
            <a:endParaRPr lang="pt-PT" sz="2400" dirty="0"/>
          </a:p>
          <a:p>
            <a:pPr algn="ctr"/>
            <a:r>
              <a:rPr lang="pt-PT" sz="2400" dirty="0"/>
              <a:t>1 solução (2D)</a:t>
            </a:r>
          </a:p>
          <a:p>
            <a:pPr algn="ctr"/>
            <a:r>
              <a:rPr lang="pt-PT" sz="2400" dirty="0"/>
              <a:t>2 Soluções (3D)</a:t>
            </a:r>
          </a:p>
        </p:txBody>
      </p:sp>
      <p:sp>
        <p:nvSpPr>
          <p:cNvPr id="9" name="Seta: Para Baixo 8">
            <a:extLst>
              <a:ext uri="{FF2B5EF4-FFF2-40B4-BE49-F238E27FC236}">
                <a16:creationId xmlns:a16="http://schemas.microsoft.com/office/drawing/2014/main" id="{4DBC8D86-6DB9-4299-997B-89243EA19E7B}"/>
              </a:ext>
            </a:extLst>
          </p:cNvPr>
          <p:cNvSpPr/>
          <p:nvPr/>
        </p:nvSpPr>
        <p:spPr>
          <a:xfrm>
            <a:off x="1384288" y="3968053"/>
            <a:ext cx="434256" cy="4651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2">
            <a:extLst>
              <a:ext uri="{FF2B5EF4-FFF2-40B4-BE49-F238E27FC236}">
                <a16:creationId xmlns:a16="http://schemas.microsoft.com/office/drawing/2014/main" id="{FB0FC798-3D4E-4A65-8EDD-A9A955BF81CD}"/>
              </a:ext>
            </a:extLst>
          </p:cNvPr>
          <p:cNvPicPr>
            <a:picLocks noChangeAspect="1"/>
          </p:cNvPicPr>
          <p:nvPr/>
        </p:nvPicPr>
        <p:blipFill>
          <a:blip r:embed="rId3"/>
          <a:stretch>
            <a:fillRect/>
          </a:stretch>
        </p:blipFill>
        <p:spPr>
          <a:xfrm>
            <a:off x="3132350" y="1953480"/>
            <a:ext cx="5400600" cy="4598133"/>
          </a:xfrm>
          <a:prstGeom prst="rect">
            <a:avLst/>
          </a:prstGeom>
        </p:spPr>
      </p:pic>
      <p:sp>
        <p:nvSpPr>
          <p:cNvPr id="10" name="Retângulo 9">
            <a:extLst>
              <a:ext uri="{FF2B5EF4-FFF2-40B4-BE49-F238E27FC236}">
                <a16:creationId xmlns:a16="http://schemas.microsoft.com/office/drawing/2014/main" id="{5FFC38C1-027E-4E84-B53F-D6D8A02662E3}"/>
              </a:ext>
            </a:extLst>
          </p:cNvPr>
          <p:cNvSpPr/>
          <p:nvPr/>
        </p:nvSpPr>
        <p:spPr>
          <a:xfrm>
            <a:off x="611560" y="1052736"/>
            <a:ext cx="7632848" cy="461665"/>
          </a:xfrm>
          <a:prstGeom prst="rect">
            <a:avLst/>
          </a:prstGeom>
        </p:spPr>
        <p:txBody>
          <a:bodyPr wrap="square">
            <a:spAutoFit/>
          </a:bodyPr>
          <a:lstStyle/>
          <a:p>
            <a:r>
              <a:rPr lang="pt-PT" sz="2400" b="1" dirty="0"/>
              <a:t>Localização PCL – Casos</a:t>
            </a:r>
          </a:p>
        </p:txBody>
      </p:sp>
    </p:spTree>
    <p:extLst>
      <p:ext uri="{BB962C8B-B14F-4D97-AF65-F5344CB8AC3E}">
        <p14:creationId xmlns:p14="http://schemas.microsoft.com/office/powerpoint/2010/main" val="178196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13</a:t>
            </a:fld>
            <a:endParaRPr lang="pt-PT" altLang="pt-PT" dirty="0"/>
          </a:p>
        </p:txBody>
      </p:sp>
      <p:sp>
        <p:nvSpPr>
          <p:cNvPr id="12" name="Marcador de Posição de Conteúdo 7167">
            <a:extLst>
              <a:ext uri="{FF2B5EF4-FFF2-40B4-BE49-F238E27FC236}">
                <a16:creationId xmlns:a16="http://schemas.microsoft.com/office/drawing/2014/main" id="{61DBB32F-A048-418A-9667-C93AF4E70D88}"/>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
        <p:nvSpPr>
          <p:cNvPr id="17" name="Retângulo 16">
            <a:extLst>
              <a:ext uri="{FF2B5EF4-FFF2-40B4-BE49-F238E27FC236}">
                <a16:creationId xmlns:a16="http://schemas.microsoft.com/office/drawing/2014/main" id="{FF868DD4-400D-409E-AD0B-52F107691336}"/>
              </a:ext>
            </a:extLst>
          </p:cNvPr>
          <p:cNvSpPr/>
          <p:nvPr/>
        </p:nvSpPr>
        <p:spPr>
          <a:xfrm>
            <a:off x="-108520" y="3008562"/>
            <a:ext cx="3419872" cy="830997"/>
          </a:xfrm>
          <a:prstGeom prst="rect">
            <a:avLst/>
          </a:prstGeom>
        </p:spPr>
        <p:txBody>
          <a:bodyPr wrap="square">
            <a:spAutoFit/>
          </a:bodyPr>
          <a:lstStyle/>
          <a:p>
            <a:pPr algn="ctr"/>
            <a:r>
              <a:rPr lang="pt-PT" sz="2400" dirty="0"/>
              <a:t>2 Transmissores, 2 Recetores</a:t>
            </a:r>
          </a:p>
        </p:txBody>
      </p:sp>
      <p:sp>
        <p:nvSpPr>
          <p:cNvPr id="18" name="Retângulo 17">
            <a:extLst>
              <a:ext uri="{FF2B5EF4-FFF2-40B4-BE49-F238E27FC236}">
                <a16:creationId xmlns:a16="http://schemas.microsoft.com/office/drawing/2014/main" id="{60665BB6-ACD7-439F-88A1-10A94BF63D91}"/>
              </a:ext>
            </a:extLst>
          </p:cNvPr>
          <p:cNvSpPr/>
          <p:nvPr/>
        </p:nvSpPr>
        <p:spPr>
          <a:xfrm>
            <a:off x="-108520" y="4608850"/>
            <a:ext cx="3419872" cy="1200329"/>
          </a:xfrm>
          <a:prstGeom prst="rect">
            <a:avLst/>
          </a:prstGeom>
        </p:spPr>
        <p:txBody>
          <a:bodyPr wrap="square">
            <a:spAutoFit/>
          </a:bodyPr>
          <a:lstStyle/>
          <a:p>
            <a:pPr algn="ctr"/>
            <a:r>
              <a:rPr lang="pt-PT" sz="2400" dirty="0"/>
              <a:t>4 </a:t>
            </a:r>
            <a:r>
              <a:rPr lang="pt-PT" sz="2400" dirty="0" err="1"/>
              <a:t>Elipsóides</a:t>
            </a:r>
            <a:endParaRPr lang="pt-PT" sz="2400" dirty="0"/>
          </a:p>
          <a:p>
            <a:pPr algn="ctr"/>
            <a:r>
              <a:rPr lang="pt-PT" sz="2400" dirty="0"/>
              <a:t>1 solução (2D)</a:t>
            </a:r>
          </a:p>
          <a:p>
            <a:pPr algn="ctr"/>
            <a:r>
              <a:rPr lang="pt-PT" sz="2400" dirty="0"/>
              <a:t>1 Solução (3D)</a:t>
            </a:r>
          </a:p>
        </p:txBody>
      </p:sp>
      <p:sp>
        <p:nvSpPr>
          <p:cNvPr id="9" name="Seta: Para Baixo 8">
            <a:extLst>
              <a:ext uri="{FF2B5EF4-FFF2-40B4-BE49-F238E27FC236}">
                <a16:creationId xmlns:a16="http://schemas.microsoft.com/office/drawing/2014/main" id="{4DBC8D86-6DB9-4299-997B-89243EA19E7B}"/>
              </a:ext>
            </a:extLst>
          </p:cNvPr>
          <p:cNvSpPr/>
          <p:nvPr/>
        </p:nvSpPr>
        <p:spPr>
          <a:xfrm>
            <a:off x="1384288" y="3968053"/>
            <a:ext cx="434256" cy="4651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5FFC38C1-027E-4E84-B53F-D6D8A02662E3}"/>
              </a:ext>
            </a:extLst>
          </p:cNvPr>
          <p:cNvSpPr/>
          <p:nvPr/>
        </p:nvSpPr>
        <p:spPr>
          <a:xfrm>
            <a:off x="611560" y="1052736"/>
            <a:ext cx="7632848" cy="461665"/>
          </a:xfrm>
          <a:prstGeom prst="rect">
            <a:avLst/>
          </a:prstGeom>
        </p:spPr>
        <p:txBody>
          <a:bodyPr wrap="square">
            <a:spAutoFit/>
          </a:bodyPr>
          <a:lstStyle/>
          <a:p>
            <a:r>
              <a:rPr lang="pt-PT" sz="2400" b="1" dirty="0"/>
              <a:t>Localização PCL – Casos</a:t>
            </a:r>
          </a:p>
        </p:txBody>
      </p:sp>
      <p:pic>
        <p:nvPicPr>
          <p:cNvPr id="4" name="Imagem 3">
            <a:extLst>
              <a:ext uri="{FF2B5EF4-FFF2-40B4-BE49-F238E27FC236}">
                <a16:creationId xmlns:a16="http://schemas.microsoft.com/office/drawing/2014/main" id="{73A52D6A-0748-4DAB-80CB-603CF26223EC}"/>
              </a:ext>
            </a:extLst>
          </p:cNvPr>
          <p:cNvPicPr>
            <a:picLocks noChangeAspect="1"/>
          </p:cNvPicPr>
          <p:nvPr/>
        </p:nvPicPr>
        <p:blipFill>
          <a:blip r:embed="rId3"/>
          <a:stretch>
            <a:fillRect/>
          </a:stretch>
        </p:blipFill>
        <p:spPr>
          <a:xfrm>
            <a:off x="3340878" y="1912092"/>
            <a:ext cx="5350629" cy="4111922"/>
          </a:xfrm>
          <a:prstGeom prst="rect">
            <a:avLst/>
          </a:prstGeom>
        </p:spPr>
      </p:pic>
    </p:spTree>
    <p:extLst>
      <p:ext uri="{BB962C8B-B14F-4D97-AF65-F5344CB8AC3E}">
        <p14:creationId xmlns:p14="http://schemas.microsoft.com/office/powerpoint/2010/main" val="91327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14</a:t>
            </a:fld>
            <a:endParaRPr lang="pt-PT" altLang="pt-PT" dirty="0"/>
          </a:p>
        </p:txBody>
      </p:sp>
      <p:sp>
        <p:nvSpPr>
          <p:cNvPr id="12" name="Marcador de Posição de Conteúdo 7167">
            <a:extLst>
              <a:ext uri="{FF2B5EF4-FFF2-40B4-BE49-F238E27FC236}">
                <a16:creationId xmlns:a16="http://schemas.microsoft.com/office/drawing/2014/main" id="{61DBB32F-A048-418A-9667-C93AF4E70D88}"/>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pic>
        <p:nvPicPr>
          <p:cNvPr id="7" name="Imagem 6">
            <a:extLst>
              <a:ext uri="{FF2B5EF4-FFF2-40B4-BE49-F238E27FC236}">
                <a16:creationId xmlns:a16="http://schemas.microsoft.com/office/drawing/2014/main" id="{3A69EEDE-A51C-48CD-88A8-6C5599EEA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92" y="2348880"/>
            <a:ext cx="7632848" cy="3991109"/>
          </a:xfrm>
          <a:prstGeom prst="rect">
            <a:avLst/>
          </a:prstGeom>
        </p:spPr>
      </p:pic>
      <p:sp>
        <p:nvSpPr>
          <p:cNvPr id="17" name="Retângulo 16">
            <a:extLst>
              <a:ext uri="{FF2B5EF4-FFF2-40B4-BE49-F238E27FC236}">
                <a16:creationId xmlns:a16="http://schemas.microsoft.com/office/drawing/2014/main" id="{FF868DD4-400D-409E-AD0B-52F107691336}"/>
              </a:ext>
            </a:extLst>
          </p:cNvPr>
          <p:cNvSpPr/>
          <p:nvPr/>
        </p:nvSpPr>
        <p:spPr>
          <a:xfrm>
            <a:off x="5451345" y="1073686"/>
            <a:ext cx="3419872" cy="830997"/>
          </a:xfrm>
          <a:prstGeom prst="rect">
            <a:avLst/>
          </a:prstGeom>
        </p:spPr>
        <p:txBody>
          <a:bodyPr wrap="square">
            <a:spAutoFit/>
          </a:bodyPr>
          <a:lstStyle/>
          <a:p>
            <a:pPr algn="ctr"/>
            <a:r>
              <a:rPr lang="pt-PT" sz="2400" dirty="0"/>
              <a:t>Todos os mastros com alturas semelhantes</a:t>
            </a:r>
          </a:p>
        </p:txBody>
      </p:sp>
      <p:sp>
        <p:nvSpPr>
          <p:cNvPr id="18" name="Retângulo 17">
            <a:extLst>
              <a:ext uri="{FF2B5EF4-FFF2-40B4-BE49-F238E27FC236}">
                <a16:creationId xmlns:a16="http://schemas.microsoft.com/office/drawing/2014/main" id="{60665BB6-ACD7-439F-88A1-10A94BF63D91}"/>
              </a:ext>
            </a:extLst>
          </p:cNvPr>
          <p:cNvSpPr/>
          <p:nvPr/>
        </p:nvSpPr>
        <p:spPr>
          <a:xfrm>
            <a:off x="5472168" y="2500011"/>
            <a:ext cx="3419872" cy="830997"/>
          </a:xfrm>
          <a:prstGeom prst="rect">
            <a:avLst/>
          </a:prstGeom>
        </p:spPr>
        <p:txBody>
          <a:bodyPr wrap="square">
            <a:spAutoFit/>
          </a:bodyPr>
          <a:lstStyle/>
          <a:p>
            <a:pPr algn="ctr"/>
            <a:r>
              <a:rPr lang="pt-PT" sz="2400" dirty="0"/>
              <a:t>Pouca precisão em altitude</a:t>
            </a:r>
          </a:p>
        </p:txBody>
      </p:sp>
      <p:sp>
        <p:nvSpPr>
          <p:cNvPr id="9" name="Seta: Para Baixo 8">
            <a:extLst>
              <a:ext uri="{FF2B5EF4-FFF2-40B4-BE49-F238E27FC236}">
                <a16:creationId xmlns:a16="http://schemas.microsoft.com/office/drawing/2014/main" id="{4DBC8D86-6DB9-4299-997B-89243EA19E7B}"/>
              </a:ext>
            </a:extLst>
          </p:cNvPr>
          <p:cNvSpPr/>
          <p:nvPr/>
        </p:nvSpPr>
        <p:spPr>
          <a:xfrm>
            <a:off x="6964976" y="2010495"/>
            <a:ext cx="434256" cy="4651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18">
            <a:extLst>
              <a:ext uri="{FF2B5EF4-FFF2-40B4-BE49-F238E27FC236}">
                <a16:creationId xmlns:a16="http://schemas.microsoft.com/office/drawing/2014/main" id="{79193205-BAFD-4C71-9061-3430F7AB56E7}"/>
              </a:ext>
            </a:extLst>
          </p:cNvPr>
          <p:cNvSpPr/>
          <p:nvPr/>
        </p:nvSpPr>
        <p:spPr>
          <a:xfrm>
            <a:off x="611560" y="1052736"/>
            <a:ext cx="5256584" cy="830997"/>
          </a:xfrm>
          <a:prstGeom prst="rect">
            <a:avLst/>
          </a:prstGeom>
        </p:spPr>
        <p:txBody>
          <a:bodyPr wrap="square">
            <a:spAutoFit/>
          </a:bodyPr>
          <a:lstStyle/>
          <a:p>
            <a:r>
              <a:rPr lang="pt-PT" sz="2400" b="1" dirty="0"/>
              <a:t>Localização PCL – Altura semelhante entre mastros</a:t>
            </a:r>
          </a:p>
        </p:txBody>
      </p:sp>
    </p:spTree>
    <p:extLst>
      <p:ext uri="{BB962C8B-B14F-4D97-AF65-F5344CB8AC3E}">
        <p14:creationId xmlns:p14="http://schemas.microsoft.com/office/powerpoint/2010/main" val="1566421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15</a:t>
            </a:fld>
            <a:endParaRPr lang="pt-PT" altLang="pt-PT" dirty="0"/>
          </a:p>
        </p:txBody>
      </p:sp>
      <p:sp>
        <p:nvSpPr>
          <p:cNvPr id="8" name="Retângulo 7">
            <a:extLst>
              <a:ext uri="{FF2B5EF4-FFF2-40B4-BE49-F238E27FC236}">
                <a16:creationId xmlns:a16="http://schemas.microsoft.com/office/drawing/2014/main" id="{23B3C08D-D99B-4F07-A607-AC991261647A}"/>
              </a:ext>
            </a:extLst>
          </p:cNvPr>
          <p:cNvSpPr/>
          <p:nvPr/>
        </p:nvSpPr>
        <p:spPr>
          <a:xfrm>
            <a:off x="611560" y="1052736"/>
            <a:ext cx="7632848" cy="461665"/>
          </a:xfrm>
          <a:prstGeom prst="rect">
            <a:avLst/>
          </a:prstGeom>
        </p:spPr>
        <p:txBody>
          <a:bodyPr wrap="square">
            <a:spAutoFit/>
          </a:bodyPr>
          <a:lstStyle/>
          <a:p>
            <a:r>
              <a:rPr lang="pt-PT" sz="2400" b="1" dirty="0"/>
              <a:t>Localização PCL</a:t>
            </a:r>
          </a:p>
        </p:txBody>
      </p:sp>
      <p:pic>
        <p:nvPicPr>
          <p:cNvPr id="3" name="Imagem 2">
            <a:extLst>
              <a:ext uri="{FF2B5EF4-FFF2-40B4-BE49-F238E27FC236}">
                <a16:creationId xmlns:a16="http://schemas.microsoft.com/office/drawing/2014/main" id="{7B5E37AF-6D4D-4A81-8838-9DCA2977C36C}"/>
              </a:ext>
            </a:extLst>
          </p:cNvPr>
          <p:cNvPicPr>
            <a:picLocks noChangeAspect="1"/>
          </p:cNvPicPr>
          <p:nvPr/>
        </p:nvPicPr>
        <p:blipFill>
          <a:blip r:embed="rId3"/>
          <a:stretch>
            <a:fillRect/>
          </a:stretch>
        </p:blipFill>
        <p:spPr>
          <a:xfrm>
            <a:off x="251520" y="2317613"/>
            <a:ext cx="4028122" cy="2667977"/>
          </a:xfrm>
          <a:prstGeom prst="rect">
            <a:avLst/>
          </a:prstGeom>
        </p:spPr>
      </p:pic>
      <p:pic>
        <p:nvPicPr>
          <p:cNvPr id="4" name="Imagem 3">
            <a:extLst>
              <a:ext uri="{FF2B5EF4-FFF2-40B4-BE49-F238E27FC236}">
                <a16:creationId xmlns:a16="http://schemas.microsoft.com/office/drawing/2014/main" id="{4EC5A166-68E3-4100-826A-4B154E53C8D8}"/>
              </a:ext>
            </a:extLst>
          </p:cNvPr>
          <p:cNvPicPr>
            <a:picLocks noChangeAspect="1"/>
          </p:cNvPicPr>
          <p:nvPr/>
        </p:nvPicPr>
        <p:blipFill>
          <a:blip r:embed="rId4"/>
          <a:stretch>
            <a:fillRect/>
          </a:stretch>
        </p:blipFill>
        <p:spPr>
          <a:xfrm>
            <a:off x="4572000" y="1483701"/>
            <a:ext cx="4066233" cy="3034502"/>
          </a:xfrm>
          <a:prstGeom prst="rect">
            <a:avLst/>
          </a:prstGeom>
        </p:spPr>
      </p:pic>
      <p:sp>
        <p:nvSpPr>
          <p:cNvPr id="11" name="Retângulo 10">
            <a:extLst>
              <a:ext uri="{FF2B5EF4-FFF2-40B4-BE49-F238E27FC236}">
                <a16:creationId xmlns:a16="http://schemas.microsoft.com/office/drawing/2014/main" id="{4F3FB741-FC07-41CA-B0B2-0D4A798C01EB}"/>
              </a:ext>
            </a:extLst>
          </p:cNvPr>
          <p:cNvSpPr/>
          <p:nvPr/>
        </p:nvSpPr>
        <p:spPr>
          <a:xfrm>
            <a:off x="251520" y="1922348"/>
            <a:ext cx="3419872" cy="461665"/>
          </a:xfrm>
          <a:prstGeom prst="rect">
            <a:avLst/>
          </a:prstGeom>
        </p:spPr>
        <p:txBody>
          <a:bodyPr wrap="square">
            <a:spAutoFit/>
          </a:bodyPr>
          <a:lstStyle/>
          <a:p>
            <a:pPr algn="ctr"/>
            <a:r>
              <a:rPr lang="pt-PT" sz="2400" dirty="0" err="1"/>
              <a:t>Biestático</a:t>
            </a:r>
            <a:endParaRPr lang="pt-PT" dirty="0"/>
          </a:p>
        </p:txBody>
      </p:sp>
      <p:sp>
        <p:nvSpPr>
          <p:cNvPr id="14" name="Retângulo 13">
            <a:extLst>
              <a:ext uri="{FF2B5EF4-FFF2-40B4-BE49-F238E27FC236}">
                <a16:creationId xmlns:a16="http://schemas.microsoft.com/office/drawing/2014/main" id="{B90395DD-027A-46AC-8A03-91D28E03F10A}"/>
              </a:ext>
            </a:extLst>
          </p:cNvPr>
          <p:cNvSpPr/>
          <p:nvPr/>
        </p:nvSpPr>
        <p:spPr>
          <a:xfrm>
            <a:off x="4875705" y="1036187"/>
            <a:ext cx="3419872" cy="461665"/>
          </a:xfrm>
          <a:prstGeom prst="rect">
            <a:avLst/>
          </a:prstGeom>
        </p:spPr>
        <p:txBody>
          <a:bodyPr wrap="square">
            <a:spAutoFit/>
          </a:bodyPr>
          <a:lstStyle/>
          <a:p>
            <a:pPr algn="ctr"/>
            <a:r>
              <a:rPr lang="pt-PT" sz="2400" dirty="0" err="1"/>
              <a:t>Multiestático</a:t>
            </a:r>
            <a:endParaRPr lang="pt-PT" dirty="0"/>
          </a:p>
        </p:txBody>
      </p:sp>
      <p:sp>
        <p:nvSpPr>
          <p:cNvPr id="15" name="Retângulo 14">
            <a:extLst>
              <a:ext uri="{FF2B5EF4-FFF2-40B4-BE49-F238E27FC236}">
                <a16:creationId xmlns:a16="http://schemas.microsoft.com/office/drawing/2014/main" id="{1589BA12-CA07-480A-A9CA-CE74AF1837D8}"/>
              </a:ext>
            </a:extLst>
          </p:cNvPr>
          <p:cNvSpPr/>
          <p:nvPr/>
        </p:nvSpPr>
        <p:spPr>
          <a:xfrm>
            <a:off x="467544" y="5035094"/>
            <a:ext cx="3419872" cy="584775"/>
          </a:xfrm>
          <a:prstGeom prst="rect">
            <a:avLst/>
          </a:prstGeom>
        </p:spPr>
        <p:txBody>
          <a:bodyPr wrap="square">
            <a:spAutoFit/>
          </a:bodyPr>
          <a:lstStyle/>
          <a:p>
            <a:r>
              <a:rPr lang="pt-PT" sz="1600" dirty="0"/>
              <a:t>1 par transmissor/recetor:</a:t>
            </a:r>
          </a:p>
          <a:p>
            <a:pPr marL="285750" indent="-285750">
              <a:buFont typeface="Arial" panose="020B0604020202020204" pitchFamily="34" charset="0"/>
              <a:buChar char="•"/>
            </a:pPr>
            <a:r>
              <a:rPr lang="pt-PT" sz="1600" dirty="0"/>
              <a:t>Baixa resolução cross-range</a:t>
            </a:r>
          </a:p>
        </p:txBody>
      </p:sp>
      <p:sp>
        <p:nvSpPr>
          <p:cNvPr id="16" name="Retângulo 15">
            <a:extLst>
              <a:ext uri="{FF2B5EF4-FFF2-40B4-BE49-F238E27FC236}">
                <a16:creationId xmlns:a16="http://schemas.microsoft.com/office/drawing/2014/main" id="{DD1FF19B-C93F-47DE-AAC1-1BD831181771}"/>
              </a:ext>
            </a:extLst>
          </p:cNvPr>
          <p:cNvSpPr/>
          <p:nvPr/>
        </p:nvSpPr>
        <p:spPr>
          <a:xfrm>
            <a:off x="4664514" y="4796441"/>
            <a:ext cx="3419872" cy="1077218"/>
          </a:xfrm>
          <a:prstGeom prst="rect">
            <a:avLst/>
          </a:prstGeom>
        </p:spPr>
        <p:txBody>
          <a:bodyPr wrap="square">
            <a:spAutoFit/>
          </a:bodyPr>
          <a:lstStyle/>
          <a:p>
            <a:r>
              <a:rPr lang="pt-PT" sz="1600" dirty="0"/>
              <a:t>Vários pares transmissor/recetor:</a:t>
            </a:r>
          </a:p>
          <a:p>
            <a:pPr marL="285750" indent="-285750">
              <a:buFont typeface="Arial" panose="020B0604020202020204" pitchFamily="34" charset="0"/>
              <a:buChar char="•"/>
            </a:pPr>
            <a:r>
              <a:rPr lang="pt-PT" sz="1600" dirty="0"/>
              <a:t>Boa resolução em range e cross-range</a:t>
            </a:r>
          </a:p>
          <a:p>
            <a:pPr marL="285750" indent="-285750">
              <a:buFont typeface="Arial" panose="020B0604020202020204" pitchFamily="34" charset="0"/>
              <a:buChar char="•"/>
            </a:pPr>
            <a:r>
              <a:rPr lang="pt-PT" sz="1600" dirty="0"/>
              <a:t>Melhor performance</a:t>
            </a:r>
          </a:p>
        </p:txBody>
      </p:sp>
      <p:sp>
        <p:nvSpPr>
          <p:cNvPr id="12" name="Marcador de Posição de Conteúdo 7167">
            <a:extLst>
              <a:ext uri="{FF2B5EF4-FFF2-40B4-BE49-F238E27FC236}">
                <a16:creationId xmlns:a16="http://schemas.microsoft.com/office/drawing/2014/main" id="{61DBB32F-A048-418A-9667-C93AF4E70D88}"/>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Tree>
    <p:extLst>
      <p:ext uri="{BB962C8B-B14F-4D97-AF65-F5344CB8AC3E}">
        <p14:creationId xmlns:p14="http://schemas.microsoft.com/office/powerpoint/2010/main" val="3615099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9BF35F-9A8B-4CEC-932D-9A486ACDAF5D}" type="slidenum">
              <a:rPr kumimoji="0" lang="pt-PT" altLang="pt-PT" sz="10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pt-PT" altLang="pt-PT" sz="1000" b="0" i="0" u="none" strike="noStrike" kern="1200" cap="none" spc="0" normalizeH="0" baseline="0" noProof="0">
              <a:ln>
                <a:noFill/>
              </a:ln>
              <a:solidFill>
                <a:srgbClr val="898989"/>
              </a:solidFill>
              <a:effectLst/>
              <a:uLnTx/>
              <a:uFillTx/>
              <a:latin typeface="Calibri" pitchFamily="34" charset="0"/>
              <a:ea typeface="+mn-ea"/>
              <a:cs typeface="+mn-cs"/>
            </a:endParaRPr>
          </a:p>
        </p:txBody>
      </p:sp>
      <p:graphicFrame>
        <p:nvGraphicFramePr>
          <p:cNvPr id="2" name="Diagrama 1"/>
          <p:cNvGraphicFramePr/>
          <p:nvPr>
            <p:extLst>
              <p:ext uri="{D42A27DB-BD31-4B8C-83A1-F6EECF244321}">
                <p14:modId xmlns:p14="http://schemas.microsoft.com/office/powerpoint/2010/main" val="1968167749"/>
              </p:ext>
            </p:extLst>
          </p:nvPr>
        </p:nvGraphicFramePr>
        <p:xfrm>
          <a:off x="755576" y="1268760"/>
          <a:ext cx="756084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e Conteúdo 7167">
            <a:extLst>
              <a:ext uri="{FF2B5EF4-FFF2-40B4-BE49-F238E27FC236}">
                <a16:creationId xmlns:a16="http://schemas.microsoft.com/office/drawing/2014/main" id="{F455F486-0846-4707-AB95-638E22970AF4}"/>
              </a:ext>
            </a:extLst>
          </p:cNvPr>
          <p:cNvSpPr txBox="1">
            <a:spLocks/>
          </p:cNvSpPr>
          <p:nvPr/>
        </p:nvSpPr>
        <p:spPr bwMode="auto">
          <a:xfrm>
            <a:off x="1403648" y="764704"/>
            <a:ext cx="7488392"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dirty="0"/>
              <a:t>Agenda</a:t>
            </a:r>
          </a:p>
        </p:txBody>
      </p:sp>
    </p:spTree>
    <p:extLst>
      <p:ext uri="{BB962C8B-B14F-4D97-AF65-F5344CB8AC3E}">
        <p14:creationId xmlns:p14="http://schemas.microsoft.com/office/powerpoint/2010/main" val="367108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 name="Marcador de Posição de Conteúdo 7167"/>
          <p:cNvSpPr>
            <a:spLocks noGrp="1"/>
          </p:cNvSpPr>
          <p:nvPr>
            <p:ph idx="12"/>
          </p:nvPr>
        </p:nvSpPr>
        <p:spPr>
          <a:xfrm>
            <a:off x="1403648" y="260648"/>
            <a:ext cx="7488392" cy="648072"/>
          </a:xfrm>
        </p:spPr>
        <p:txBody>
          <a:bodyPr>
            <a:normAutofit/>
          </a:body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17</a:t>
            </a:fld>
            <a:endParaRPr lang="pt-PT" altLang="pt-PT" dirty="0"/>
          </a:p>
        </p:txBody>
      </p:sp>
      <mc:AlternateContent xmlns:mc="http://schemas.openxmlformats.org/markup-compatibility/2006">
        <mc:Choice xmlns:a14="http://schemas.microsoft.com/office/drawing/2010/main" Requires="a14">
          <p:sp>
            <p:nvSpPr>
              <p:cNvPr id="9" name="Retângulo 8">
                <a:extLst>
                  <a:ext uri="{FF2B5EF4-FFF2-40B4-BE49-F238E27FC236}">
                    <a16:creationId xmlns:a16="http://schemas.microsoft.com/office/drawing/2014/main" id="{8A5E0F3A-56D6-4973-A80F-FFFCA18EC5BA}"/>
                  </a:ext>
                </a:extLst>
              </p:cNvPr>
              <p:cNvSpPr/>
              <p:nvPr/>
            </p:nvSpPr>
            <p:spPr>
              <a:xfrm>
                <a:off x="611560" y="1536174"/>
                <a:ext cx="7632848" cy="4337341"/>
              </a:xfrm>
              <a:prstGeom prst="rect">
                <a:avLst/>
              </a:prstGeom>
            </p:spPr>
            <p:txBody>
              <a:bodyPr wrap="square">
                <a:spAutoFit/>
              </a:bodyPr>
              <a:lstStyle/>
              <a:p>
                <a:r>
                  <a:rPr lang="pt-PT" sz="3200" b="1" dirty="0"/>
                  <a:t>Processamento</a:t>
                </a:r>
              </a:p>
              <a:p>
                <a:pPr marL="742950" lvl="1" indent="-285750">
                  <a:buFont typeface="Arial" panose="020B0604020202020204" pitchFamily="34" charset="0"/>
                  <a:buChar char="•"/>
                </a:pPr>
                <a:r>
                  <a:rPr lang="pt-PT" sz="2400" dirty="0"/>
                  <a:t>Receção e reconstrução do sinal direto (</a:t>
                </a:r>
                <a:r>
                  <a:rPr lang="pt-PT" sz="2400" i="1" dirty="0" err="1"/>
                  <a:t>reference</a:t>
                </a:r>
                <a:r>
                  <a:rPr lang="pt-PT" sz="2400" i="1" dirty="0"/>
                  <a:t> </a:t>
                </a:r>
                <a:r>
                  <a:rPr lang="pt-PT" sz="2400" i="1" dirty="0" err="1"/>
                  <a:t>signal</a:t>
                </a:r>
                <a:r>
                  <a:rPr lang="pt-PT" sz="2400" i="1" dirty="0"/>
                  <a:t>,</a:t>
                </a:r>
                <a:r>
                  <a:rPr lang="pt-PT" sz="2400" dirty="0"/>
                  <a:t> </a:t>
                </a:r>
                <a14:m>
                  <m:oMath xmlns:m="http://schemas.openxmlformats.org/officeDocument/2006/math">
                    <m:sSub>
                      <m:sSubPr>
                        <m:ctrlPr>
                          <a:rPr lang="pt-PT" sz="2400" i="1">
                            <a:latin typeface="Cambria Math" panose="02040503050406030204" pitchFamily="18" charset="0"/>
                          </a:rPr>
                        </m:ctrlPr>
                      </m:sSubPr>
                      <m:e>
                        <m:r>
                          <a:rPr lang="pt-PT" sz="2400" b="0" i="1" smtClean="0">
                            <a:latin typeface="Cambria Math" panose="02040503050406030204" pitchFamily="18" charset="0"/>
                          </a:rPr>
                          <m:t>𝑠</m:t>
                        </m:r>
                      </m:e>
                      <m:sub>
                        <m:r>
                          <a:rPr lang="pt-PT" sz="2400" b="0" i="1" smtClean="0">
                            <a:latin typeface="Cambria Math" panose="02040503050406030204" pitchFamily="18" charset="0"/>
                          </a:rPr>
                          <m:t>𝑟𝑒𝑓</m:t>
                        </m:r>
                      </m:sub>
                    </m:sSub>
                  </m:oMath>
                </a14:m>
                <a:r>
                  <a:rPr lang="pt-PT" sz="2400" i="1" dirty="0"/>
                  <a:t> </a:t>
                </a:r>
                <a:r>
                  <a:rPr lang="pt-PT" sz="2400" dirty="0"/>
                  <a:t>) </a:t>
                </a:r>
              </a:p>
              <a:p>
                <a:pPr marL="742950" lvl="1" indent="-285750">
                  <a:buFont typeface="Arial" panose="020B0604020202020204" pitchFamily="34" charset="0"/>
                  <a:buChar char="•"/>
                </a:pPr>
                <a:r>
                  <a:rPr lang="pt-PT" sz="2400" dirty="0"/>
                  <a:t>Receção do </a:t>
                </a:r>
                <a:r>
                  <a:rPr lang="pt-PT" sz="2400" i="1" dirty="0" err="1"/>
                  <a:t>surveillance</a:t>
                </a:r>
                <a:r>
                  <a:rPr lang="pt-PT" sz="2400" i="1" dirty="0"/>
                  <a:t> </a:t>
                </a:r>
                <a:r>
                  <a:rPr lang="pt-PT" sz="2400" i="1" dirty="0" err="1"/>
                  <a:t>signal</a:t>
                </a:r>
                <a:r>
                  <a:rPr lang="pt-PT" sz="2400" dirty="0"/>
                  <a:t> (</a:t>
                </a:r>
                <a14:m>
                  <m:oMath xmlns:m="http://schemas.openxmlformats.org/officeDocument/2006/math">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b="0" i="1" smtClean="0">
                            <a:latin typeface="Cambria Math" panose="02040503050406030204" pitchFamily="18" charset="0"/>
                          </a:rPr>
                          <m:t>𝑟</m:t>
                        </m:r>
                      </m:sub>
                    </m:sSub>
                  </m:oMath>
                </a14:m>
                <a:r>
                  <a:rPr lang="pt-PT" sz="2400" dirty="0"/>
                  <a:t>)</a:t>
                </a:r>
              </a:p>
              <a:p>
                <a:pPr marL="742950" lvl="1" indent="-285750">
                  <a:buFont typeface="Arial" panose="020B0604020202020204" pitchFamily="34" charset="0"/>
                  <a:buChar char="•"/>
                </a:pPr>
                <a:r>
                  <a:rPr lang="pt-PT" sz="2400" i="1" dirty="0"/>
                  <a:t>Cross-</a:t>
                </a:r>
                <a:r>
                  <a:rPr lang="pt-PT" sz="2400" i="1" dirty="0" err="1"/>
                  <a:t>correlation</a:t>
                </a:r>
                <a:r>
                  <a:rPr lang="pt-PT" sz="2400" dirty="0"/>
                  <a:t> do </a:t>
                </a:r>
                <a14:m>
                  <m:oMath xmlns:m="http://schemas.openxmlformats.org/officeDocument/2006/math">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i="1">
                            <a:latin typeface="Cambria Math" panose="02040503050406030204" pitchFamily="18" charset="0"/>
                          </a:rPr>
                          <m:t>𝑟𝑒𝑓</m:t>
                        </m:r>
                      </m:sub>
                    </m:sSub>
                  </m:oMath>
                </a14:m>
                <a:r>
                  <a:rPr lang="pt-PT" sz="2400" dirty="0"/>
                  <a:t> e </a:t>
                </a:r>
                <a14:m>
                  <m:oMath xmlns:m="http://schemas.openxmlformats.org/officeDocument/2006/math">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b="0" i="1" smtClean="0">
                            <a:latin typeface="Cambria Math" panose="02040503050406030204" pitchFamily="18" charset="0"/>
                          </a:rPr>
                          <m:t>𝑟</m:t>
                        </m:r>
                      </m:sub>
                    </m:sSub>
                  </m:oMath>
                </a14:m>
                <a:r>
                  <a:rPr lang="pt-PT" sz="2400" i="1" dirty="0"/>
                  <a:t> </a:t>
                </a:r>
              </a:p>
              <a:p>
                <a:pPr marL="742950" lvl="1" indent="-285750">
                  <a:buFont typeface="Arial" panose="020B0604020202020204" pitchFamily="34" charset="0"/>
                  <a:buChar char="•"/>
                </a:pPr>
                <a:r>
                  <a:rPr lang="pt-PT" sz="2400" dirty="0"/>
                  <a:t>Integração de produtos da correlação (FFT)</a:t>
                </a:r>
              </a:p>
              <a:p>
                <a:pPr marL="742950" lvl="1" indent="-285750">
                  <a:buFont typeface="Arial" panose="020B0604020202020204" pitchFamily="34" charset="0"/>
                  <a:buChar char="•"/>
                </a:pPr>
                <a:r>
                  <a:rPr lang="pt-PT" sz="2400" dirty="0"/>
                  <a:t>Filtragem de </a:t>
                </a:r>
                <a:r>
                  <a:rPr lang="pt-PT" sz="2400" i="1" dirty="0" err="1"/>
                  <a:t>clutter</a:t>
                </a:r>
                <a:r>
                  <a:rPr lang="pt-PT" sz="2400" dirty="0"/>
                  <a:t> </a:t>
                </a:r>
              </a:p>
              <a:p>
                <a:pPr marL="742950" lvl="1" indent="-285750">
                  <a:buFont typeface="Arial" panose="020B0604020202020204" pitchFamily="34" charset="0"/>
                  <a:buChar char="•"/>
                </a:pPr>
                <a:r>
                  <a:rPr lang="pt-PT" sz="2400" dirty="0"/>
                  <a:t>Deteção de alvos e seguimento no domínio </a:t>
                </a:r>
                <a:r>
                  <a:rPr lang="pt-PT" sz="2400" i="1" dirty="0"/>
                  <a:t>range/Doppler </a:t>
                </a:r>
              </a:p>
              <a:p>
                <a:pPr marL="742950" lvl="1" indent="-285750">
                  <a:buFont typeface="Arial" panose="020B0604020202020204" pitchFamily="34" charset="0"/>
                  <a:buChar char="•"/>
                </a:pPr>
                <a:r>
                  <a:rPr lang="pt-PT" sz="2400" dirty="0"/>
                  <a:t>Processamento no plano Cartesiano </a:t>
                </a:r>
              </a:p>
              <a:p>
                <a:pPr marL="742950" lvl="1" indent="-285750">
                  <a:buFont typeface="Arial" panose="020B0604020202020204" pitchFamily="34" charset="0"/>
                  <a:buChar char="•"/>
                </a:pPr>
                <a:r>
                  <a:rPr lang="pt-PT" sz="2400" dirty="0"/>
                  <a:t>Seguimento no plano Cartesiano</a:t>
                </a:r>
              </a:p>
            </p:txBody>
          </p:sp>
        </mc:Choice>
        <mc:Fallback>
          <p:sp>
            <p:nvSpPr>
              <p:cNvPr id="9" name="Retângulo 8">
                <a:extLst>
                  <a:ext uri="{FF2B5EF4-FFF2-40B4-BE49-F238E27FC236}">
                    <a16:creationId xmlns:a16="http://schemas.microsoft.com/office/drawing/2014/main" id="{8A5E0F3A-56D6-4973-A80F-FFFCA18EC5BA}"/>
                  </a:ext>
                </a:extLst>
              </p:cNvPr>
              <p:cNvSpPr>
                <a:spLocks noRot="1" noChangeAspect="1" noMove="1" noResize="1" noEditPoints="1" noAdjustHandles="1" noChangeArrowheads="1" noChangeShapeType="1" noTextEdit="1"/>
              </p:cNvSpPr>
              <p:nvPr/>
            </p:nvSpPr>
            <p:spPr>
              <a:xfrm>
                <a:off x="611560" y="1536174"/>
                <a:ext cx="7632848" cy="4337341"/>
              </a:xfrm>
              <a:prstGeom prst="rect">
                <a:avLst/>
              </a:prstGeom>
              <a:blipFill>
                <a:blip r:embed="rId3"/>
                <a:stretch>
                  <a:fillRect l="-1997" t="-1826" b="-2107"/>
                </a:stretch>
              </a:blipFill>
            </p:spPr>
            <p:txBody>
              <a:bodyPr/>
              <a:lstStyle/>
              <a:p>
                <a:r>
                  <a:rPr lang="pt-PT">
                    <a:noFill/>
                  </a:rPr>
                  <a:t> </a:t>
                </a:r>
              </a:p>
            </p:txBody>
          </p:sp>
        </mc:Fallback>
      </mc:AlternateContent>
    </p:spTree>
    <p:extLst>
      <p:ext uri="{BB962C8B-B14F-4D97-AF65-F5344CB8AC3E}">
        <p14:creationId xmlns:p14="http://schemas.microsoft.com/office/powerpoint/2010/main" val="4147026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pcl radar geometry&quot;">
            <a:extLst>
              <a:ext uri="{FF2B5EF4-FFF2-40B4-BE49-F238E27FC236}">
                <a16:creationId xmlns:a16="http://schemas.microsoft.com/office/drawing/2014/main" id="{652F190C-33B8-4270-8BCC-7E5FE998A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914" y="1151688"/>
            <a:ext cx="5018172" cy="3364834"/>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18</a:t>
            </a:fld>
            <a:endParaRPr lang="pt-PT" altLang="pt-PT" dirty="0"/>
          </a:p>
        </p:txBody>
      </p:sp>
      <p:cxnSp>
        <p:nvCxnSpPr>
          <p:cNvPr id="13" name="Conexão reta unidirecional 12">
            <a:extLst>
              <a:ext uri="{FF2B5EF4-FFF2-40B4-BE49-F238E27FC236}">
                <a16:creationId xmlns:a16="http://schemas.microsoft.com/office/drawing/2014/main" id="{40339464-CDAA-4E6E-A793-1ABC5A5783D4}"/>
              </a:ext>
            </a:extLst>
          </p:cNvPr>
          <p:cNvCxnSpPr>
            <a:cxnSpLocks/>
          </p:cNvCxnSpPr>
          <p:nvPr/>
        </p:nvCxnSpPr>
        <p:spPr>
          <a:xfrm>
            <a:off x="6785880" y="3988304"/>
            <a:ext cx="0" cy="13129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tângulo 16">
            <a:extLst>
              <a:ext uri="{FF2B5EF4-FFF2-40B4-BE49-F238E27FC236}">
                <a16:creationId xmlns:a16="http://schemas.microsoft.com/office/drawing/2014/main" id="{BA784ED3-F8B6-4D90-A3CA-1884E9AC3D18}"/>
              </a:ext>
            </a:extLst>
          </p:cNvPr>
          <p:cNvSpPr/>
          <p:nvPr/>
        </p:nvSpPr>
        <p:spPr>
          <a:xfrm rot="603163">
            <a:off x="3514635" y="3507027"/>
            <a:ext cx="1691680" cy="307777"/>
          </a:xfrm>
          <a:prstGeom prst="rect">
            <a:avLst/>
          </a:prstGeom>
        </p:spPr>
        <p:txBody>
          <a:bodyPr wrap="square">
            <a:spAutoFit/>
          </a:bodyPr>
          <a:lstStyle/>
          <a:p>
            <a:pPr algn="ctr"/>
            <a:r>
              <a:rPr lang="pt-PT" sz="1400" dirty="0"/>
              <a:t>Sinal Direto</a:t>
            </a:r>
          </a:p>
        </p:txBody>
      </p:sp>
      <p:sp>
        <p:nvSpPr>
          <p:cNvPr id="18" name="Retângulo 17">
            <a:extLst>
              <a:ext uri="{FF2B5EF4-FFF2-40B4-BE49-F238E27FC236}">
                <a16:creationId xmlns:a16="http://schemas.microsoft.com/office/drawing/2014/main" id="{7B2EBE6D-F210-49DF-A51A-53B04AE417FB}"/>
              </a:ext>
            </a:extLst>
          </p:cNvPr>
          <p:cNvSpPr/>
          <p:nvPr/>
        </p:nvSpPr>
        <p:spPr>
          <a:xfrm rot="2652165">
            <a:off x="5087887" y="2575073"/>
            <a:ext cx="1691680" cy="307777"/>
          </a:xfrm>
          <a:prstGeom prst="rect">
            <a:avLst/>
          </a:prstGeom>
        </p:spPr>
        <p:txBody>
          <a:bodyPr wrap="square">
            <a:spAutoFit/>
          </a:bodyPr>
          <a:lstStyle/>
          <a:p>
            <a:pPr algn="ctr"/>
            <a:r>
              <a:rPr lang="pt-PT" sz="1400" dirty="0"/>
              <a:t>Sinal Refletido</a:t>
            </a:r>
          </a:p>
        </p:txBody>
      </p:sp>
      <p:sp>
        <p:nvSpPr>
          <p:cNvPr id="14" name="Marcador de Posição de Conteúdo 7167">
            <a:extLst>
              <a:ext uri="{FF2B5EF4-FFF2-40B4-BE49-F238E27FC236}">
                <a16:creationId xmlns:a16="http://schemas.microsoft.com/office/drawing/2014/main" id="{91F50AF6-1E32-4B48-99D9-A7E6B34B7B01}"/>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Deteção</a:t>
            </a:r>
          </a:p>
          <a:p>
            <a:pPr lvl="1" algn="r"/>
            <a:endParaRPr lang="pt-PT" dirty="0"/>
          </a:p>
        </p:txBody>
      </p:sp>
      <p:cxnSp>
        <p:nvCxnSpPr>
          <p:cNvPr id="19" name="Conexão reta 18">
            <a:extLst>
              <a:ext uri="{FF2B5EF4-FFF2-40B4-BE49-F238E27FC236}">
                <a16:creationId xmlns:a16="http://schemas.microsoft.com/office/drawing/2014/main" id="{A0002FFE-C645-4642-A153-D00DB2F8B7C4}"/>
              </a:ext>
            </a:extLst>
          </p:cNvPr>
          <p:cNvCxnSpPr>
            <a:cxnSpLocks/>
          </p:cNvCxnSpPr>
          <p:nvPr/>
        </p:nvCxnSpPr>
        <p:spPr>
          <a:xfrm>
            <a:off x="4876627" y="5767516"/>
            <a:ext cx="110726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Conexão reta 19">
            <a:extLst>
              <a:ext uri="{FF2B5EF4-FFF2-40B4-BE49-F238E27FC236}">
                <a16:creationId xmlns:a16="http://schemas.microsoft.com/office/drawing/2014/main" id="{03E0EEFE-1468-451D-9A39-A7167DE414CB}"/>
              </a:ext>
            </a:extLst>
          </p:cNvPr>
          <p:cNvCxnSpPr>
            <a:cxnSpLocks/>
          </p:cNvCxnSpPr>
          <p:nvPr/>
        </p:nvCxnSpPr>
        <p:spPr>
          <a:xfrm>
            <a:off x="7363786" y="5755811"/>
            <a:ext cx="110726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Retângulo 20">
            <a:extLst>
              <a:ext uri="{FF2B5EF4-FFF2-40B4-BE49-F238E27FC236}">
                <a16:creationId xmlns:a16="http://schemas.microsoft.com/office/drawing/2014/main" id="{67CB7944-4435-4588-B66B-E65F9EBF70A4}"/>
              </a:ext>
            </a:extLst>
          </p:cNvPr>
          <p:cNvSpPr/>
          <p:nvPr/>
        </p:nvSpPr>
        <p:spPr>
          <a:xfrm>
            <a:off x="5983887" y="5301208"/>
            <a:ext cx="1550578" cy="826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mc:AlternateContent xmlns:mc="http://schemas.openxmlformats.org/markup-compatibility/2006">
        <mc:Choice xmlns:a14="http://schemas.microsoft.com/office/drawing/2010/main" Requires="a14">
          <p:sp>
            <p:nvSpPr>
              <p:cNvPr id="22" name="Retângulo 21">
                <a:extLst>
                  <a:ext uri="{FF2B5EF4-FFF2-40B4-BE49-F238E27FC236}">
                    <a16:creationId xmlns:a16="http://schemas.microsoft.com/office/drawing/2014/main" id="{9F278A21-CDF2-44FA-9B83-330C1C46A902}"/>
                  </a:ext>
                </a:extLst>
              </p:cNvPr>
              <p:cNvSpPr/>
              <p:nvPr/>
            </p:nvSpPr>
            <p:spPr>
              <a:xfrm>
                <a:off x="5060814" y="5343844"/>
                <a:ext cx="31851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i="1">
                              <a:latin typeface="Cambria Math" panose="02040503050406030204" pitchFamily="18" charset="0"/>
                            </a:rPr>
                            <m:t>𝑟</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p:sp>
            <p:nvSpPr>
              <p:cNvPr id="22" name="Retângulo 21">
                <a:extLst>
                  <a:ext uri="{FF2B5EF4-FFF2-40B4-BE49-F238E27FC236}">
                    <a16:creationId xmlns:a16="http://schemas.microsoft.com/office/drawing/2014/main" id="{9F278A21-CDF2-44FA-9B83-330C1C46A902}"/>
                  </a:ext>
                </a:extLst>
              </p:cNvPr>
              <p:cNvSpPr>
                <a:spLocks noRot="1" noChangeAspect="1" noMove="1" noResize="1" noEditPoints="1" noAdjustHandles="1" noChangeArrowheads="1" noChangeShapeType="1" noTextEdit="1"/>
              </p:cNvSpPr>
              <p:nvPr/>
            </p:nvSpPr>
            <p:spPr>
              <a:xfrm>
                <a:off x="5060814" y="5343844"/>
                <a:ext cx="318516" cy="369332"/>
              </a:xfrm>
              <a:prstGeom prst="rect">
                <a:avLst/>
              </a:prstGeom>
              <a:blipFill>
                <a:blip r:embed="rId4"/>
                <a:stretch>
                  <a:fillRect r="-78846"/>
                </a:stretch>
              </a:blipFill>
            </p:spPr>
            <p:txBody>
              <a:bodyPr/>
              <a:lstStyle/>
              <a:p>
                <a:r>
                  <a:rPr lang="pt-PT">
                    <a:noFill/>
                  </a:rPr>
                  <a:t> </a:t>
                </a:r>
              </a:p>
            </p:txBody>
          </p:sp>
        </mc:Fallback>
      </mc:AlternateContent>
      <mc:AlternateContent xmlns:mc="http://schemas.openxmlformats.org/markup-compatibility/2006">
        <mc:Choice xmlns:a14="http://schemas.microsoft.com/office/drawing/2010/main" Requires="a14">
          <p:sp>
            <p:nvSpPr>
              <p:cNvPr id="23" name="Retângulo 22">
                <a:extLst>
                  <a:ext uri="{FF2B5EF4-FFF2-40B4-BE49-F238E27FC236}">
                    <a16:creationId xmlns:a16="http://schemas.microsoft.com/office/drawing/2014/main" id="{8FD5643A-D636-4420-A9FD-1D379D5656AC}"/>
                  </a:ext>
                </a:extLst>
              </p:cNvPr>
              <p:cNvSpPr/>
              <p:nvPr/>
            </p:nvSpPr>
            <p:spPr>
              <a:xfrm>
                <a:off x="7654690" y="5343844"/>
                <a:ext cx="60402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𝑜</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p:sp>
            <p:nvSpPr>
              <p:cNvPr id="23" name="Retângulo 22">
                <a:extLst>
                  <a:ext uri="{FF2B5EF4-FFF2-40B4-BE49-F238E27FC236}">
                    <a16:creationId xmlns:a16="http://schemas.microsoft.com/office/drawing/2014/main" id="{8FD5643A-D636-4420-A9FD-1D379D5656AC}"/>
                  </a:ext>
                </a:extLst>
              </p:cNvPr>
              <p:cNvSpPr>
                <a:spLocks noRot="1" noChangeAspect="1" noMove="1" noResize="1" noEditPoints="1" noAdjustHandles="1" noChangeArrowheads="1" noChangeShapeType="1" noTextEdit="1"/>
              </p:cNvSpPr>
              <p:nvPr/>
            </p:nvSpPr>
            <p:spPr>
              <a:xfrm>
                <a:off x="7654690" y="5343844"/>
                <a:ext cx="604027" cy="369332"/>
              </a:xfrm>
              <a:prstGeom prst="rect">
                <a:avLst/>
              </a:prstGeom>
              <a:blipFill>
                <a:blip r:embed="rId5"/>
                <a:stretch>
                  <a:fillRect/>
                </a:stretch>
              </a:blipFill>
            </p:spPr>
            <p:txBody>
              <a:bodyPr/>
              <a:lstStyle/>
              <a:p>
                <a:r>
                  <a:rPr lang="pt-PT">
                    <a:noFill/>
                  </a:rPr>
                  <a:t> </a:t>
                </a:r>
              </a:p>
            </p:txBody>
          </p:sp>
        </mc:Fallback>
      </mc:AlternateContent>
      <mc:AlternateContent xmlns:mc="http://schemas.openxmlformats.org/markup-compatibility/2006">
        <mc:Choice xmlns:a14="http://schemas.microsoft.com/office/drawing/2010/main" Requires="a14">
          <p:sp>
            <p:nvSpPr>
              <p:cNvPr id="24" name="Retângulo 23">
                <a:extLst>
                  <a:ext uri="{FF2B5EF4-FFF2-40B4-BE49-F238E27FC236}">
                    <a16:creationId xmlns:a16="http://schemas.microsoft.com/office/drawing/2014/main" id="{4411A272-E522-482F-BD81-CAF3A206C114}"/>
                  </a:ext>
                </a:extLst>
              </p:cNvPr>
              <p:cNvSpPr/>
              <p:nvPr/>
            </p:nvSpPr>
            <p:spPr>
              <a:xfrm>
                <a:off x="6406126" y="5529804"/>
                <a:ext cx="78537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h</m:t>
                          </m:r>
                        </m:e>
                        <m:sub>
                          <m:r>
                            <a:rPr lang="pt-PT" i="1">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p:sp>
            <p:nvSpPr>
              <p:cNvPr id="24" name="Retângulo 23">
                <a:extLst>
                  <a:ext uri="{FF2B5EF4-FFF2-40B4-BE49-F238E27FC236}">
                    <a16:creationId xmlns:a16="http://schemas.microsoft.com/office/drawing/2014/main" id="{4411A272-E522-482F-BD81-CAF3A206C114}"/>
                  </a:ext>
                </a:extLst>
              </p:cNvPr>
              <p:cNvSpPr>
                <a:spLocks noRot="1" noChangeAspect="1" noMove="1" noResize="1" noEditPoints="1" noAdjustHandles="1" noChangeArrowheads="1" noChangeShapeType="1" noTextEdit="1"/>
              </p:cNvSpPr>
              <p:nvPr/>
            </p:nvSpPr>
            <p:spPr>
              <a:xfrm>
                <a:off x="6406126" y="5529804"/>
                <a:ext cx="785378" cy="369332"/>
              </a:xfrm>
              <a:prstGeom prst="rect">
                <a:avLst/>
              </a:prstGeom>
              <a:blipFill>
                <a:blip r:embed="rId6"/>
                <a:stretch>
                  <a:fillRect/>
                </a:stretch>
              </a:blipFill>
            </p:spPr>
            <p:txBody>
              <a:bodyPr/>
              <a:lstStyle/>
              <a:p>
                <a:r>
                  <a:rPr lang="pt-PT">
                    <a:noFill/>
                  </a:rPr>
                  <a:t> </a:t>
                </a:r>
              </a:p>
            </p:txBody>
          </p:sp>
        </mc:Fallback>
      </mc:AlternateContent>
      <p:sp>
        <p:nvSpPr>
          <p:cNvPr id="26" name="Retângulo 25">
            <a:extLst>
              <a:ext uri="{FF2B5EF4-FFF2-40B4-BE49-F238E27FC236}">
                <a16:creationId xmlns:a16="http://schemas.microsoft.com/office/drawing/2014/main" id="{6E64D940-C851-4AF9-AEC8-AF99E3DDC4C7}"/>
              </a:ext>
            </a:extLst>
          </p:cNvPr>
          <p:cNvSpPr/>
          <p:nvPr/>
        </p:nvSpPr>
        <p:spPr>
          <a:xfrm>
            <a:off x="269571" y="5028852"/>
            <a:ext cx="4011063" cy="1631216"/>
          </a:xfrm>
          <a:prstGeom prst="rect">
            <a:avLst/>
          </a:prstGeom>
        </p:spPr>
        <p:txBody>
          <a:bodyPr wrap="square">
            <a:spAutoFit/>
          </a:bodyPr>
          <a:lstStyle/>
          <a:p>
            <a:pPr lvl="0">
              <a:spcBef>
                <a:spcPct val="30000"/>
              </a:spcBef>
              <a:defRPr/>
            </a:pPr>
            <a:r>
              <a:rPr lang="pt-PT" sz="2000" dirty="0"/>
              <a:t>O </a:t>
            </a:r>
            <a:r>
              <a:rPr lang="pt-PT" sz="2000" dirty="0" err="1"/>
              <a:t>detector</a:t>
            </a:r>
            <a:r>
              <a:rPr lang="pt-PT" sz="2000" dirty="0"/>
              <a:t> ideal na presença de </a:t>
            </a:r>
            <a:r>
              <a:rPr lang="pt-PT" sz="2000" i="1" dirty="0" err="1"/>
              <a:t>white</a:t>
            </a:r>
            <a:r>
              <a:rPr lang="pt-PT" sz="2000" i="1" dirty="0"/>
              <a:t> noise </a:t>
            </a:r>
            <a:r>
              <a:rPr lang="pt-PT" sz="2000" dirty="0"/>
              <a:t>gaussiano pode ser implementado com um simples </a:t>
            </a:r>
            <a:r>
              <a:rPr lang="pt-PT" sz="2000" dirty="0" err="1"/>
              <a:t>fitro</a:t>
            </a:r>
            <a:r>
              <a:rPr lang="pt-PT" sz="2000" dirty="0"/>
              <a:t> adaptado (</a:t>
            </a:r>
            <a:r>
              <a:rPr lang="pt-PT" sz="2000" i="1" dirty="0" err="1"/>
              <a:t>Matched</a:t>
            </a:r>
            <a:r>
              <a:rPr lang="pt-PT" sz="2000" i="1" dirty="0"/>
              <a:t> </a:t>
            </a:r>
            <a:r>
              <a:rPr lang="pt-PT" sz="2000" i="1" dirty="0" err="1"/>
              <a:t>Filter</a:t>
            </a:r>
            <a:r>
              <a:rPr lang="pt-PT" sz="2000" dirty="0"/>
              <a:t>) seguido por um teste </a:t>
            </a:r>
            <a:r>
              <a:rPr lang="pt-PT" sz="2000" i="1" dirty="0" err="1"/>
              <a:t>threshold</a:t>
            </a:r>
            <a:r>
              <a:rPr lang="pt-PT" sz="2000" dirty="0"/>
              <a:t>. </a:t>
            </a:r>
            <a:endParaRPr lang="en-US" sz="2000" dirty="0"/>
          </a:p>
        </p:txBody>
      </p:sp>
    </p:spTree>
    <p:extLst>
      <p:ext uri="{BB962C8B-B14F-4D97-AF65-F5344CB8AC3E}">
        <p14:creationId xmlns:p14="http://schemas.microsoft.com/office/powerpoint/2010/main" val="3283725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19</a:t>
            </a:fld>
            <a:endParaRPr lang="pt-PT" altLang="pt-PT" dirty="0"/>
          </a:p>
        </p:txBody>
      </p:sp>
      <p:sp>
        <p:nvSpPr>
          <p:cNvPr id="9" name="Retângulo 8">
            <a:extLst>
              <a:ext uri="{FF2B5EF4-FFF2-40B4-BE49-F238E27FC236}">
                <a16:creationId xmlns:a16="http://schemas.microsoft.com/office/drawing/2014/main" id="{8A5E0F3A-56D6-4973-A80F-FFFCA18EC5BA}"/>
              </a:ext>
            </a:extLst>
          </p:cNvPr>
          <p:cNvSpPr/>
          <p:nvPr/>
        </p:nvSpPr>
        <p:spPr>
          <a:xfrm>
            <a:off x="611560" y="1536174"/>
            <a:ext cx="7632848" cy="523220"/>
          </a:xfrm>
          <a:prstGeom prst="rect">
            <a:avLst/>
          </a:prstGeom>
        </p:spPr>
        <p:txBody>
          <a:bodyPr wrap="square">
            <a:spAutoFit/>
          </a:bodyPr>
          <a:lstStyle/>
          <a:p>
            <a:r>
              <a:rPr lang="pt-PT" sz="2800" b="1" dirty="0"/>
              <a:t>Cross-</a:t>
            </a:r>
            <a:r>
              <a:rPr lang="pt-PT" sz="2800" b="1" dirty="0" err="1"/>
              <a:t>correlation</a:t>
            </a:r>
            <a:endParaRPr lang="pt-PT" sz="2800" b="1" dirty="0"/>
          </a:p>
        </p:txBody>
      </p:sp>
      <p:sp>
        <p:nvSpPr>
          <p:cNvPr id="4" name="Retângulo 3">
            <a:extLst>
              <a:ext uri="{FF2B5EF4-FFF2-40B4-BE49-F238E27FC236}">
                <a16:creationId xmlns:a16="http://schemas.microsoft.com/office/drawing/2014/main" id="{50C310A9-FCC4-4C86-9886-0D6AD710C014}"/>
              </a:ext>
            </a:extLst>
          </p:cNvPr>
          <p:cNvSpPr/>
          <p:nvPr/>
        </p:nvSpPr>
        <p:spPr>
          <a:xfrm>
            <a:off x="395536" y="2339588"/>
            <a:ext cx="7704856" cy="707886"/>
          </a:xfrm>
          <a:prstGeom prst="rect">
            <a:avLst/>
          </a:prstGeom>
        </p:spPr>
        <p:txBody>
          <a:bodyPr wrap="square" anchor="t">
            <a:spAutoFit/>
          </a:bodyPr>
          <a:lstStyle/>
          <a:p>
            <a:pPr marL="742950" lvl="1" indent="-285750">
              <a:buFont typeface="Arial" panose="020B0604020202020204" pitchFamily="34" charset="0"/>
              <a:buChar char="•"/>
            </a:pPr>
            <a:r>
              <a:rPr lang="pt-PT" sz="2000" dirty="0"/>
              <a:t>Equação da convolução entre o sinal recebido </a:t>
            </a:r>
            <a:r>
              <a:rPr lang="pt-PT" sz="2000" dirty="0" err="1"/>
              <a:t>S</a:t>
            </a:r>
            <a:r>
              <a:rPr lang="pt-PT" sz="1400" dirty="0" err="1"/>
              <a:t>r</a:t>
            </a:r>
            <a:r>
              <a:rPr lang="pt-PT" sz="2000" dirty="0"/>
              <a:t> e </a:t>
            </a:r>
            <a:r>
              <a:rPr lang="pt-PT" sz="2000" dirty="0" err="1"/>
              <a:t>h</a:t>
            </a:r>
            <a:r>
              <a:rPr lang="pt-PT" sz="1200" dirty="0" err="1"/>
              <a:t>MF</a:t>
            </a:r>
            <a:r>
              <a:rPr lang="pt-PT" sz="2000" dirty="0"/>
              <a:t>, a resposta do equivalente de um filtro adaptado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594E3D9-1AC0-4B8B-8DBD-C1673CB8645B}"/>
                  </a:ext>
                </a:extLst>
              </p:cNvPr>
              <p:cNvSpPr txBox="1"/>
              <p:nvPr/>
            </p:nvSpPr>
            <p:spPr>
              <a:xfrm>
                <a:off x="1474195" y="3144462"/>
                <a:ext cx="6195607"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400" b="0" i="1" smtClean="0">
                              <a:latin typeface="Cambria Math" panose="02040503050406030204" pitchFamily="18" charset="0"/>
                            </a:rPr>
                          </m:ctrlPr>
                        </m:sSubPr>
                        <m:e>
                          <m:r>
                            <a:rPr lang="pt-PT" sz="2400" b="0" i="1" smtClean="0">
                              <a:latin typeface="Cambria Math" panose="02040503050406030204" pitchFamily="18" charset="0"/>
                            </a:rPr>
                            <m:t>𝑠</m:t>
                          </m:r>
                        </m:e>
                        <m:sub>
                          <m:r>
                            <a:rPr lang="pt-PT" sz="2400" b="0" i="1" smtClean="0">
                              <a:latin typeface="Cambria Math" panose="02040503050406030204" pitchFamily="18" charset="0"/>
                            </a:rPr>
                            <m:t>𝑜</m:t>
                          </m:r>
                        </m:sub>
                      </m:sSub>
                      <m:d>
                        <m:dPr>
                          <m:ctrlPr>
                            <a:rPr lang="pt-PT" sz="2400" b="0" i="1" smtClean="0">
                              <a:latin typeface="Cambria Math" panose="02040503050406030204" pitchFamily="18" charset="0"/>
                            </a:rPr>
                          </m:ctrlPr>
                        </m:dPr>
                        <m:e>
                          <m:r>
                            <a:rPr lang="pt-PT" sz="2400" b="0" i="1" smtClean="0">
                              <a:latin typeface="Cambria Math" panose="02040503050406030204" pitchFamily="18" charset="0"/>
                            </a:rPr>
                            <m:t>𝑡</m:t>
                          </m:r>
                        </m:e>
                      </m:d>
                      <m:r>
                        <a:rPr lang="pt-PT" sz="2400" b="0" i="1" smtClean="0">
                          <a:latin typeface="Cambria Math" panose="02040503050406030204" pitchFamily="18" charset="0"/>
                        </a:rPr>
                        <m:t>=</m:t>
                      </m:r>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b="0" i="1" smtClean="0">
                              <a:latin typeface="Cambria Math" panose="02040503050406030204" pitchFamily="18" charset="0"/>
                            </a:rPr>
                            <m:t>𝑟</m:t>
                          </m:r>
                        </m:sub>
                      </m:sSub>
                      <m:d>
                        <m:dPr>
                          <m:ctrlPr>
                            <a:rPr lang="pt-PT" sz="2400" i="1">
                              <a:latin typeface="Cambria Math" panose="02040503050406030204" pitchFamily="18" charset="0"/>
                            </a:rPr>
                          </m:ctrlPr>
                        </m:dPr>
                        <m:e>
                          <m:r>
                            <a:rPr lang="pt-PT" sz="2400" i="1">
                              <a:latin typeface="Cambria Math" panose="02040503050406030204" pitchFamily="18" charset="0"/>
                            </a:rPr>
                            <m:t>𝑡</m:t>
                          </m:r>
                        </m:e>
                      </m:d>
                      <m:sSub>
                        <m:sSubPr>
                          <m:ctrlPr>
                            <a:rPr lang="pt-PT" sz="2400" i="1">
                              <a:latin typeface="Cambria Math" panose="02040503050406030204" pitchFamily="18" charset="0"/>
                            </a:rPr>
                          </m:ctrlPr>
                        </m:sSubPr>
                        <m:e>
                          <m:r>
                            <a:rPr lang="pt-PT" sz="2400" i="1">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rPr>
                            <m:t>h</m:t>
                          </m:r>
                        </m:e>
                        <m:sub>
                          <m:r>
                            <a:rPr lang="pt-PT" sz="2400" b="0" i="1" smtClean="0">
                              <a:latin typeface="Cambria Math" panose="02040503050406030204" pitchFamily="18" charset="0"/>
                            </a:rPr>
                            <m:t>𝑀𝐹</m:t>
                          </m:r>
                        </m:sub>
                      </m:sSub>
                      <m:d>
                        <m:dPr>
                          <m:ctrlPr>
                            <a:rPr lang="pt-PT" sz="2400" i="1">
                              <a:latin typeface="Cambria Math" panose="02040503050406030204" pitchFamily="18" charset="0"/>
                            </a:rPr>
                          </m:ctrlPr>
                        </m:dPr>
                        <m:e>
                          <m:r>
                            <a:rPr lang="pt-PT" sz="2400" i="1">
                              <a:latin typeface="Cambria Math" panose="02040503050406030204" pitchFamily="18" charset="0"/>
                            </a:rPr>
                            <m:t>𝑡</m:t>
                          </m:r>
                        </m:e>
                      </m:d>
                      <m:r>
                        <a:rPr lang="pt-PT" sz="2400" i="1">
                          <a:latin typeface="Cambria Math" panose="02040503050406030204" pitchFamily="18" charset="0"/>
                        </a:rPr>
                        <m:t>=</m:t>
                      </m:r>
                      <m:nary>
                        <m:naryPr>
                          <m:limLoc m:val="undOvr"/>
                          <m:subHide m:val="on"/>
                          <m:supHide m:val="on"/>
                          <m:ctrlPr>
                            <a:rPr lang="pt-PT" sz="2400" i="1" smtClean="0">
                              <a:latin typeface="Cambria Math" panose="02040503050406030204" pitchFamily="18" charset="0"/>
                            </a:rPr>
                          </m:ctrlPr>
                        </m:naryPr>
                        <m:sub/>
                        <m:sup/>
                        <m:e>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b="0" i="1" smtClean="0">
                                  <a:latin typeface="Cambria Math" panose="02040503050406030204" pitchFamily="18" charset="0"/>
                                </a:rPr>
                                <m:t>𝑅</m:t>
                              </m:r>
                            </m:sub>
                          </m:sSub>
                          <m:d>
                            <m:dPr>
                              <m:ctrlPr>
                                <a:rPr lang="pt-PT" sz="2400" i="1">
                                  <a:latin typeface="Cambria Math" panose="02040503050406030204" pitchFamily="18" charset="0"/>
                                </a:rPr>
                              </m:ctrlPr>
                            </m:dPr>
                            <m:e>
                              <m:r>
                                <a:rPr lang="pt-PT" sz="2400" i="1" smtClean="0">
                                  <a:latin typeface="Cambria Math" panose="02040503050406030204" pitchFamily="18" charset="0"/>
                                  <a:ea typeface="Cambria Math" panose="02040503050406030204" pitchFamily="18" charset="0"/>
                                </a:rPr>
                                <m:t>𝜏</m:t>
                              </m:r>
                            </m:e>
                          </m:d>
                          <m:sSub>
                            <m:sSubPr>
                              <m:ctrlPr>
                                <a:rPr lang="pt-PT" sz="2400" i="1">
                                  <a:latin typeface="Cambria Math" panose="02040503050406030204" pitchFamily="18" charset="0"/>
                                </a:rPr>
                              </m:ctrlPr>
                            </m:sSubPr>
                            <m:e>
                              <m:r>
                                <a:rPr lang="pt-PT" sz="2400" i="1">
                                  <a:latin typeface="Cambria Math" panose="02040503050406030204" pitchFamily="18" charset="0"/>
                                </a:rPr>
                                <m:t>h</m:t>
                              </m:r>
                            </m:e>
                            <m:sub>
                              <m:r>
                                <a:rPr lang="pt-PT" sz="2400" i="1">
                                  <a:latin typeface="Cambria Math" panose="02040503050406030204" pitchFamily="18" charset="0"/>
                                </a:rPr>
                                <m:t>𝑀𝐹</m:t>
                              </m:r>
                            </m:sub>
                          </m:sSub>
                          <m:d>
                            <m:dPr>
                              <m:ctrlPr>
                                <a:rPr lang="pt-PT" sz="2400" i="1">
                                  <a:latin typeface="Cambria Math" panose="02040503050406030204" pitchFamily="18" charset="0"/>
                                </a:rPr>
                              </m:ctrlPr>
                            </m:dPr>
                            <m:e>
                              <m:r>
                                <a:rPr lang="pt-PT" sz="2400" i="1">
                                  <a:latin typeface="Cambria Math" panose="02040503050406030204" pitchFamily="18" charset="0"/>
                                </a:rPr>
                                <m:t>𝑡</m:t>
                              </m:r>
                              <m:r>
                                <a:rPr lang="pt-PT" sz="2400" b="0" i="1" smtClean="0">
                                  <a:latin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𝜏</m:t>
                              </m:r>
                            </m:e>
                          </m:d>
                          <m:r>
                            <a:rPr lang="pt-PT" sz="2400" b="0" i="1" smtClean="0">
                              <a:latin typeface="Cambria Math" panose="02040503050406030204" pitchFamily="18" charset="0"/>
                            </a:rPr>
                            <m:t> </m:t>
                          </m:r>
                          <m:r>
                            <a:rPr lang="pt-PT" sz="2400" b="0" i="1" smtClean="0">
                              <a:latin typeface="Cambria Math" panose="02040503050406030204" pitchFamily="18" charset="0"/>
                            </a:rPr>
                            <m:t>𝑑</m:t>
                          </m:r>
                          <m:r>
                            <a:rPr lang="pt-PT" sz="2400" b="0" i="1" smtClean="0">
                              <a:latin typeface="Cambria Math" panose="02040503050406030204" pitchFamily="18" charset="0"/>
                              <a:ea typeface="Cambria Math" panose="02040503050406030204" pitchFamily="18" charset="0"/>
                            </a:rPr>
                            <m:t>𝜏</m:t>
                          </m:r>
                        </m:e>
                      </m:nary>
                    </m:oMath>
                  </m:oMathPara>
                </a14:m>
                <a:endParaRPr lang="pt-PT" sz="2400" dirty="0"/>
              </a:p>
            </p:txBody>
          </p:sp>
        </mc:Choice>
        <mc:Fallback xmlns="">
          <p:sp>
            <p:nvSpPr>
              <p:cNvPr id="5" name="CaixaDeTexto 4">
                <a:extLst>
                  <a:ext uri="{FF2B5EF4-FFF2-40B4-BE49-F238E27FC236}">
                    <a16:creationId xmlns:a16="http://schemas.microsoft.com/office/drawing/2014/main" id="{3594E3D9-1AC0-4B8B-8DBD-C1673CB8645B}"/>
                  </a:ext>
                </a:extLst>
              </p:cNvPr>
              <p:cNvSpPr txBox="1">
                <a:spLocks noRot="1" noChangeAspect="1" noMove="1" noResize="1" noEditPoints="1" noAdjustHandles="1" noChangeArrowheads="1" noChangeShapeType="1" noTextEdit="1"/>
              </p:cNvSpPr>
              <p:nvPr/>
            </p:nvSpPr>
            <p:spPr>
              <a:xfrm>
                <a:off x="1474195" y="3144462"/>
                <a:ext cx="6195607" cy="968727"/>
              </a:xfrm>
              <a:prstGeom prst="rect">
                <a:avLst/>
              </a:prstGeom>
              <a:blipFill>
                <a:blip r:embed="rId3"/>
                <a:stretch>
                  <a:fillRect/>
                </a:stretch>
              </a:blipFill>
            </p:spPr>
            <p:txBody>
              <a:bodyPr/>
              <a:lstStyle/>
              <a:p>
                <a:r>
                  <a:rPr lang="pt-PT">
                    <a:noFill/>
                  </a:rPr>
                  <a:t> </a:t>
                </a:r>
              </a:p>
            </p:txBody>
          </p:sp>
        </mc:Fallback>
      </mc:AlternateContent>
      <p:cxnSp>
        <p:nvCxnSpPr>
          <p:cNvPr id="8" name="Conexão reta 7">
            <a:extLst>
              <a:ext uri="{FF2B5EF4-FFF2-40B4-BE49-F238E27FC236}">
                <a16:creationId xmlns:a16="http://schemas.microsoft.com/office/drawing/2014/main" id="{4D1FC1C1-FEA9-4B93-8E1A-93065AA7663D}"/>
              </a:ext>
            </a:extLst>
          </p:cNvPr>
          <p:cNvCxnSpPr/>
          <p:nvPr/>
        </p:nvCxnSpPr>
        <p:spPr>
          <a:xfrm>
            <a:off x="1215617" y="5252866"/>
            <a:ext cx="1584176"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 name="Conexão reta 10">
            <a:extLst>
              <a:ext uri="{FF2B5EF4-FFF2-40B4-BE49-F238E27FC236}">
                <a16:creationId xmlns:a16="http://schemas.microsoft.com/office/drawing/2014/main" id="{4A6A7464-F57F-4173-97B7-EF34E4A09BFD}"/>
              </a:ext>
            </a:extLst>
          </p:cNvPr>
          <p:cNvCxnSpPr/>
          <p:nvPr/>
        </p:nvCxnSpPr>
        <p:spPr>
          <a:xfrm>
            <a:off x="6344208" y="5240461"/>
            <a:ext cx="1584176"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 name="Retângulo 9">
            <a:extLst>
              <a:ext uri="{FF2B5EF4-FFF2-40B4-BE49-F238E27FC236}">
                <a16:creationId xmlns:a16="http://schemas.microsoft.com/office/drawing/2014/main" id="{878B3D84-908F-45C6-A1B6-1CF046EA2E00}"/>
              </a:ext>
            </a:extLst>
          </p:cNvPr>
          <p:cNvSpPr/>
          <p:nvPr/>
        </p:nvSpPr>
        <p:spPr>
          <a:xfrm>
            <a:off x="2799792" y="4454390"/>
            <a:ext cx="3544415" cy="15841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C3747BA7-3057-490D-97E0-9F632DA855DF}"/>
                  </a:ext>
                </a:extLst>
              </p:cNvPr>
              <p:cNvSpPr/>
              <p:nvPr/>
            </p:nvSpPr>
            <p:spPr>
              <a:xfrm>
                <a:off x="1051436" y="4794398"/>
                <a:ext cx="7280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i="1">
                              <a:latin typeface="Cambria Math" panose="02040503050406030204" pitchFamily="18" charset="0"/>
                            </a:rPr>
                            <m:t>𝑟</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xmlns="">
          <p:sp>
            <p:nvSpPr>
              <p:cNvPr id="12" name="Retângulo 11">
                <a:extLst>
                  <a:ext uri="{FF2B5EF4-FFF2-40B4-BE49-F238E27FC236}">
                    <a16:creationId xmlns:a16="http://schemas.microsoft.com/office/drawing/2014/main" id="{C3747BA7-3057-490D-97E0-9F632DA855DF}"/>
                  </a:ext>
                </a:extLst>
              </p:cNvPr>
              <p:cNvSpPr>
                <a:spLocks noRot="1" noChangeAspect="1" noMove="1" noResize="1" noEditPoints="1" noAdjustHandles="1" noChangeArrowheads="1" noChangeShapeType="1" noTextEdit="1"/>
              </p:cNvSpPr>
              <p:nvPr/>
            </p:nvSpPr>
            <p:spPr>
              <a:xfrm>
                <a:off x="1051436" y="4794398"/>
                <a:ext cx="728083" cy="369332"/>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D5809F84-E1A7-4581-B46F-589FA00ABAB3}"/>
                  </a:ext>
                </a:extLst>
              </p:cNvPr>
              <p:cNvSpPr/>
              <p:nvPr/>
            </p:nvSpPr>
            <p:spPr>
              <a:xfrm>
                <a:off x="7200519" y="4797152"/>
                <a:ext cx="736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𝑜</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xmlns="">
          <p:sp>
            <p:nvSpPr>
              <p:cNvPr id="14" name="Retângulo 13">
                <a:extLst>
                  <a:ext uri="{FF2B5EF4-FFF2-40B4-BE49-F238E27FC236}">
                    <a16:creationId xmlns:a16="http://schemas.microsoft.com/office/drawing/2014/main" id="{D5809F84-E1A7-4581-B46F-589FA00ABAB3}"/>
                  </a:ext>
                </a:extLst>
              </p:cNvPr>
              <p:cNvSpPr>
                <a:spLocks noRot="1" noChangeAspect="1" noMove="1" noResize="1" noEditPoints="1" noAdjustHandles="1" noChangeArrowheads="1" noChangeShapeType="1" noTextEdit="1"/>
              </p:cNvSpPr>
              <p:nvPr/>
            </p:nvSpPr>
            <p:spPr>
              <a:xfrm>
                <a:off x="7200519" y="4797152"/>
                <a:ext cx="736099" cy="369332"/>
              </a:xfrm>
              <a:prstGeom prst="rect">
                <a:avLst/>
              </a:prstGeom>
              <a:blipFill>
                <a:blip r:embed="rId5"/>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5F08732D-8E4C-4807-A6FE-D3988D38ACA4}"/>
                  </a:ext>
                </a:extLst>
              </p:cNvPr>
              <p:cNvSpPr/>
              <p:nvPr/>
            </p:nvSpPr>
            <p:spPr>
              <a:xfrm>
                <a:off x="4115535" y="4995360"/>
                <a:ext cx="923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h</m:t>
                          </m:r>
                        </m:e>
                        <m:sub>
                          <m:r>
                            <a:rPr lang="pt-PT" i="1">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xmlns="">
          <p:sp>
            <p:nvSpPr>
              <p:cNvPr id="13" name="Retângulo 12">
                <a:extLst>
                  <a:ext uri="{FF2B5EF4-FFF2-40B4-BE49-F238E27FC236}">
                    <a16:creationId xmlns:a16="http://schemas.microsoft.com/office/drawing/2014/main" id="{5F08732D-8E4C-4807-A6FE-D3988D38ACA4}"/>
                  </a:ext>
                </a:extLst>
              </p:cNvPr>
              <p:cNvSpPr>
                <a:spLocks noRot="1" noChangeAspect="1" noMove="1" noResize="1" noEditPoints="1" noAdjustHandles="1" noChangeArrowheads="1" noChangeShapeType="1" noTextEdit="1"/>
              </p:cNvSpPr>
              <p:nvPr/>
            </p:nvSpPr>
            <p:spPr>
              <a:xfrm>
                <a:off x="4115535" y="4995360"/>
                <a:ext cx="923009" cy="369332"/>
              </a:xfrm>
              <a:prstGeom prst="rect">
                <a:avLst/>
              </a:prstGeom>
              <a:blipFill>
                <a:blip r:embed="rId6"/>
                <a:stretch>
                  <a:fillRect/>
                </a:stretch>
              </a:blipFill>
            </p:spPr>
            <p:txBody>
              <a:bodyPr/>
              <a:lstStyle/>
              <a:p>
                <a:r>
                  <a:rPr lang="pt-PT">
                    <a:noFill/>
                  </a:rPr>
                  <a:t> </a:t>
                </a:r>
              </a:p>
            </p:txBody>
          </p:sp>
        </mc:Fallback>
      </mc:AlternateContent>
      <p:sp>
        <p:nvSpPr>
          <p:cNvPr id="16" name="Marcador de Posição de Conteúdo 7167">
            <a:extLst>
              <a:ext uri="{FF2B5EF4-FFF2-40B4-BE49-F238E27FC236}">
                <a16:creationId xmlns:a16="http://schemas.microsoft.com/office/drawing/2014/main" id="{EC17B399-F432-42CD-AE1C-422B6C241E72}"/>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62951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9BF35F-9A8B-4CEC-932D-9A486ACDAF5D}" type="slidenum">
              <a:rPr kumimoji="0" lang="pt-PT" altLang="pt-PT" sz="10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pt-PT" altLang="pt-PT" sz="1000" b="0" i="0" u="none" strike="noStrike" kern="1200" cap="none" spc="0" normalizeH="0" baseline="0" noProof="0">
              <a:ln>
                <a:noFill/>
              </a:ln>
              <a:solidFill>
                <a:srgbClr val="898989"/>
              </a:solidFill>
              <a:effectLst/>
              <a:uLnTx/>
              <a:uFillTx/>
              <a:latin typeface="Calibri" pitchFamily="34" charset="0"/>
              <a:ea typeface="+mn-ea"/>
              <a:cs typeface="+mn-cs"/>
            </a:endParaRPr>
          </a:p>
        </p:txBody>
      </p:sp>
      <p:graphicFrame>
        <p:nvGraphicFramePr>
          <p:cNvPr id="2" name="Diagrama 1"/>
          <p:cNvGraphicFramePr/>
          <p:nvPr>
            <p:extLst>
              <p:ext uri="{D42A27DB-BD31-4B8C-83A1-F6EECF244321}">
                <p14:modId xmlns:p14="http://schemas.microsoft.com/office/powerpoint/2010/main" val="2978486842"/>
              </p:ext>
            </p:extLst>
          </p:nvPr>
        </p:nvGraphicFramePr>
        <p:xfrm>
          <a:off x="755576" y="1268760"/>
          <a:ext cx="756084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e Conteúdo 7167">
            <a:extLst>
              <a:ext uri="{FF2B5EF4-FFF2-40B4-BE49-F238E27FC236}">
                <a16:creationId xmlns:a16="http://schemas.microsoft.com/office/drawing/2014/main" id="{F455F486-0846-4707-AB95-638E22970AF4}"/>
              </a:ext>
            </a:extLst>
          </p:cNvPr>
          <p:cNvSpPr txBox="1">
            <a:spLocks/>
          </p:cNvSpPr>
          <p:nvPr/>
        </p:nvSpPr>
        <p:spPr bwMode="auto">
          <a:xfrm>
            <a:off x="1403648" y="764704"/>
            <a:ext cx="7488392"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dirty="0"/>
              <a:t>Agenda</a:t>
            </a:r>
          </a:p>
        </p:txBody>
      </p:sp>
    </p:spTree>
    <p:extLst>
      <p:ext uri="{BB962C8B-B14F-4D97-AF65-F5344CB8AC3E}">
        <p14:creationId xmlns:p14="http://schemas.microsoft.com/office/powerpoint/2010/main" val="270073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8210E335-2B0E-418C-9FB5-085F9826AA9F}"/>
                                            </p:graphicEl>
                                          </p:spTgt>
                                        </p:tgtEl>
                                        <p:attrNameLst>
                                          <p:attrName>style.visibility</p:attrName>
                                        </p:attrNameLst>
                                      </p:cBhvr>
                                      <p:to>
                                        <p:strVal val="visible"/>
                                      </p:to>
                                    </p:set>
                                    <p:animEffect transition="in" filter="fade">
                                      <p:cBhvr>
                                        <p:cTn id="7" dur="500"/>
                                        <p:tgtEl>
                                          <p:spTgt spid="2">
                                            <p:graphicEl>
                                              <a:dgm id="{8210E335-2B0E-418C-9FB5-085F9826AA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2122082B-811F-41CF-90F4-CC7801C27B4E}"/>
                                            </p:graphicEl>
                                          </p:spTgt>
                                        </p:tgtEl>
                                        <p:attrNameLst>
                                          <p:attrName>style.visibility</p:attrName>
                                        </p:attrNameLst>
                                      </p:cBhvr>
                                      <p:to>
                                        <p:strVal val="visible"/>
                                      </p:to>
                                    </p:set>
                                    <p:animEffect transition="in" filter="fade">
                                      <p:cBhvr>
                                        <p:cTn id="10" dur="500"/>
                                        <p:tgtEl>
                                          <p:spTgt spid="2">
                                            <p:graphicEl>
                                              <a:dgm id="{2122082B-811F-41CF-90F4-CC7801C27B4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5DD9B4D0-F264-4ECA-B15B-9A79E97C80BF}"/>
                                            </p:graphicEl>
                                          </p:spTgt>
                                        </p:tgtEl>
                                        <p:attrNameLst>
                                          <p:attrName>style.visibility</p:attrName>
                                        </p:attrNameLst>
                                      </p:cBhvr>
                                      <p:to>
                                        <p:strVal val="visible"/>
                                      </p:to>
                                    </p:set>
                                    <p:animEffect transition="in" filter="fade">
                                      <p:cBhvr>
                                        <p:cTn id="13" dur="500"/>
                                        <p:tgtEl>
                                          <p:spTgt spid="2">
                                            <p:graphicEl>
                                              <a:dgm id="{5DD9B4D0-F264-4ECA-B15B-9A79E97C80B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graphicEl>
                                              <a:dgm id="{557A6362-1660-4C78-963F-C8BF0D57628D}"/>
                                            </p:graphicEl>
                                          </p:spTgt>
                                        </p:tgtEl>
                                        <p:attrNameLst>
                                          <p:attrName>style.visibility</p:attrName>
                                        </p:attrNameLst>
                                      </p:cBhvr>
                                      <p:to>
                                        <p:strVal val="visible"/>
                                      </p:to>
                                    </p:set>
                                    <p:animEffect transition="in" filter="fade">
                                      <p:cBhvr>
                                        <p:cTn id="18" dur="500"/>
                                        <p:tgtEl>
                                          <p:spTgt spid="2">
                                            <p:graphicEl>
                                              <a:dgm id="{557A6362-1660-4C78-963F-C8BF0D57628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FE8EBC70-97A5-4D90-811F-BD03A3B56C8E}"/>
                                            </p:graphicEl>
                                          </p:spTgt>
                                        </p:tgtEl>
                                        <p:attrNameLst>
                                          <p:attrName>style.visibility</p:attrName>
                                        </p:attrNameLst>
                                      </p:cBhvr>
                                      <p:to>
                                        <p:strVal val="visible"/>
                                      </p:to>
                                    </p:set>
                                    <p:animEffect transition="in" filter="fade">
                                      <p:cBhvr>
                                        <p:cTn id="21" dur="500"/>
                                        <p:tgtEl>
                                          <p:spTgt spid="2">
                                            <p:graphicEl>
                                              <a:dgm id="{FE8EBC70-97A5-4D90-811F-BD03A3B56C8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A4893B5F-2449-401F-BF77-D1DF15084A7D}"/>
                                            </p:graphicEl>
                                          </p:spTgt>
                                        </p:tgtEl>
                                        <p:attrNameLst>
                                          <p:attrName>style.visibility</p:attrName>
                                        </p:attrNameLst>
                                      </p:cBhvr>
                                      <p:to>
                                        <p:strVal val="visible"/>
                                      </p:to>
                                    </p:set>
                                    <p:animEffect transition="in" filter="fade">
                                      <p:cBhvr>
                                        <p:cTn id="26" dur="500"/>
                                        <p:tgtEl>
                                          <p:spTgt spid="2">
                                            <p:graphicEl>
                                              <a:dgm id="{A4893B5F-2449-401F-BF77-D1DF15084A7D}"/>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B3DE57A1-1913-4764-817C-A6BA86B3EB6A}"/>
                                            </p:graphicEl>
                                          </p:spTgt>
                                        </p:tgtEl>
                                        <p:attrNameLst>
                                          <p:attrName>style.visibility</p:attrName>
                                        </p:attrNameLst>
                                      </p:cBhvr>
                                      <p:to>
                                        <p:strVal val="visible"/>
                                      </p:to>
                                    </p:set>
                                    <p:animEffect transition="in" filter="fade">
                                      <p:cBhvr>
                                        <p:cTn id="29" dur="500"/>
                                        <p:tgtEl>
                                          <p:spTgt spid="2">
                                            <p:graphicEl>
                                              <a:dgm id="{B3DE57A1-1913-4764-817C-A6BA86B3EB6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graphicEl>
                                              <a:dgm id="{3AD3C5D1-6360-4E8F-B560-2D3336366DB1}"/>
                                            </p:graphicEl>
                                          </p:spTgt>
                                        </p:tgtEl>
                                        <p:attrNameLst>
                                          <p:attrName>style.visibility</p:attrName>
                                        </p:attrNameLst>
                                      </p:cBhvr>
                                      <p:to>
                                        <p:strVal val="visible"/>
                                      </p:to>
                                    </p:set>
                                    <p:animEffect transition="in" filter="fade">
                                      <p:cBhvr>
                                        <p:cTn id="34" dur="500"/>
                                        <p:tgtEl>
                                          <p:spTgt spid="2">
                                            <p:graphicEl>
                                              <a:dgm id="{3AD3C5D1-6360-4E8F-B560-2D3336366DB1}"/>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graphicEl>
                                              <a:dgm id="{A216EB13-7AFE-4D2B-A001-F65D521774F7}"/>
                                            </p:graphicEl>
                                          </p:spTgt>
                                        </p:tgtEl>
                                        <p:attrNameLst>
                                          <p:attrName>style.visibility</p:attrName>
                                        </p:attrNameLst>
                                      </p:cBhvr>
                                      <p:to>
                                        <p:strVal val="visible"/>
                                      </p:to>
                                    </p:set>
                                    <p:animEffect transition="in" filter="fade">
                                      <p:cBhvr>
                                        <p:cTn id="37" dur="500"/>
                                        <p:tgtEl>
                                          <p:spTgt spid="2">
                                            <p:graphicEl>
                                              <a:dgm id="{A216EB13-7AFE-4D2B-A001-F65D521774F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graphicEl>
                                              <a:dgm id="{CD73E2CB-742E-4566-BD76-C520DE4DF8A4}"/>
                                            </p:graphicEl>
                                          </p:spTgt>
                                        </p:tgtEl>
                                        <p:attrNameLst>
                                          <p:attrName>style.visibility</p:attrName>
                                        </p:attrNameLst>
                                      </p:cBhvr>
                                      <p:to>
                                        <p:strVal val="visible"/>
                                      </p:to>
                                    </p:set>
                                    <p:animEffect transition="in" filter="fade">
                                      <p:cBhvr>
                                        <p:cTn id="42" dur="500"/>
                                        <p:tgtEl>
                                          <p:spTgt spid="2">
                                            <p:graphicEl>
                                              <a:dgm id="{CD73E2CB-742E-4566-BD76-C520DE4DF8A4}"/>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graphicEl>
                                              <a:dgm id="{EE3F288A-5069-4D80-BEBF-4CE5B6CA621D}"/>
                                            </p:graphicEl>
                                          </p:spTgt>
                                        </p:tgtEl>
                                        <p:attrNameLst>
                                          <p:attrName>style.visibility</p:attrName>
                                        </p:attrNameLst>
                                      </p:cBhvr>
                                      <p:to>
                                        <p:strVal val="visible"/>
                                      </p:to>
                                    </p:set>
                                    <p:animEffect transition="in" filter="fade">
                                      <p:cBhvr>
                                        <p:cTn id="45" dur="500"/>
                                        <p:tgtEl>
                                          <p:spTgt spid="2">
                                            <p:graphicEl>
                                              <a:dgm id="{EE3F288A-5069-4D80-BEBF-4CE5B6CA621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20</a:t>
            </a:fld>
            <a:endParaRPr lang="pt-PT" altLang="pt-PT" dirty="0"/>
          </a:p>
        </p:txBody>
      </p:sp>
      <p:sp>
        <p:nvSpPr>
          <p:cNvPr id="9" name="Retângulo 8">
            <a:extLst>
              <a:ext uri="{FF2B5EF4-FFF2-40B4-BE49-F238E27FC236}">
                <a16:creationId xmlns:a16="http://schemas.microsoft.com/office/drawing/2014/main" id="{8A5E0F3A-56D6-4973-A80F-FFFCA18EC5BA}"/>
              </a:ext>
            </a:extLst>
          </p:cNvPr>
          <p:cNvSpPr/>
          <p:nvPr/>
        </p:nvSpPr>
        <p:spPr>
          <a:xfrm>
            <a:off x="611560" y="1536174"/>
            <a:ext cx="7632848" cy="523220"/>
          </a:xfrm>
          <a:prstGeom prst="rect">
            <a:avLst/>
          </a:prstGeom>
        </p:spPr>
        <p:txBody>
          <a:bodyPr wrap="square">
            <a:spAutoFit/>
          </a:bodyPr>
          <a:lstStyle/>
          <a:p>
            <a:r>
              <a:rPr lang="pt-PT" sz="2800" b="1" dirty="0"/>
              <a:t>Cross-</a:t>
            </a:r>
            <a:r>
              <a:rPr lang="pt-PT" sz="2800" b="1" dirty="0" err="1"/>
              <a:t>correlation</a:t>
            </a:r>
            <a:endParaRPr lang="pt-PT" sz="2800" b="1" dirty="0"/>
          </a:p>
        </p:txBody>
      </p:sp>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50C310A9-FCC4-4C86-9886-0D6AD710C014}"/>
                  </a:ext>
                </a:extLst>
              </p:cNvPr>
              <p:cNvSpPr/>
              <p:nvPr/>
            </p:nvSpPr>
            <p:spPr>
              <a:xfrm>
                <a:off x="395536" y="2339588"/>
                <a:ext cx="8280920" cy="1040285"/>
              </a:xfrm>
              <a:prstGeom prst="rect">
                <a:avLst/>
              </a:prstGeom>
            </p:spPr>
            <p:txBody>
              <a:bodyPr wrap="square" anchor="t">
                <a:spAutoFit/>
              </a:bodyPr>
              <a:lstStyle/>
              <a:p>
                <a:pPr marL="742950" lvl="1" indent="-285750">
                  <a:buFont typeface="Arial" panose="020B0604020202020204" pitchFamily="34" charset="0"/>
                  <a:buChar char="•"/>
                </a:pPr>
                <a:r>
                  <a:rPr lang="pt-PT" sz="2000" dirty="0"/>
                  <a:t>Para definir a resposta do filtro adaptado, precisamos de saber o sinal transmitido. Esse sinal é obtido pela antena de referência (</a:t>
                </a:r>
                <a14:m>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𝑟𝑒𝑓</m:t>
                        </m:r>
                      </m:sub>
                    </m:sSub>
                  </m:oMath>
                </a14:m>
                <a:r>
                  <a:rPr lang="pt-PT" sz="2000" dirty="0"/>
                  <a:t>(t)), logo a resposta do filtro irá ser:</a:t>
                </a:r>
              </a:p>
            </p:txBody>
          </p:sp>
        </mc:Choice>
        <mc:Fallback xmlns="">
          <p:sp>
            <p:nvSpPr>
              <p:cNvPr id="4" name="Retângulo 3">
                <a:extLst>
                  <a:ext uri="{FF2B5EF4-FFF2-40B4-BE49-F238E27FC236}">
                    <a16:creationId xmlns:a16="http://schemas.microsoft.com/office/drawing/2014/main" id="{50C310A9-FCC4-4C86-9886-0D6AD710C014}"/>
                  </a:ext>
                </a:extLst>
              </p:cNvPr>
              <p:cNvSpPr>
                <a:spLocks noRot="1" noChangeAspect="1" noMove="1" noResize="1" noEditPoints="1" noAdjustHandles="1" noChangeArrowheads="1" noChangeShapeType="1" noTextEdit="1"/>
              </p:cNvSpPr>
              <p:nvPr/>
            </p:nvSpPr>
            <p:spPr>
              <a:xfrm>
                <a:off x="395536" y="2339588"/>
                <a:ext cx="8280920" cy="1040285"/>
              </a:xfrm>
              <a:prstGeom prst="rect">
                <a:avLst/>
              </a:prstGeom>
              <a:blipFill>
                <a:blip r:embed="rId3"/>
                <a:stretch>
                  <a:fillRect t="-3529" b="-10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594E3D9-1AC0-4B8B-8DBD-C1673CB8645B}"/>
                  </a:ext>
                </a:extLst>
              </p:cNvPr>
              <p:cNvSpPr txBox="1"/>
              <p:nvPr/>
            </p:nvSpPr>
            <p:spPr>
              <a:xfrm>
                <a:off x="1474772" y="4770078"/>
                <a:ext cx="6194453"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400" b="0" i="1" smtClean="0">
                              <a:latin typeface="Cambria Math" panose="02040503050406030204" pitchFamily="18" charset="0"/>
                            </a:rPr>
                          </m:ctrlPr>
                        </m:sSubPr>
                        <m:e>
                          <m:r>
                            <a:rPr lang="pt-PT" sz="2400" b="0" i="1" smtClean="0">
                              <a:latin typeface="Cambria Math" panose="02040503050406030204" pitchFamily="18" charset="0"/>
                            </a:rPr>
                            <m:t>𝑠</m:t>
                          </m:r>
                        </m:e>
                        <m:sub>
                          <m:r>
                            <a:rPr lang="pt-PT" sz="2400" b="0" i="1" smtClean="0">
                              <a:latin typeface="Cambria Math" panose="02040503050406030204" pitchFamily="18" charset="0"/>
                            </a:rPr>
                            <m:t>𝑜</m:t>
                          </m:r>
                        </m:sub>
                      </m:sSub>
                      <m:d>
                        <m:dPr>
                          <m:ctrlPr>
                            <a:rPr lang="pt-PT" sz="2400" b="0" i="1" smtClean="0">
                              <a:latin typeface="Cambria Math" panose="02040503050406030204" pitchFamily="18" charset="0"/>
                            </a:rPr>
                          </m:ctrlPr>
                        </m:dPr>
                        <m:e>
                          <m:r>
                            <a:rPr lang="pt-PT" sz="2400" b="0" i="1" smtClean="0">
                              <a:latin typeface="Cambria Math" panose="02040503050406030204" pitchFamily="18" charset="0"/>
                            </a:rPr>
                            <m:t>𝑡</m:t>
                          </m:r>
                        </m:e>
                      </m:d>
                      <m:r>
                        <a:rPr lang="pt-PT" sz="2400" b="0" i="1" smtClean="0">
                          <a:latin typeface="Cambria Math" panose="02040503050406030204" pitchFamily="18" charset="0"/>
                        </a:rPr>
                        <m:t>=</m:t>
                      </m:r>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b="0" i="1" smtClean="0">
                              <a:latin typeface="Cambria Math" panose="02040503050406030204" pitchFamily="18" charset="0"/>
                            </a:rPr>
                            <m:t>𝑟</m:t>
                          </m:r>
                        </m:sub>
                      </m:sSub>
                      <m:d>
                        <m:dPr>
                          <m:ctrlPr>
                            <a:rPr lang="pt-PT" sz="2400" i="1">
                              <a:latin typeface="Cambria Math" panose="02040503050406030204" pitchFamily="18" charset="0"/>
                            </a:rPr>
                          </m:ctrlPr>
                        </m:dPr>
                        <m:e>
                          <m:r>
                            <a:rPr lang="pt-PT" sz="2400" i="1">
                              <a:latin typeface="Cambria Math" panose="02040503050406030204" pitchFamily="18" charset="0"/>
                            </a:rPr>
                            <m:t>𝑡</m:t>
                          </m:r>
                        </m:e>
                      </m:d>
                      <m:sSub>
                        <m:sSubPr>
                          <m:ctrlPr>
                            <a:rPr lang="pt-PT" sz="2400" i="1">
                              <a:latin typeface="Cambria Math" panose="02040503050406030204" pitchFamily="18" charset="0"/>
                            </a:rPr>
                          </m:ctrlPr>
                        </m:sSubPr>
                        <m:e>
                          <m:r>
                            <a:rPr lang="pt-PT" sz="2400" i="1">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rPr>
                            <m:t>h</m:t>
                          </m:r>
                        </m:e>
                        <m:sub>
                          <m:r>
                            <a:rPr lang="pt-PT" sz="2400" b="0" i="1" smtClean="0">
                              <a:latin typeface="Cambria Math" panose="02040503050406030204" pitchFamily="18" charset="0"/>
                            </a:rPr>
                            <m:t>𝑀𝐹</m:t>
                          </m:r>
                        </m:sub>
                      </m:sSub>
                      <m:d>
                        <m:dPr>
                          <m:ctrlPr>
                            <a:rPr lang="pt-PT" sz="2400" i="1">
                              <a:latin typeface="Cambria Math" panose="02040503050406030204" pitchFamily="18" charset="0"/>
                            </a:rPr>
                          </m:ctrlPr>
                        </m:dPr>
                        <m:e>
                          <m:r>
                            <a:rPr lang="pt-PT" sz="2400" i="1">
                              <a:latin typeface="Cambria Math" panose="02040503050406030204" pitchFamily="18" charset="0"/>
                            </a:rPr>
                            <m:t>𝑡</m:t>
                          </m:r>
                        </m:e>
                      </m:d>
                      <m:r>
                        <a:rPr lang="pt-PT" sz="2400" i="1">
                          <a:latin typeface="Cambria Math" panose="02040503050406030204" pitchFamily="18" charset="0"/>
                        </a:rPr>
                        <m:t>=</m:t>
                      </m:r>
                      <m:nary>
                        <m:naryPr>
                          <m:limLoc m:val="undOvr"/>
                          <m:subHide m:val="on"/>
                          <m:supHide m:val="on"/>
                          <m:ctrlPr>
                            <a:rPr lang="pt-PT" sz="2400" i="1" smtClean="0">
                              <a:latin typeface="Cambria Math" panose="02040503050406030204" pitchFamily="18" charset="0"/>
                            </a:rPr>
                          </m:ctrlPr>
                        </m:naryPr>
                        <m:sub/>
                        <m:sup/>
                        <m:e>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b="0" i="1" smtClean="0">
                                  <a:latin typeface="Cambria Math" panose="02040503050406030204" pitchFamily="18" charset="0"/>
                                </a:rPr>
                                <m:t>𝑅</m:t>
                              </m:r>
                            </m:sub>
                          </m:sSub>
                          <m:d>
                            <m:dPr>
                              <m:ctrlPr>
                                <a:rPr lang="pt-PT" sz="2400" i="1">
                                  <a:latin typeface="Cambria Math" panose="02040503050406030204" pitchFamily="18" charset="0"/>
                                </a:rPr>
                              </m:ctrlPr>
                            </m:dPr>
                            <m:e>
                              <m:r>
                                <a:rPr lang="pt-PT" sz="2400" i="1" smtClean="0">
                                  <a:latin typeface="Cambria Math" panose="02040503050406030204" pitchFamily="18" charset="0"/>
                                  <a:ea typeface="Cambria Math" panose="02040503050406030204" pitchFamily="18" charset="0"/>
                                </a:rPr>
                                <m:t>𝜏</m:t>
                              </m:r>
                            </m:e>
                          </m:d>
                          <m:sSubSup>
                            <m:sSubSupPr>
                              <m:ctrlPr>
                                <a:rPr lang="pt-PT" sz="2400" i="1">
                                  <a:latin typeface="Cambria Math" panose="02040503050406030204" pitchFamily="18" charset="0"/>
                                </a:rPr>
                              </m:ctrlPr>
                            </m:sSubSupPr>
                            <m:e>
                              <m:r>
                                <a:rPr lang="pt-PT" sz="2400" i="1">
                                  <a:latin typeface="Cambria Math" panose="02040503050406030204" pitchFamily="18" charset="0"/>
                                </a:rPr>
                                <m:t>𝑠</m:t>
                              </m:r>
                            </m:e>
                            <m:sub>
                              <m:r>
                                <a:rPr lang="pt-PT" sz="2400" i="1">
                                  <a:latin typeface="Cambria Math" panose="02040503050406030204" pitchFamily="18" charset="0"/>
                                </a:rPr>
                                <m:t>𝑟𝑒𝑓</m:t>
                              </m:r>
                            </m:sub>
                            <m:sup>
                              <m:r>
                                <a:rPr lang="pt-PT" sz="2400" i="1">
                                  <a:latin typeface="Cambria Math" panose="02040503050406030204" pitchFamily="18" charset="0"/>
                                </a:rPr>
                                <m:t>∗</m:t>
                              </m:r>
                            </m:sup>
                          </m:sSubSup>
                          <m:d>
                            <m:dPr>
                              <m:ctrlPr>
                                <a:rPr lang="pt-PT" sz="2400" i="1">
                                  <a:latin typeface="Cambria Math" panose="02040503050406030204" pitchFamily="18" charset="0"/>
                                </a:rPr>
                              </m:ctrlPr>
                            </m:dPr>
                            <m:e>
                              <m:r>
                                <a:rPr lang="pt-PT" sz="2400" b="0" i="1" smtClean="0">
                                  <a:latin typeface="Cambria Math" panose="02040503050406030204" pitchFamily="18" charset="0"/>
                                  <a:ea typeface="Cambria Math" panose="02040503050406030204" pitchFamily="18" charset="0"/>
                                </a:rPr>
                                <m:t>𝜏</m:t>
                              </m:r>
                              <m:r>
                                <a:rPr lang="pt-PT" sz="2400" b="0" i="1" smtClean="0">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𝑡</m:t>
                              </m:r>
                            </m:e>
                          </m:d>
                          <m:r>
                            <a:rPr lang="pt-PT" sz="2400" b="0" i="1" smtClean="0">
                              <a:latin typeface="Cambria Math" panose="02040503050406030204" pitchFamily="18" charset="0"/>
                            </a:rPr>
                            <m:t> </m:t>
                          </m:r>
                          <m:r>
                            <a:rPr lang="pt-PT" sz="2400" b="0" i="1" smtClean="0">
                              <a:latin typeface="Cambria Math" panose="02040503050406030204" pitchFamily="18" charset="0"/>
                            </a:rPr>
                            <m:t>𝑑</m:t>
                          </m:r>
                          <m:r>
                            <a:rPr lang="pt-PT" sz="2400" b="0" i="1" smtClean="0">
                              <a:latin typeface="Cambria Math" panose="02040503050406030204" pitchFamily="18" charset="0"/>
                              <a:ea typeface="Cambria Math" panose="02040503050406030204" pitchFamily="18" charset="0"/>
                            </a:rPr>
                            <m:t>𝜏</m:t>
                          </m:r>
                        </m:e>
                      </m:nary>
                    </m:oMath>
                  </m:oMathPara>
                </a14:m>
                <a:endParaRPr lang="pt-PT" sz="2400" dirty="0"/>
              </a:p>
            </p:txBody>
          </p:sp>
        </mc:Choice>
        <mc:Fallback xmlns="">
          <p:sp>
            <p:nvSpPr>
              <p:cNvPr id="5" name="CaixaDeTexto 4">
                <a:extLst>
                  <a:ext uri="{FF2B5EF4-FFF2-40B4-BE49-F238E27FC236}">
                    <a16:creationId xmlns:a16="http://schemas.microsoft.com/office/drawing/2014/main" id="{3594E3D9-1AC0-4B8B-8DBD-C1673CB8645B}"/>
                  </a:ext>
                </a:extLst>
              </p:cNvPr>
              <p:cNvSpPr txBox="1">
                <a:spLocks noRot="1" noChangeAspect="1" noMove="1" noResize="1" noEditPoints="1" noAdjustHandles="1" noChangeArrowheads="1" noChangeShapeType="1" noTextEdit="1"/>
              </p:cNvSpPr>
              <p:nvPr/>
            </p:nvSpPr>
            <p:spPr>
              <a:xfrm>
                <a:off x="1474772" y="4770078"/>
                <a:ext cx="6194453" cy="968727"/>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 name="Retângulo 2">
                <a:extLst>
                  <a:ext uri="{FF2B5EF4-FFF2-40B4-BE49-F238E27FC236}">
                    <a16:creationId xmlns:a16="http://schemas.microsoft.com/office/drawing/2014/main" id="{76C6750C-07BE-4EF3-A79A-A8EE1726F9A5}"/>
                  </a:ext>
                </a:extLst>
              </p:cNvPr>
              <p:cNvSpPr/>
              <p:nvPr/>
            </p:nvSpPr>
            <p:spPr>
              <a:xfrm>
                <a:off x="3216083" y="3478128"/>
                <a:ext cx="2711833" cy="5027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sz="2400" i="1" smtClean="0">
                              <a:latin typeface="Cambria Math" panose="02040503050406030204" pitchFamily="18" charset="0"/>
                            </a:rPr>
                          </m:ctrlPr>
                        </m:sSubPr>
                        <m:e>
                          <m:r>
                            <a:rPr lang="pt-PT" sz="2400" b="0" i="1" smtClean="0">
                              <a:latin typeface="Cambria Math" panose="02040503050406030204" pitchFamily="18" charset="0"/>
                            </a:rPr>
                            <m:t>h</m:t>
                          </m:r>
                        </m:e>
                        <m:sub>
                          <m:r>
                            <a:rPr lang="pt-PT" sz="2400" b="0" i="1" smtClean="0">
                              <a:latin typeface="Cambria Math" panose="02040503050406030204" pitchFamily="18" charset="0"/>
                            </a:rPr>
                            <m:t>𝑀𝐹</m:t>
                          </m:r>
                        </m:sub>
                      </m:sSub>
                      <m:d>
                        <m:dPr>
                          <m:ctrlPr>
                            <a:rPr lang="pt-PT" sz="2400" i="1">
                              <a:latin typeface="Cambria Math" panose="02040503050406030204" pitchFamily="18" charset="0"/>
                            </a:rPr>
                          </m:ctrlPr>
                        </m:dPr>
                        <m:e>
                          <m:r>
                            <a:rPr lang="pt-PT" sz="2400" i="1">
                              <a:latin typeface="Cambria Math" panose="02040503050406030204" pitchFamily="18" charset="0"/>
                            </a:rPr>
                            <m:t>𝑡</m:t>
                          </m:r>
                        </m:e>
                      </m:d>
                      <m:r>
                        <a:rPr lang="pt-PT" sz="2400" i="1">
                          <a:latin typeface="Cambria Math" panose="02040503050406030204" pitchFamily="18" charset="0"/>
                        </a:rPr>
                        <m:t>=</m:t>
                      </m:r>
                      <m:sSubSup>
                        <m:sSubSupPr>
                          <m:ctrlPr>
                            <a:rPr lang="pt-PT" sz="2400" i="1" smtClean="0">
                              <a:latin typeface="Cambria Math" panose="02040503050406030204" pitchFamily="18" charset="0"/>
                            </a:rPr>
                          </m:ctrlPr>
                        </m:sSubSupPr>
                        <m:e>
                          <m:r>
                            <a:rPr lang="pt-PT" sz="2400" b="0" i="1" smtClean="0">
                              <a:latin typeface="Cambria Math" panose="02040503050406030204" pitchFamily="18" charset="0"/>
                            </a:rPr>
                            <m:t>𝑠</m:t>
                          </m:r>
                        </m:e>
                        <m:sub>
                          <m:r>
                            <a:rPr lang="pt-PT" sz="2400" b="0" i="1" smtClean="0">
                              <a:latin typeface="Cambria Math" panose="02040503050406030204" pitchFamily="18" charset="0"/>
                            </a:rPr>
                            <m:t>𝑟𝑒𝑓</m:t>
                          </m:r>
                        </m:sub>
                        <m:sup>
                          <m:r>
                            <a:rPr lang="pt-PT" sz="2400" b="0" i="1" smtClean="0">
                              <a:latin typeface="Cambria Math" panose="02040503050406030204" pitchFamily="18" charset="0"/>
                            </a:rPr>
                            <m:t>∗</m:t>
                          </m:r>
                        </m:sup>
                      </m:sSubSup>
                      <m:d>
                        <m:dPr>
                          <m:ctrlPr>
                            <a:rPr lang="pt-PT" sz="2400" i="1">
                              <a:latin typeface="Cambria Math" panose="02040503050406030204" pitchFamily="18" charset="0"/>
                            </a:rPr>
                          </m:ctrlPr>
                        </m:dPr>
                        <m:e>
                          <m:r>
                            <a:rPr lang="pt-PT" sz="2400" b="0" i="1" smtClean="0">
                              <a:latin typeface="Cambria Math" panose="02040503050406030204" pitchFamily="18" charset="0"/>
                            </a:rPr>
                            <m:t>−</m:t>
                          </m:r>
                          <m:r>
                            <a:rPr lang="pt-PT" sz="2400" i="1">
                              <a:latin typeface="Cambria Math" panose="02040503050406030204" pitchFamily="18" charset="0"/>
                            </a:rPr>
                            <m:t>𝑡</m:t>
                          </m:r>
                        </m:e>
                      </m:d>
                    </m:oMath>
                  </m:oMathPara>
                </a14:m>
                <a:endParaRPr lang="pt-PT" sz="2400" dirty="0"/>
              </a:p>
            </p:txBody>
          </p:sp>
        </mc:Choice>
        <mc:Fallback xmlns="">
          <p:sp>
            <p:nvSpPr>
              <p:cNvPr id="3" name="Retângulo 2">
                <a:extLst>
                  <a:ext uri="{FF2B5EF4-FFF2-40B4-BE49-F238E27FC236}">
                    <a16:creationId xmlns:a16="http://schemas.microsoft.com/office/drawing/2014/main" id="{76C6750C-07BE-4EF3-A79A-A8EE1726F9A5}"/>
                  </a:ext>
                </a:extLst>
              </p:cNvPr>
              <p:cNvSpPr>
                <a:spLocks noRot="1" noChangeAspect="1" noMove="1" noResize="1" noEditPoints="1" noAdjustHandles="1" noChangeArrowheads="1" noChangeShapeType="1" noTextEdit="1"/>
              </p:cNvSpPr>
              <p:nvPr/>
            </p:nvSpPr>
            <p:spPr>
              <a:xfrm>
                <a:off x="3216083" y="3478128"/>
                <a:ext cx="2711833" cy="502766"/>
              </a:xfrm>
              <a:prstGeom prst="rect">
                <a:avLst/>
              </a:prstGeom>
              <a:blipFill>
                <a:blip r:embed="rId5"/>
                <a:stretch>
                  <a:fillRect b="-12195"/>
                </a:stretch>
              </a:blipFill>
            </p:spPr>
            <p:txBody>
              <a:bodyPr/>
              <a:lstStyle/>
              <a:p>
                <a:r>
                  <a:rPr lang="pt-PT">
                    <a:noFill/>
                  </a:rPr>
                  <a:t> </a:t>
                </a:r>
              </a:p>
            </p:txBody>
          </p:sp>
        </mc:Fallback>
      </mc:AlternateContent>
      <p:sp>
        <p:nvSpPr>
          <p:cNvPr id="6" name="Retângulo 5">
            <a:extLst>
              <a:ext uri="{FF2B5EF4-FFF2-40B4-BE49-F238E27FC236}">
                <a16:creationId xmlns:a16="http://schemas.microsoft.com/office/drawing/2014/main" id="{15686645-B645-4C00-BB88-F0FE9AF8E8B0}"/>
              </a:ext>
            </a:extLst>
          </p:cNvPr>
          <p:cNvSpPr/>
          <p:nvPr/>
        </p:nvSpPr>
        <p:spPr>
          <a:xfrm>
            <a:off x="733115" y="4190820"/>
            <a:ext cx="4572000" cy="400110"/>
          </a:xfrm>
          <a:prstGeom prst="rect">
            <a:avLst/>
          </a:prstGeom>
        </p:spPr>
        <p:txBody>
          <a:bodyPr>
            <a:spAutoFit/>
          </a:bodyPr>
          <a:lstStyle/>
          <a:p>
            <a:pPr marL="742950" lvl="1" indent="-285750">
              <a:buFont typeface="Arial" panose="020B0604020202020204" pitchFamily="34" charset="0"/>
              <a:buChar char="•"/>
            </a:pPr>
            <a:r>
              <a:rPr lang="pt-PT" sz="2000" dirty="0"/>
              <a:t>Logo,</a:t>
            </a:r>
          </a:p>
        </p:txBody>
      </p:sp>
      <p:sp>
        <p:nvSpPr>
          <p:cNvPr id="10" name="Marcador de Posição de Conteúdo 7167">
            <a:extLst>
              <a:ext uri="{FF2B5EF4-FFF2-40B4-BE49-F238E27FC236}">
                <a16:creationId xmlns:a16="http://schemas.microsoft.com/office/drawing/2014/main" id="{AB7E77AE-FBAE-4259-8C4E-9EBFE98C3C9E}"/>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20742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21</a:t>
            </a:fld>
            <a:endParaRPr lang="pt-PT" altLang="pt-PT" dirty="0"/>
          </a:p>
        </p:txBody>
      </p:sp>
      <p:sp>
        <p:nvSpPr>
          <p:cNvPr id="9" name="Retângulo 8">
            <a:extLst>
              <a:ext uri="{FF2B5EF4-FFF2-40B4-BE49-F238E27FC236}">
                <a16:creationId xmlns:a16="http://schemas.microsoft.com/office/drawing/2014/main" id="{8A5E0F3A-56D6-4973-A80F-FFFCA18EC5BA}"/>
              </a:ext>
            </a:extLst>
          </p:cNvPr>
          <p:cNvSpPr/>
          <p:nvPr/>
        </p:nvSpPr>
        <p:spPr>
          <a:xfrm>
            <a:off x="611560" y="1536174"/>
            <a:ext cx="7632848" cy="461665"/>
          </a:xfrm>
          <a:prstGeom prst="rect">
            <a:avLst/>
          </a:prstGeom>
        </p:spPr>
        <p:txBody>
          <a:bodyPr wrap="square">
            <a:spAutoFit/>
          </a:bodyPr>
          <a:lstStyle/>
          <a:p>
            <a:r>
              <a:rPr lang="pt-PT" sz="2400" b="1" dirty="0"/>
              <a:t>Cross-</a:t>
            </a:r>
            <a:r>
              <a:rPr lang="pt-PT" sz="2400" b="1" dirty="0" err="1"/>
              <a:t>correlation</a:t>
            </a:r>
            <a:endParaRPr lang="pt-PT" sz="2400" b="1" dirty="0"/>
          </a:p>
        </p:txBody>
      </p:sp>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50C310A9-FCC4-4C86-9886-0D6AD710C014}"/>
                  </a:ext>
                </a:extLst>
              </p:cNvPr>
              <p:cNvSpPr/>
              <p:nvPr/>
            </p:nvSpPr>
            <p:spPr>
              <a:xfrm>
                <a:off x="395536" y="2339588"/>
                <a:ext cx="8280920" cy="945580"/>
              </a:xfrm>
              <a:prstGeom prst="rect">
                <a:avLst/>
              </a:prstGeom>
            </p:spPr>
            <p:txBody>
              <a:bodyPr wrap="square" anchor="t">
                <a:spAutoFit/>
              </a:bodyPr>
              <a:lstStyle/>
              <a:p>
                <a:pPr marL="742950" lvl="1" indent="-285750">
                  <a:buFont typeface="Arial" panose="020B0604020202020204" pitchFamily="34" charset="0"/>
                  <a:buChar char="•"/>
                </a:pPr>
                <a:r>
                  <a:rPr lang="pt-PT" dirty="0"/>
                  <a:t>Para definir a resposta do filtro adaptado, precisamos de saber o sinal transmitido. Esse sinal é obtido pela antena de referência (</a:t>
                </a: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𝑠</m:t>
                        </m:r>
                      </m:e>
                      <m:sub>
                        <m:r>
                          <a:rPr lang="pt-PT" b="0" i="1" smtClean="0">
                            <a:latin typeface="Cambria Math" panose="02040503050406030204" pitchFamily="18" charset="0"/>
                          </a:rPr>
                          <m:t>𝑟𝑒𝑓</m:t>
                        </m:r>
                      </m:sub>
                    </m:sSub>
                  </m:oMath>
                </a14:m>
                <a:r>
                  <a:rPr lang="pt-PT" dirty="0"/>
                  <a:t>(t)), logo a resposta do filtro irá ser:</a:t>
                </a:r>
              </a:p>
            </p:txBody>
          </p:sp>
        </mc:Choice>
        <mc:Fallback xmlns="">
          <p:sp>
            <p:nvSpPr>
              <p:cNvPr id="4" name="Retângulo 3">
                <a:extLst>
                  <a:ext uri="{FF2B5EF4-FFF2-40B4-BE49-F238E27FC236}">
                    <a16:creationId xmlns:a16="http://schemas.microsoft.com/office/drawing/2014/main" id="{50C310A9-FCC4-4C86-9886-0D6AD710C014}"/>
                  </a:ext>
                </a:extLst>
              </p:cNvPr>
              <p:cNvSpPr>
                <a:spLocks noRot="1" noChangeAspect="1" noMove="1" noResize="1" noEditPoints="1" noAdjustHandles="1" noChangeArrowheads="1" noChangeShapeType="1" noTextEdit="1"/>
              </p:cNvSpPr>
              <p:nvPr/>
            </p:nvSpPr>
            <p:spPr>
              <a:xfrm>
                <a:off x="395536" y="2339588"/>
                <a:ext cx="8280920" cy="945580"/>
              </a:xfrm>
              <a:prstGeom prst="rect">
                <a:avLst/>
              </a:prstGeom>
              <a:blipFill>
                <a:blip r:embed="rId3"/>
                <a:stretch>
                  <a:fillRect t="-3871" b="-9677"/>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594E3D9-1AC0-4B8B-8DBD-C1673CB8645B}"/>
                  </a:ext>
                </a:extLst>
              </p:cNvPr>
              <p:cNvSpPr txBox="1"/>
              <p:nvPr/>
            </p:nvSpPr>
            <p:spPr>
              <a:xfrm>
                <a:off x="1936821" y="4739258"/>
                <a:ext cx="465255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𝑠</m:t>
                          </m:r>
                        </m:e>
                        <m:sub>
                          <m:r>
                            <a:rPr lang="pt-PT" b="0" i="1" smtClean="0">
                              <a:latin typeface="Cambria Math" panose="02040503050406030204" pitchFamily="18" charset="0"/>
                            </a:rPr>
                            <m:t>𝑜</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𝑟</m:t>
                          </m:r>
                        </m:sub>
                      </m:sSub>
                      <m:d>
                        <m:dPr>
                          <m:ctrlPr>
                            <a:rPr lang="pt-PT" i="1">
                              <a:latin typeface="Cambria Math" panose="02040503050406030204" pitchFamily="18" charset="0"/>
                            </a:rPr>
                          </m:ctrlPr>
                        </m:dPr>
                        <m:e>
                          <m:r>
                            <a:rPr lang="pt-PT" i="1">
                              <a:latin typeface="Cambria Math" panose="02040503050406030204" pitchFamily="18" charset="0"/>
                            </a:rPr>
                            <m:t>𝑡</m:t>
                          </m:r>
                        </m:e>
                      </m:d>
                      <m:sSub>
                        <m:sSubPr>
                          <m:ctrlPr>
                            <a:rPr lang="pt-PT" i="1">
                              <a:latin typeface="Cambria Math" panose="02040503050406030204" pitchFamily="18" charset="0"/>
                            </a:rPr>
                          </m:ctrlPr>
                        </m:sSubPr>
                        <m:e>
                          <m:r>
                            <a:rPr lang="pt-PT" i="1">
                              <a:latin typeface="Cambria Math" panose="02040503050406030204" pitchFamily="18" charset="0"/>
                              <a:ea typeface="Cambria Math" panose="02040503050406030204" pitchFamily="18" charset="0"/>
                            </a:rPr>
                            <m:t>⨂</m:t>
                          </m:r>
                          <m:r>
                            <a:rPr lang="pt-PT" b="0" i="1" smtClean="0">
                              <a:latin typeface="Cambria Math" panose="02040503050406030204" pitchFamily="18" charset="0"/>
                            </a:rPr>
                            <m:t>h</m:t>
                          </m:r>
                        </m:e>
                        <m:sub>
                          <m:r>
                            <a:rPr lang="pt-PT" b="0" i="1" smtClean="0">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nary>
                        <m:naryPr>
                          <m:limLoc m:val="undOvr"/>
                          <m:subHide m:val="on"/>
                          <m:supHide m:val="on"/>
                          <m:ctrlPr>
                            <a:rPr lang="pt-PT" i="1" smtClean="0">
                              <a:latin typeface="Cambria Math" panose="02040503050406030204" pitchFamily="18" charset="0"/>
                            </a:rPr>
                          </m:ctrlPr>
                        </m:naryPr>
                        <m:sub/>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𝑅</m:t>
                              </m:r>
                            </m:sub>
                          </m:sSub>
                          <m:d>
                            <m:dPr>
                              <m:ctrlPr>
                                <a:rPr lang="pt-PT" i="1">
                                  <a:latin typeface="Cambria Math" panose="02040503050406030204" pitchFamily="18" charset="0"/>
                                </a:rPr>
                              </m:ctrlPr>
                            </m:dPr>
                            <m:e>
                              <m:r>
                                <a:rPr lang="pt-PT" i="1" smtClean="0">
                                  <a:latin typeface="Cambria Math" panose="02040503050406030204" pitchFamily="18" charset="0"/>
                                  <a:ea typeface="Cambria Math" panose="02040503050406030204" pitchFamily="18" charset="0"/>
                                </a:rPr>
                                <m:t>𝜏</m:t>
                              </m:r>
                            </m:e>
                          </m:d>
                          <m:sSubSup>
                            <m:sSubSupPr>
                              <m:ctrlPr>
                                <a:rPr lang="pt-PT" i="1">
                                  <a:latin typeface="Cambria Math" panose="02040503050406030204" pitchFamily="18" charset="0"/>
                                </a:rPr>
                              </m:ctrlPr>
                            </m:sSubSupPr>
                            <m:e>
                              <m:r>
                                <a:rPr lang="pt-PT" i="1">
                                  <a:latin typeface="Cambria Math" panose="02040503050406030204" pitchFamily="18" charset="0"/>
                                </a:rPr>
                                <m:t>𝑠</m:t>
                              </m:r>
                            </m:e>
                            <m:sub>
                              <m:r>
                                <a:rPr lang="pt-PT" i="1">
                                  <a:latin typeface="Cambria Math" panose="02040503050406030204" pitchFamily="18" charset="0"/>
                                </a:rPr>
                                <m:t>𝑟𝑒𝑓</m:t>
                              </m:r>
                            </m:sub>
                            <m:sup>
                              <m:r>
                                <a:rPr lang="pt-PT" i="1">
                                  <a:latin typeface="Cambria Math" panose="02040503050406030204" pitchFamily="18" charset="0"/>
                                </a:rPr>
                                <m:t>∗</m:t>
                              </m:r>
                            </m:sup>
                          </m:sSubSup>
                          <m:d>
                            <m:dPr>
                              <m:ctrlPr>
                                <a:rPr lang="pt-PT" i="1">
                                  <a:latin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𝜏</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𝑡</m:t>
                              </m:r>
                            </m:e>
                          </m:d>
                          <m:r>
                            <a:rPr lang="pt-PT" b="0" i="1" smtClean="0">
                              <a:latin typeface="Cambria Math" panose="02040503050406030204" pitchFamily="18" charset="0"/>
                            </a:rPr>
                            <m:t> </m:t>
                          </m:r>
                          <m:r>
                            <a:rPr lang="pt-PT" b="0" i="1" smtClean="0">
                              <a:latin typeface="Cambria Math" panose="02040503050406030204" pitchFamily="18" charset="0"/>
                            </a:rPr>
                            <m:t>𝑑</m:t>
                          </m:r>
                          <m:r>
                            <a:rPr lang="pt-PT" b="0" i="1" smtClean="0">
                              <a:latin typeface="Cambria Math" panose="02040503050406030204" pitchFamily="18" charset="0"/>
                              <a:ea typeface="Cambria Math" panose="02040503050406030204" pitchFamily="18" charset="0"/>
                            </a:rPr>
                            <m:t>𝜏</m:t>
                          </m:r>
                        </m:e>
                      </m:nary>
                    </m:oMath>
                  </m:oMathPara>
                </a14:m>
                <a:endParaRPr lang="pt-PT" dirty="0"/>
              </a:p>
            </p:txBody>
          </p:sp>
        </mc:Choice>
        <mc:Fallback xmlns="">
          <p:sp>
            <p:nvSpPr>
              <p:cNvPr id="5" name="CaixaDeTexto 4">
                <a:extLst>
                  <a:ext uri="{FF2B5EF4-FFF2-40B4-BE49-F238E27FC236}">
                    <a16:creationId xmlns:a16="http://schemas.microsoft.com/office/drawing/2014/main" id="{3594E3D9-1AC0-4B8B-8DBD-C1673CB8645B}"/>
                  </a:ext>
                </a:extLst>
              </p:cNvPr>
              <p:cNvSpPr txBox="1">
                <a:spLocks noRot="1" noChangeAspect="1" noMove="1" noResize="1" noEditPoints="1" noAdjustHandles="1" noChangeArrowheads="1" noChangeShapeType="1" noTextEdit="1"/>
              </p:cNvSpPr>
              <p:nvPr/>
            </p:nvSpPr>
            <p:spPr>
              <a:xfrm>
                <a:off x="1936821" y="4739258"/>
                <a:ext cx="4652556" cy="726546"/>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 name="Retângulo 2">
                <a:extLst>
                  <a:ext uri="{FF2B5EF4-FFF2-40B4-BE49-F238E27FC236}">
                    <a16:creationId xmlns:a16="http://schemas.microsoft.com/office/drawing/2014/main" id="{76C6750C-07BE-4EF3-A79A-A8EE1726F9A5}"/>
                  </a:ext>
                </a:extLst>
              </p:cNvPr>
              <p:cNvSpPr/>
              <p:nvPr/>
            </p:nvSpPr>
            <p:spPr>
              <a:xfrm>
                <a:off x="3221083" y="3308431"/>
                <a:ext cx="2084032" cy="4001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h</m:t>
                          </m:r>
                        </m:e>
                        <m:sub>
                          <m:r>
                            <a:rPr lang="pt-PT" b="0" i="1" smtClean="0">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sSubSup>
                        <m:sSubSupPr>
                          <m:ctrlPr>
                            <a:rPr lang="pt-PT" i="1" smtClean="0">
                              <a:latin typeface="Cambria Math" panose="02040503050406030204" pitchFamily="18" charset="0"/>
                            </a:rPr>
                          </m:ctrlPr>
                        </m:sSubSupPr>
                        <m:e>
                          <m:r>
                            <a:rPr lang="pt-PT" b="0" i="1" smtClean="0">
                              <a:latin typeface="Cambria Math" panose="02040503050406030204" pitchFamily="18" charset="0"/>
                            </a:rPr>
                            <m:t>𝑠</m:t>
                          </m:r>
                        </m:e>
                        <m:sub>
                          <m:r>
                            <a:rPr lang="pt-PT" b="0" i="1" smtClean="0">
                              <a:latin typeface="Cambria Math" panose="02040503050406030204" pitchFamily="18" charset="0"/>
                            </a:rPr>
                            <m:t>𝑟𝑒𝑓</m:t>
                          </m:r>
                        </m:sub>
                        <m:sup>
                          <m:r>
                            <a:rPr lang="pt-PT" b="0" i="1" smtClean="0">
                              <a:latin typeface="Cambria Math" panose="02040503050406030204" pitchFamily="18" charset="0"/>
                            </a:rPr>
                            <m:t>∗</m:t>
                          </m:r>
                        </m:sup>
                      </m:sSubSup>
                      <m:d>
                        <m:dPr>
                          <m:ctrlPr>
                            <a:rPr lang="pt-PT" i="1">
                              <a:latin typeface="Cambria Math" panose="02040503050406030204" pitchFamily="18" charset="0"/>
                            </a:rPr>
                          </m:ctrlPr>
                        </m:dPr>
                        <m:e>
                          <m:r>
                            <a:rPr lang="pt-PT" b="0" i="1" smtClean="0">
                              <a:latin typeface="Cambria Math" panose="02040503050406030204" pitchFamily="18" charset="0"/>
                            </a:rPr>
                            <m:t>−</m:t>
                          </m:r>
                          <m:r>
                            <a:rPr lang="pt-PT" i="1">
                              <a:latin typeface="Cambria Math" panose="02040503050406030204" pitchFamily="18" charset="0"/>
                            </a:rPr>
                            <m:t>𝑡</m:t>
                          </m:r>
                        </m:e>
                      </m:d>
                    </m:oMath>
                  </m:oMathPara>
                </a14:m>
                <a:endParaRPr lang="pt-PT" dirty="0"/>
              </a:p>
            </p:txBody>
          </p:sp>
        </mc:Choice>
        <mc:Fallback xmlns="">
          <p:sp>
            <p:nvSpPr>
              <p:cNvPr id="3" name="Retângulo 2">
                <a:extLst>
                  <a:ext uri="{FF2B5EF4-FFF2-40B4-BE49-F238E27FC236}">
                    <a16:creationId xmlns:a16="http://schemas.microsoft.com/office/drawing/2014/main" id="{76C6750C-07BE-4EF3-A79A-A8EE1726F9A5}"/>
                  </a:ext>
                </a:extLst>
              </p:cNvPr>
              <p:cNvSpPr>
                <a:spLocks noRot="1" noChangeAspect="1" noMove="1" noResize="1" noEditPoints="1" noAdjustHandles="1" noChangeArrowheads="1" noChangeShapeType="1" noTextEdit="1"/>
              </p:cNvSpPr>
              <p:nvPr/>
            </p:nvSpPr>
            <p:spPr>
              <a:xfrm>
                <a:off x="3221083" y="3308431"/>
                <a:ext cx="2084032" cy="400174"/>
              </a:xfrm>
              <a:prstGeom prst="rect">
                <a:avLst/>
              </a:prstGeom>
              <a:blipFill>
                <a:blip r:embed="rId5"/>
                <a:stretch>
                  <a:fillRect b="-10769"/>
                </a:stretch>
              </a:blipFill>
            </p:spPr>
            <p:txBody>
              <a:bodyPr/>
              <a:lstStyle/>
              <a:p>
                <a:r>
                  <a:rPr lang="pt-PT">
                    <a:noFill/>
                  </a:rPr>
                  <a:t> </a:t>
                </a:r>
              </a:p>
            </p:txBody>
          </p:sp>
        </mc:Fallback>
      </mc:AlternateContent>
      <p:sp>
        <p:nvSpPr>
          <p:cNvPr id="6" name="Retângulo 5">
            <a:extLst>
              <a:ext uri="{FF2B5EF4-FFF2-40B4-BE49-F238E27FC236}">
                <a16:creationId xmlns:a16="http://schemas.microsoft.com/office/drawing/2014/main" id="{15686645-B645-4C00-BB88-F0FE9AF8E8B0}"/>
              </a:ext>
            </a:extLst>
          </p:cNvPr>
          <p:cNvSpPr/>
          <p:nvPr/>
        </p:nvSpPr>
        <p:spPr>
          <a:xfrm>
            <a:off x="733115" y="4190820"/>
            <a:ext cx="4572000" cy="369332"/>
          </a:xfrm>
          <a:prstGeom prst="rect">
            <a:avLst/>
          </a:prstGeom>
        </p:spPr>
        <p:txBody>
          <a:bodyPr>
            <a:spAutoFit/>
          </a:bodyPr>
          <a:lstStyle/>
          <a:p>
            <a:pPr marL="742950" lvl="1" indent="-285750">
              <a:buFont typeface="Arial" panose="020B0604020202020204" pitchFamily="34" charset="0"/>
              <a:buChar char="•"/>
            </a:pPr>
            <a:r>
              <a:rPr lang="pt-PT" dirty="0"/>
              <a:t>Logo,</a:t>
            </a:r>
          </a:p>
        </p:txBody>
      </p:sp>
      <p:pic>
        <p:nvPicPr>
          <p:cNvPr id="7" name="Imagem 6">
            <a:extLst>
              <a:ext uri="{FF2B5EF4-FFF2-40B4-BE49-F238E27FC236}">
                <a16:creationId xmlns:a16="http://schemas.microsoft.com/office/drawing/2014/main" id="{648DC82B-2E0D-43D1-8B60-4FB2D6996BCE}"/>
              </a:ext>
            </a:extLst>
          </p:cNvPr>
          <p:cNvPicPr>
            <a:picLocks noChangeAspect="1"/>
          </p:cNvPicPr>
          <p:nvPr/>
        </p:nvPicPr>
        <p:blipFill>
          <a:blip r:embed="rId6"/>
          <a:stretch>
            <a:fillRect/>
          </a:stretch>
        </p:blipFill>
        <p:spPr>
          <a:xfrm>
            <a:off x="1" y="1536174"/>
            <a:ext cx="8892040" cy="3785652"/>
          </a:xfrm>
          <a:prstGeom prst="rect">
            <a:avLst/>
          </a:prstGeom>
        </p:spPr>
      </p:pic>
      <p:sp>
        <p:nvSpPr>
          <p:cNvPr id="10" name="Retângulo 9">
            <a:extLst>
              <a:ext uri="{FF2B5EF4-FFF2-40B4-BE49-F238E27FC236}">
                <a16:creationId xmlns:a16="http://schemas.microsoft.com/office/drawing/2014/main" id="{38B8BCA5-2217-4D25-A965-A059D4496161}"/>
              </a:ext>
            </a:extLst>
          </p:cNvPr>
          <p:cNvSpPr/>
          <p:nvPr/>
        </p:nvSpPr>
        <p:spPr>
          <a:xfrm>
            <a:off x="28794" y="5345089"/>
            <a:ext cx="4997992" cy="461665"/>
          </a:xfrm>
          <a:prstGeom prst="rect">
            <a:avLst/>
          </a:prstGeom>
        </p:spPr>
        <p:txBody>
          <a:bodyPr wrap="square">
            <a:spAutoFit/>
          </a:bodyPr>
          <a:lstStyle/>
          <a:p>
            <a:r>
              <a:rPr lang="en-US" sz="1200" dirty="0"/>
              <a:t>Matched Filter implementation for a PCL system via a cross-correlation (</a:t>
            </a:r>
            <a:r>
              <a:rPr lang="en-US" sz="1200" i="1" dirty="0"/>
              <a:t>Marco </a:t>
            </a:r>
            <a:r>
              <a:rPr lang="en-US" sz="1200" i="1" dirty="0" err="1"/>
              <a:t>Martorella</a:t>
            </a:r>
            <a:r>
              <a:rPr lang="en-US" sz="1200" i="1" dirty="0"/>
              <a:t>, Fabrizio </a:t>
            </a:r>
            <a:r>
              <a:rPr lang="en-US" sz="1200" i="1" dirty="0" err="1"/>
              <a:t>Berizzi</a:t>
            </a:r>
            <a:r>
              <a:rPr lang="en-US" sz="1200" dirty="0"/>
              <a:t>, SET 243 PCL Detection Fundamentals)</a:t>
            </a:r>
            <a:endParaRPr lang="pt-PT" sz="1200" dirty="0"/>
          </a:p>
        </p:txBody>
      </p:sp>
      <p:sp>
        <p:nvSpPr>
          <p:cNvPr id="12" name="Marcador de Posição de Conteúdo 7167">
            <a:extLst>
              <a:ext uri="{FF2B5EF4-FFF2-40B4-BE49-F238E27FC236}">
                <a16:creationId xmlns:a16="http://schemas.microsoft.com/office/drawing/2014/main" id="{3A229850-2734-45C7-AA5A-3C921AA392A0}"/>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436698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22</a:t>
            </a:fld>
            <a:endParaRPr lang="pt-PT" altLang="pt-PT" dirty="0"/>
          </a:p>
        </p:txBody>
      </p:sp>
      <p:sp>
        <p:nvSpPr>
          <p:cNvPr id="9" name="Retângulo 8">
            <a:extLst>
              <a:ext uri="{FF2B5EF4-FFF2-40B4-BE49-F238E27FC236}">
                <a16:creationId xmlns:a16="http://schemas.microsoft.com/office/drawing/2014/main" id="{8A5E0F3A-56D6-4973-A80F-FFFCA18EC5BA}"/>
              </a:ext>
            </a:extLst>
          </p:cNvPr>
          <p:cNvSpPr/>
          <p:nvPr/>
        </p:nvSpPr>
        <p:spPr>
          <a:xfrm>
            <a:off x="611560" y="1536174"/>
            <a:ext cx="1325261" cy="461665"/>
          </a:xfrm>
          <a:prstGeom prst="rect">
            <a:avLst/>
          </a:prstGeom>
        </p:spPr>
        <p:txBody>
          <a:bodyPr wrap="square">
            <a:spAutoFit/>
          </a:bodyPr>
          <a:lstStyle/>
          <a:p>
            <a:r>
              <a:rPr lang="pt-PT" sz="2400" b="1" dirty="0"/>
              <a:t>1D-CCF</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594E3D9-1AC0-4B8B-8DBD-C1673CB8645B}"/>
                  </a:ext>
                </a:extLst>
              </p:cNvPr>
              <p:cNvSpPr txBox="1"/>
              <p:nvPr/>
            </p:nvSpPr>
            <p:spPr>
              <a:xfrm>
                <a:off x="611560" y="2000940"/>
                <a:ext cx="2974853"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𝑠</m:t>
                          </m:r>
                        </m:e>
                        <m:sub>
                          <m:r>
                            <a:rPr lang="pt-PT" b="0" i="1" smtClean="0">
                              <a:latin typeface="Cambria Math" panose="02040503050406030204" pitchFamily="18" charset="0"/>
                            </a:rPr>
                            <m:t>𝑜</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nary>
                        <m:naryPr>
                          <m:limLoc m:val="undOvr"/>
                          <m:subHide m:val="on"/>
                          <m:supHide m:val="on"/>
                          <m:ctrlPr>
                            <a:rPr lang="pt-PT" i="1" smtClean="0">
                              <a:latin typeface="Cambria Math" panose="02040503050406030204" pitchFamily="18" charset="0"/>
                            </a:rPr>
                          </m:ctrlPr>
                        </m:naryPr>
                        <m:sub/>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𝑅</m:t>
                              </m:r>
                            </m:sub>
                          </m:sSub>
                          <m:d>
                            <m:dPr>
                              <m:ctrlPr>
                                <a:rPr lang="pt-PT" i="1">
                                  <a:latin typeface="Cambria Math" panose="02040503050406030204" pitchFamily="18" charset="0"/>
                                </a:rPr>
                              </m:ctrlPr>
                            </m:dPr>
                            <m:e>
                              <m:r>
                                <a:rPr lang="pt-PT" i="1" smtClean="0">
                                  <a:latin typeface="Cambria Math" panose="02040503050406030204" pitchFamily="18" charset="0"/>
                                  <a:ea typeface="Cambria Math" panose="02040503050406030204" pitchFamily="18" charset="0"/>
                                </a:rPr>
                                <m:t>𝜏</m:t>
                              </m:r>
                            </m:e>
                          </m:d>
                          <m:sSubSup>
                            <m:sSubSupPr>
                              <m:ctrlPr>
                                <a:rPr lang="pt-PT" i="1">
                                  <a:latin typeface="Cambria Math" panose="02040503050406030204" pitchFamily="18" charset="0"/>
                                </a:rPr>
                              </m:ctrlPr>
                            </m:sSubSupPr>
                            <m:e>
                              <m:r>
                                <a:rPr lang="pt-PT" i="1">
                                  <a:latin typeface="Cambria Math" panose="02040503050406030204" pitchFamily="18" charset="0"/>
                                </a:rPr>
                                <m:t>𝑠</m:t>
                              </m:r>
                            </m:e>
                            <m:sub>
                              <m:r>
                                <a:rPr lang="pt-PT" i="1">
                                  <a:latin typeface="Cambria Math" panose="02040503050406030204" pitchFamily="18" charset="0"/>
                                </a:rPr>
                                <m:t>𝑟𝑒𝑓</m:t>
                              </m:r>
                            </m:sub>
                            <m:sup>
                              <m:r>
                                <a:rPr lang="pt-PT" i="1">
                                  <a:latin typeface="Cambria Math" panose="02040503050406030204" pitchFamily="18" charset="0"/>
                                </a:rPr>
                                <m:t>∗</m:t>
                              </m:r>
                            </m:sup>
                          </m:sSubSup>
                          <m:d>
                            <m:dPr>
                              <m:ctrlPr>
                                <a:rPr lang="pt-PT" i="1">
                                  <a:latin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𝜏</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𝑡</m:t>
                              </m:r>
                            </m:e>
                          </m:d>
                          <m:r>
                            <a:rPr lang="pt-PT" b="0" i="1" smtClean="0">
                              <a:latin typeface="Cambria Math" panose="02040503050406030204" pitchFamily="18" charset="0"/>
                            </a:rPr>
                            <m:t> </m:t>
                          </m:r>
                          <m:r>
                            <a:rPr lang="pt-PT" b="0" i="1" smtClean="0">
                              <a:latin typeface="Cambria Math" panose="02040503050406030204" pitchFamily="18" charset="0"/>
                            </a:rPr>
                            <m:t>𝑑</m:t>
                          </m:r>
                          <m:r>
                            <a:rPr lang="pt-PT" b="0" i="1" smtClean="0">
                              <a:latin typeface="Cambria Math" panose="02040503050406030204" pitchFamily="18" charset="0"/>
                              <a:ea typeface="Cambria Math" panose="02040503050406030204" pitchFamily="18" charset="0"/>
                            </a:rPr>
                            <m:t>𝜏</m:t>
                          </m:r>
                        </m:e>
                      </m:nary>
                    </m:oMath>
                  </m:oMathPara>
                </a14:m>
                <a:endParaRPr lang="pt-PT" dirty="0"/>
              </a:p>
            </p:txBody>
          </p:sp>
        </mc:Choice>
        <mc:Fallback xmlns="">
          <p:sp>
            <p:nvSpPr>
              <p:cNvPr id="5" name="CaixaDeTexto 4">
                <a:extLst>
                  <a:ext uri="{FF2B5EF4-FFF2-40B4-BE49-F238E27FC236}">
                    <a16:creationId xmlns:a16="http://schemas.microsoft.com/office/drawing/2014/main" id="{3594E3D9-1AC0-4B8B-8DBD-C1673CB8645B}"/>
                  </a:ext>
                </a:extLst>
              </p:cNvPr>
              <p:cNvSpPr txBox="1">
                <a:spLocks noRot="1" noChangeAspect="1" noMove="1" noResize="1" noEditPoints="1" noAdjustHandles="1" noChangeArrowheads="1" noChangeShapeType="1" noTextEdit="1"/>
              </p:cNvSpPr>
              <p:nvPr/>
            </p:nvSpPr>
            <p:spPr>
              <a:xfrm>
                <a:off x="611560" y="2000940"/>
                <a:ext cx="2974853" cy="726546"/>
              </a:xfrm>
              <a:prstGeom prst="rect">
                <a:avLst/>
              </a:prstGeom>
              <a:blipFill>
                <a:blip r:embed="rId3"/>
                <a:stretch>
                  <a:fillRect/>
                </a:stretch>
              </a:blipFill>
            </p:spPr>
            <p:txBody>
              <a:bodyPr/>
              <a:lstStyle/>
              <a:p>
                <a:r>
                  <a:rPr lang="pt-PT">
                    <a:noFill/>
                  </a:rPr>
                  <a:t> </a:t>
                </a:r>
              </a:p>
            </p:txBody>
          </p:sp>
        </mc:Fallback>
      </mc:AlternateContent>
      <p:sp>
        <p:nvSpPr>
          <p:cNvPr id="10" name="Retângulo 9">
            <a:extLst>
              <a:ext uri="{FF2B5EF4-FFF2-40B4-BE49-F238E27FC236}">
                <a16:creationId xmlns:a16="http://schemas.microsoft.com/office/drawing/2014/main" id="{2EFC1E87-B34B-479D-B4C2-25A01B611586}"/>
              </a:ext>
            </a:extLst>
          </p:cNvPr>
          <p:cNvSpPr/>
          <p:nvPr/>
        </p:nvSpPr>
        <p:spPr>
          <a:xfrm>
            <a:off x="611560" y="4487322"/>
            <a:ext cx="1325261" cy="461665"/>
          </a:xfrm>
          <a:prstGeom prst="rect">
            <a:avLst/>
          </a:prstGeom>
        </p:spPr>
        <p:txBody>
          <a:bodyPr wrap="square">
            <a:spAutoFit/>
          </a:bodyPr>
          <a:lstStyle/>
          <a:p>
            <a:r>
              <a:rPr lang="pt-PT" sz="2400" b="1" dirty="0"/>
              <a:t>2D-CCF</a:t>
            </a:r>
          </a:p>
        </p:txBody>
      </p:sp>
      <p:sp>
        <p:nvSpPr>
          <p:cNvPr id="7" name="Seta: Para Baixo 6">
            <a:extLst>
              <a:ext uri="{FF2B5EF4-FFF2-40B4-BE49-F238E27FC236}">
                <a16:creationId xmlns:a16="http://schemas.microsoft.com/office/drawing/2014/main" id="{6390758A-9F56-4E14-9989-AB8DFBA15FDA}"/>
              </a:ext>
            </a:extLst>
          </p:cNvPr>
          <p:cNvSpPr/>
          <p:nvPr/>
        </p:nvSpPr>
        <p:spPr>
          <a:xfrm>
            <a:off x="2411760" y="3139397"/>
            <a:ext cx="618955" cy="70362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4F3FCBD-7888-4972-B0E9-5AA344F41A09}"/>
                  </a:ext>
                </a:extLst>
              </p:cNvPr>
              <p:cNvSpPr txBox="1"/>
              <p:nvPr/>
            </p:nvSpPr>
            <p:spPr>
              <a:xfrm>
                <a:off x="611560" y="4958553"/>
                <a:ext cx="4120423"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𝐶𝐶𝐹</m:t>
                      </m:r>
                      <m:d>
                        <m:dPr>
                          <m:ctrlPr>
                            <a:rPr lang="pt-PT" b="0" i="1" smtClean="0">
                              <a:latin typeface="Cambria Math" panose="02040503050406030204" pitchFamily="18" charset="0"/>
                            </a:rPr>
                          </m:ctrlPr>
                        </m:dPr>
                        <m:e>
                          <m:r>
                            <m:rPr>
                              <m:sty m:val="p"/>
                            </m:rPr>
                            <a:rPr lang="el-GR" b="0" i="1" smtClean="0">
                              <a:latin typeface="Cambria Math" panose="02040503050406030204" pitchFamily="18" charset="0"/>
                            </a:rPr>
                            <m:t>τ</m:t>
                          </m:r>
                          <m:r>
                            <a:rPr lang="pt-PT" b="0" i="1" smtClean="0">
                              <a:latin typeface="Cambria Math" panose="02040503050406030204" pitchFamily="18" charset="0"/>
                            </a:rPr>
                            <m:t>,</m:t>
                          </m:r>
                          <m:r>
                            <m:rPr>
                              <m:sty m:val="p"/>
                            </m:rPr>
                            <a:rPr lang="el-GR" b="0" i="1" smtClean="0">
                              <a:latin typeface="Cambria Math" panose="02040503050406030204" pitchFamily="18" charset="0"/>
                            </a:rPr>
                            <m:t>ν</m:t>
                          </m:r>
                        </m:e>
                      </m:d>
                      <m:r>
                        <a:rPr lang="pt-PT" i="1">
                          <a:latin typeface="Cambria Math" panose="02040503050406030204" pitchFamily="18" charset="0"/>
                        </a:rPr>
                        <m:t>=</m:t>
                      </m:r>
                      <m:nary>
                        <m:naryPr>
                          <m:limLoc m:val="undOvr"/>
                          <m:subHide m:val="on"/>
                          <m:supHide m:val="on"/>
                          <m:ctrlPr>
                            <a:rPr lang="pt-PT" i="1" smtClean="0">
                              <a:latin typeface="Cambria Math" panose="02040503050406030204" pitchFamily="18" charset="0"/>
                            </a:rPr>
                          </m:ctrlPr>
                        </m:naryPr>
                        <m:sub/>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𝑅</m:t>
                              </m:r>
                            </m:sub>
                          </m:sSub>
                          <m:d>
                            <m:dPr>
                              <m:ctrlPr>
                                <a:rPr lang="pt-PT" i="1">
                                  <a:latin typeface="Cambria Math" panose="02040503050406030204" pitchFamily="18" charset="0"/>
                                </a:rPr>
                              </m:ctrlPr>
                            </m:dPr>
                            <m:e>
                              <m:r>
                                <a:rPr lang="pt-PT" i="1" smtClean="0">
                                  <a:latin typeface="Cambria Math" panose="02040503050406030204" pitchFamily="18" charset="0"/>
                                  <a:ea typeface="Cambria Math" panose="02040503050406030204" pitchFamily="18" charset="0"/>
                                </a:rPr>
                                <m:t>𝜏</m:t>
                              </m:r>
                            </m:e>
                          </m:d>
                          <m:sSubSup>
                            <m:sSubSupPr>
                              <m:ctrlPr>
                                <a:rPr lang="pt-PT" i="1">
                                  <a:latin typeface="Cambria Math" panose="02040503050406030204" pitchFamily="18" charset="0"/>
                                </a:rPr>
                              </m:ctrlPr>
                            </m:sSubSupPr>
                            <m:e>
                              <m:r>
                                <a:rPr lang="pt-PT" i="1">
                                  <a:latin typeface="Cambria Math" panose="02040503050406030204" pitchFamily="18" charset="0"/>
                                </a:rPr>
                                <m:t>𝑠</m:t>
                              </m:r>
                            </m:e>
                            <m:sub>
                              <m:r>
                                <a:rPr lang="pt-PT" i="1">
                                  <a:latin typeface="Cambria Math" panose="02040503050406030204" pitchFamily="18" charset="0"/>
                                </a:rPr>
                                <m:t>𝑟𝑒𝑓</m:t>
                              </m:r>
                            </m:sub>
                            <m:sup>
                              <m:r>
                                <a:rPr lang="pt-PT" i="1">
                                  <a:latin typeface="Cambria Math" panose="02040503050406030204" pitchFamily="18" charset="0"/>
                                </a:rPr>
                                <m:t>∗</m:t>
                              </m:r>
                            </m:sup>
                          </m:sSubSup>
                          <m:d>
                            <m:dPr>
                              <m:ctrlPr>
                                <a:rPr lang="pt-PT" i="1">
                                  <a:latin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𝜏</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𝑡</m:t>
                              </m:r>
                            </m:e>
                          </m:d>
                          <m:sSup>
                            <m:sSupPr>
                              <m:ctrlPr>
                                <a:rPr lang="pt-PT" i="1" smtClean="0">
                                  <a:latin typeface="Cambria Math" panose="02040503050406030204" pitchFamily="18" charset="0"/>
                                </a:rPr>
                              </m:ctrlPr>
                            </m:sSupPr>
                            <m:e>
                              <m:r>
                                <a:rPr lang="pt-PT" i="1" smtClean="0">
                                  <a:latin typeface="Cambria Math" panose="02040503050406030204" pitchFamily="18" charset="0"/>
                                </a:rPr>
                                <m:t>𝑒</m:t>
                              </m:r>
                            </m:e>
                            <m:sup>
                              <m:r>
                                <a:rPr lang="pt-PT" i="1" smtClean="0">
                                  <a:latin typeface="Cambria Math" panose="02040503050406030204" pitchFamily="18" charset="0"/>
                                </a:rPr>
                                <m:t>−</m:t>
                              </m:r>
                              <m:r>
                                <a:rPr lang="pt-PT" b="0" i="1" smtClean="0">
                                  <a:latin typeface="Cambria Math" panose="02040503050406030204" pitchFamily="18" charset="0"/>
                                </a:rPr>
                                <m:t>𝑗</m:t>
                              </m:r>
                              <m:r>
                                <a:rPr lang="pt-PT" b="0" i="1" smtClean="0">
                                  <a:latin typeface="Cambria Math" panose="02040503050406030204" pitchFamily="18" charset="0"/>
                                </a:rPr>
                                <m:t>2</m:t>
                              </m:r>
                              <m:r>
                                <a:rPr lang="pt-PT" b="0" i="1" smtClean="0">
                                  <a:latin typeface="Cambria Math" panose="02040503050406030204" pitchFamily="18" charset="0"/>
                                  <a:ea typeface="Cambria Math" panose="02040503050406030204" pitchFamily="18" charset="0"/>
                                </a:rPr>
                                <m:t>𝜋𝜈</m:t>
                              </m:r>
                              <m:r>
                                <a:rPr lang="pt-PT" i="1">
                                  <a:latin typeface="Cambria Math" panose="02040503050406030204" pitchFamily="18" charset="0"/>
                                </a:rPr>
                                <m:t>𝑡</m:t>
                              </m:r>
                            </m:sup>
                          </m:sSup>
                          <m:r>
                            <a:rPr lang="pt-PT" b="0" i="1" smtClean="0">
                              <a:latin typeface="Cambria Math" panose="02040503050406030204" pitchFamily="18" charset="0"/>
                            </a:rPr>
                            <m:t> </m:t>
                          </m:r>
                          <m:r>
                            <a:rPr lang="pt-PT" b="0" i="1" smtClean="0">
                              <a:latin typeface="Cambria Math" panose="02040503050406030204" pitchFamily="18" charset="0"/>
                            </a:rPr>
                            <m:t>𝑑</m:t>
                          </m:r>
                          <m:r>
                            <a:rPr lang="pt-PT" b="0" i="1" smtClean="0">
                              <a:latin typeface="Cambria Math" panose="02040503050406030204" pitchFamily="18" charset="0"/>
                              <a:ea typeface="Cambria Math" panose="02040503050406030204" pitchFamily="18" charset="0"/>
                            </a:rPr>
                            <m:t>𝜏</m:t>
                          </m:r>
                        </m:e>
                      </m:nary>
                    </m:oMath>
                  </m:oMathPara>
                </a14:m>
                <a:endParaRPr lang="pt-PT" dirty="0"/>
              </a:p>
            </p:txBody>
          </p:sp>
        </mc:Choice>
        <mc:Fallback xmlns="">
          <p:sp>
            <p:nvSpPr>
              <p:cNvPr id="11" name="CaixaDeTexto 10">
                <a:extLst>
                  <a:ext uri="{FF2B5EF4-FFF2-40B4-BE49-F238E27FC236}">
                    <a16:creationId xmlns:a16="http://schemas.microsoft.com/office/drawing/2014/main" id="{14F3FCBD-7888-4972-B0E9-5AA344F41A09}"/>
                  </a:ext>
                </a:extLst>
              </p:cNvPr>
              <p:cNvSpPr txBox="1">
                <a:spLocks noRot="1" noChangeAspect="1" noMove="1" noResize="1" noEditPoints="1" noAdjustHandles="1" noChangeArrowheads="1" noChangeShapeType="1" noTextEdit="1"/>
              </p:cNvSpPr>
              <p:nvPr/>
            </p:nvSpPr>
            <p:spPr>
              <a:xfrm>
                <a:off x="611560" y="4958553"/>
                <a:ext cx="4120423" cy="726546"/>
              </a:xfrm>
              <a:prstGeom prst="rect">
                <a:avLst/>
              </a:prstGeom>
              <a:blipFill>
                <a:blip r:embed="rId4"/>
                <a:stretch>
                  <a:fillRect/>
                </a:stretch>
              </a:blipFill>
            </p:spPr>
            <p:txBody>
              <a:bodyPr/>
              <a:lstStyle/>
              <a:p>
                <a:r>
                  <a:rPr lang="pt-PT">
                    <a:noFill/>
                  </a:rPr>
                  <a:t> </a:t>
                </a:r>
              </a:p>
            </p:txBody>
          </p:sp>
        </mc:Fallback>
      </mc:AlternateContent>
      <p:sp>
        <p:nvSpPr>
          <p:cNvPr id="8" name="Seta: Para a Direita 7">
            <a:extLst>
              <a:ext uri="{FF2B5EF4-FFF2-40B4-BE49-F238E27FC236}">
                <a16:creationId xmlns:a16="http://schemas.microsoft.com/office/drawing/2014/main" id="{574006E6-8306-428B-BED1-CB8FB11A5E29}"/>
              </a:ext>
            </a:extLst>
          </p:cNvPr>
          <p:cNvSpPr/>
          <p:nvPr/>
        </p:nvSpPr>
        <p:spPr>
          <a:xfrm>
            <a:off x="5034767" y="4948987"/>
            <a:ext cx="720080" cy="5760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3D4CBDCF-2AF2-4AA4-9F97-12F9529FBE79}"/>
              </a:ext>
            </a:extLst>
          </p:cNvPr>
          <p:cNvSpPr/>
          <p:nvPr/>
        </p:nvSpPr>
        <p:spPr>
          <a:xfrm>
            <a:off x="5402523" y="4583162"/>
            <a:ext cx="3563888" cy="1477328"/>
          </a:xfrm>
          <a:prstGeom prst="rect">
            <a:avLst/>
          </a:prstGeom>
        </p:spPr>
        <p:txBody>
          <a:bodyPr wrap="square">
            <a:spAutoFit/>
          </a:bodyPr>
          <a:lstStyle/>
          <a:p>
            <a:pPr lvl="1"/>
            <a:r>
              <a:rPr lang="pt-PT" dirty="0"/>
              <a:t>Como o </a:t>
            </a:r>
            <a:r>
              <a:rPr lang="pt-PT" i="1" dirty="0" err="1"/>
              <a:t>delay</a:t>
            </a:r>
            <a:r>
              <a:rPr lang="pt-PT" i="1" dirty="0"/>
              <a:t>-time</a:t>
            </a:r>
            <a:r>
              <a:rPr lang="pt-PT" dirty="0"/>
              <a:t> pode ser transformado em </a:t>
            </a:r>
            <a:r>
              <a:rPr lang="pt-PT" i="1" dirty="0" err="1"/>
              <a:t>bistatic</a:t>
            </a:r>
            <a:r>
              <a:rPr lang="pt-PT" i="1" dirty="0"/>
              <a:t> range</a:t>
            </a:r>
            <a:r>
              <a:rPr lang="pt-PT" dirty="0"/>
              <a:t>, a 2D-CCF pode ser interpretada como um mapa range-Doppler.</a:t>
            </a:r>
          </a:p>
        </p:txBody>
      </p:sp>
      <p:sp>
        <p:nvSpPr>
          <p:cNvPr id="13" name="Marcador de Posição de Conteúdo 7167">
            <a:extLst>
              <a:ext uri="{FF2B5EF4-FFF2-40B4-BE49-F238E27FC236}">
                <a16:creationId xmlns:a16="http://schemas.microsoft.com/office/drawing/2014/main" id="{AB6F1CCB-5C6E-4987-A4D5-59522E111F6A}"/>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83870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10" grpId="0"/>
      <p:bldP spid="7" grpId="0" animBg="1"/>
      <p:bldP spid="11" grpId="0"/>
      <p:bldP spid="8"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23</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2444433" cy="461665"/>
          </a:xfrm>
          <a:prstGeom prst="rect">
            <a:avLst/>
          </a:prstGeom>
        </p:spPr>
        <p:txBody>
          <a:bodyPr wrap="square">
            <a:spAutoFit/>
          </a:bodyPr>
          <a:lstStyle/>
          <a:p>
            <a:r>
              <a:rPr lang="pt-PT" sz="2400" b="1" dirty="0"/>
              <a:t>2D-CCF discreta</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4F3FCBD-7888-4972-B0E9-5AA344F41A09}"/>
                  </a:ext>
                </a:extLst>
              </p:cNvPr>
              <p:cNvSpPr txBox="1"/>
              <p:nvPr/>
            </p:nvSpPr>
            <p:spPr>
              <a:xfrm>
                <a:off x="471383" y="2283923"/>
                <a:ext cx="4535922"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𝐶𝐶𝐹</m:t>
                      </m:r>
                      <m:d>
                        <m:dPr>
                          <m:ctrlPr>
                            <a:rPr lang="pt-PT" b="0" i="1" smtClean="0">
                              <a:latin typeface="Cambria Math" panose="02040503050406030204" pitchFamily="18" charset="0"/>
                            </a:rPr>
                          </m:ctrlPr>
                        </m:dPr>
                        <m:e>
                          <m:r>
                            <a:rPr lang="pt-PT" b="0" i="1" smtClean="0">
                              <a:latin typeface="Cambria Math" panose="02040503050406030204" pitchFamily="18" charset="0"/>
                            </a:rPr>
                            <m:t>𝑙</m:t>
                          </m:r>
                          <m:r>
                            <a:rPr lang="pt-PT" b="0" i="1" smtClean="0">
                              <a:latin typeface="Cambria Math" panose="02040503050406030204" pitchFamily="18" charset="0"/>
                            </a:rPr>
                            <m:t>,</m:t>
                          </m:r>
                          <m:r>
                            <a:rPr lang="pt-PT" b="0" i="1" smtClean="0">
                              <a:latin typeface="Cambria Math" panose="02040503050406030204" pitchFamily="18" charset="0"/>
                            </a:rPr>
                            <m:t>𝑚</m:t>
                          </m:r>
                        </m:e>
                      </m:d>
                      <m:r>
                        <a:rPr lang="pt-PT" i="1">
                          <a:latin typeface="Cambria Math" panose="02040503050406030204" pitchFamily="18" charset="0"/>
                        </a:rPr>
                        <m:t>=</m:t>
                      </m:r>
                      <m:nary>
                        <m:naryPr>
                          <m:chr m:val="∑"/>
                          <m:limLoc m:val="subSup"/>
                          <m:ctrlPr>
                            <a:rPr lang="pt-PT" i="1" smtClean="0">
                              <a:latin typeface="Cambria Math" panose="02040503050406030204" pitchFamily="18" charset="0"/>
                            </a:rPr>
                          </m:ctrlPr>
                        </m:naryPr>
                        <m:sub>
                          <m:r>
                            <m:rPr>
                              <m:brk m:alnAt="25"/>
                            </m:rPr>
                            <a:rPr lang="pt-PT" b="0" i="1" smtClean="0">
                              <a:latin typeface="Cambria Math" panose="02040503050406030204" pitchFamily="18" charset="0"/>
                            </a:rPr>
                            <m:t>𝑛</m:t>
                          </m:r>
                          <m:r>
                            <a:rPr lang="pt-PT" b="0" i="1" smtClean="0">
                              <a:latin typeface="Cambria Math" panose="02040503050406030204" pitchFamily="18" charset="0"/>
                            </a:rPr>
                            <m:t>=0</m:t>
                          </m:r>
                        </m:sub>
                        <m:sup>
                          <m:r>
                            <a:rPr lang="pt-PT" b="0" i="1" smtClean="0">
                              <a:latin typeface="Cambria Math" panose="02040503050406030204" pitchFamily="18" charset="0"/>
                            </a:rPr>
                            <m:t>𝑁</m:t>
                          </m:r>
                          <m:r>
                            <a:rPr lang="pt-PT" b="0" i="1" smtClean="0">
                              <a:latin typeface="Cambria Math" panose="02040503050406030204" pitchFamily="18" charset="0"/>
                            </a:rPr>
                            <m:t>−1</m:t>
                          </m:r>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i="1">
                                  <a:latin typeface="Cambria Math" panose="02040503050406030204" pitchFamily="18" charset="0"/>
                                </a:rPr>
                                <m:t>𝑅</m:t>
                              </m:r>
                            </m:sub>
                          </m:sSub>
                          <m:d>
                            <m:dPr>
                              <m:ctrlPr>
                                <a:rPr lang="pt-PT" i="1" smtClean="0">
                                  <a:latin typeface="Cambria Math" panose="02040503050406030204" pitchFamily="18" charset="0"/>
                                </a:rPr>
                              </m:ctrlPr>
                            </m:dPr>
                            <m:e>
                              <m:r>
                                <a:rPr lang="pt-PT" b="0" i="1" smtClean="0">
                                  <a:latin typeface="Cambria Math" panose="02040503050406030204" pitchFamily="18" charset="0"/>
                                </a:rPr>
                                <m:t>𝑛</m:t>
                              </m:r>
                            </m:e>
                          </m:d>
                          <m:sSubSup>
                            <m:sSubSupPr>
                              <m:ctrlPr>
                                <a:rPr lang="pt-PT" i="1">
                                  <a:latin typeface="Cambria Math" panose="02040503050406030204" pitchFamily="18" charset="0"/>
                                </a:rPr>
                              </m:ctrlPr>
                            </m:sSubSupPr>
                            <m:e>
                              <m:r>
                                <a:rPr lang="pt-PT" i="1">
                                  <a:latin typeface="Cambria Math" panose="02040503050406030204" pitchFamily="18" charset="0"/>
                                </a:rPr>
                                <m:t>𝑠</m:t>
                              </m:r>
                            </m:e>
                            <m:sub>
                              <m:r>
                                <a:rPr lang="pt-PT" i="1">
                                  <a:latin typeface="Cambria Math" panose="02040503050406030204" pitchFamily="18" charset="0"/>
                                </a:rPr>
                                <m:t>𝑟𝑒𝑓</m:t>
                              </m:r>
                            </m:sub>
                            <m:sup>
                              <m:r>
                                <a:rPr lang="pt-PT" i="1">
                                  <a:latin typeface="Cambria Math" panose="02040503050406030204" pitchFamily="18" charset="0"/>
                                </a:rPr>
                                <m:t>∗</m:t>
                              </m:r>
                            </m:sup>
                          </m:sSubSup>
                          <m:d>
                            <m:dPr>
                              <m:ctrlPr>
                                <a:rPr lang="pt-PT" i="1">
                                  <a:latin typeface="Cambria Math" panose="02040503050406030204" pitchFamily="18" charset="0"/>
                                </a:rPr>
                              </m:ctrlPr>
                            </m:dPr>
                            <m:e>
                              <m:r>
                                <a:rPr lang="pt-PT" b="0" i="1" smtClean="0">
                                  <a:latin typeface="Cambria Math" panose="02040503050406030204" pitchFamily="18" charset="0"/>
                                </a:rPr>
                                <m:t>𝑛</m:t>
                              </m:r>
                              <m:r>
                                <a:rPr lang="pt-PT" i="1">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𝑙</m:t>
                              </m:r>
                            </m:e>
                          </m:d>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2</m:t>
                              </m:r>
                              <m:r>
                                <a:rPr lang="pt-PT" i="1">
                                  <a:latin typeface="Cambria Math" panose="02040503050406030204" pitchFamily="18" charset="0"/>
                                  <a:ea typeface="Cambria Math" panose="02040503050406030204" pitchFamily="18" charset="0"/>
                                </a:rPr>
                                <m:t>𝜋</m:t>
                              </m:r>
                              <m:f>
                                <m:fPr>
                                  <m:ctrlPr>
                                    <a:rPr lang="pt-PT"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𝑚𝑛</m:t>
                                  </m:r>
                                </m:num>
                                <m:den>
                                  <m:r>
                                    <a:rPr lang="pt-PT" b="0" i="1" smtClean="0">
                                      <a:latin typeface="Cambria Math" panose="02040503050406030204" pitchFamily="18" charset="0"/>
                                      <a:ea typeface="Cambria Math" panose="02040503050406030204" pitchFamily="18" charset="0"/>
                                    </a:rPr>
                                    <m:t>𝑁</m:t>
                                  </m:r>
                                </m:den>
                              </m:f>
                            </m:sup>
                          </m:sSup>
                          <m:r>
                            <a:rPr lang="pt-PT" i="1">
                              <a:latin typeface="Cambria Math" panose="02040503050406030204" pitchFamily="18" charset="0"/>
                            </a:rPr>
                            <m:t> </m:t>
                          </m:r>
                        </m:e>
                      </m:nary>
                    </m:oMath>
                  </m:oMathPara>
                </a14:m>
                <a:endParaRPr lang="pt-PT" dirty="0"/>
              </a:p>
            </p:txBody>
          </p:sp>
        </mc:Choice>
        <mc:Fallback xmlns="">
          <p:sp>
            <p:nvSpPr>
              <p:cNvPr id="11" name="CaixaDeTexto 10">
                <a:extLst>
                  <a:ext uri="{FF2B5EF4-FFF2-40B4-BE49-F238E27FC236}">
                    <a16:creationId xmlns:a16="http://schemas.microsoft.com/office/drawing/2014/main" id="{14F3FCBD-7888-4972-B0E9-5AA344F41A09}"/>
                  </a:ext>
                </a:extLst>
              </p:cNvPr>
              <p:cNvSpPr txBox="1">
                <a:spLocks noRot="1" noChangeAspect="1" noMove="1" noResize="1" noEditPoints="1" noAdjustHandles="1" noChangeArrowheads="1" noChangeShapeType="1" noTextEdit="1"/>
              </p:cNvSpPr>
              <p:nvPr/>
            </p:nvSpPr>
            <p:spPr>
              <a:xfrm>
                <a:off x="471383" y="2283923"/>
                <a:ext cx="4535922" cy="567143"/>
              </a:xfrm>
              <a:prstGeom prst="rect">
                <a:avLst/>
              </a:prstGeom>
              <a:blipFill>
                <a:blip r:embed="rId3"/>
                <a:stretch>
                  <a:fillRect/>
                </a:stretch>
              </a:blipFill>
            </p:spPr>
            <p:txBody>
              <a:bodyPr/>
              <a:lstStyle/>
              <a:p>
                <a:r>
                  <a:rPr lang="pt-PT">
                    <a:noFill/>
                  </a:rPr>
                  <a:t> </a:t>
                </a:r>
              </a:p>
            </p:txBody>
          </p:sp>
        </mc:Fallback>
      </mc:AlternateContent>
      <p:sp>
        <p:nvSpPr>
          <p:cNvPr id="13" name="Seta: Para Baixo 12">
            <a:extLst>
              <a:ext uri="{FF2B5EF4-FFF2-40B4-BE49-F238E27FC236}">
                <a16:creationId xmlns:a16="http://schemas.microsoft.com/office/drawing/2014/main" id="{10D03F4F-2768-41B0-A4B1-CF64C5CEF37C}"/>
              </a:ext>
            </a:extLst>
          </p:cNvPr>
          <p:cNvSpPr/>
          <p:nvPr/>
        </p:nvSpPr>
        <p:spPr>
          <a:xfrm>
            <a:off x="962934" y="3225618"/>
            <a:ext cx="618955" cy="70362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7AE93DEB-7810-42A0-AD1A-FA9D4462BD82}"/>
                  </a:ext>
                </a:extLst>
              </p:cNvPr>
              <p:cNvSpPr txBox="1"/>
              <p:nvPr/>
            </p:nvSpPr>
            <p:spPr>
              <a:xfrm>
                <a:off x="611560" y="4303793"/>
                <a:ext cx="19406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𝑁</m:t>
                      </m:r>
                      <m:r>
                        <a:rPr lang="pt-PT" b="0" i="1" smtClean="0">
                          <a:latin typeface="Cambria Math" panose="02040503050406030204" pitchFamily="18" charset="0"/>
                        </a:rPr>
                        <m:t>=</m:t>
                      </m:r>
                      <m:f>
                        <m:fPr>
                          <m:ctrlPr>
                            <a:rPr lang="pt-PT" i="1" smtClean="0">
                              <a:latin typeface="Cambria Math" panose="02040503050406030204" pitchFamily="18" charset="0"/>
                            </a:rPr>
                          </m:ctrlPr>
                        </m:fPr>
                        <m:num>
                          <m:r>
                            <a:rPr lang="pt-PT" b="0" i="1" smtClean="0">
                              <a:latin typeface="Cambria Math" panose="02040503050406030204" pitchFamily="18" charset="0"/>
                            </a:rPr>
                            <m:t>𝐶𝑃𝐼</m:t>
                          </m:r>
                        </m:num>
                        <m:den>
                          <m:sSub>
                            <m:sSubPr>
                              <m:ctrlPr>
                                <a:rPr lang="pt-PT" i="1" smtClean="0">
                                  <a:latin typeface="Cambria Math" panose="02040503050406030204" pitchFamily="18" charset="0"/>
                                </a:rPr>
                              </m:ctrlPr>
                            </m:sSubPr>
                            <m:e>
                              <m:r>
                                <a:rPr lang="pt-PT" b="0" i="1" smtClean="0">
                                  <a:latin typeface="Cambria Math" panose="02040503050406030204" pitchFamily="18" charset="0"/>
                                </a:rPr>
                                <m:t>𝑇</m:t>
                              </m:r>
                            </m:e>
                            <m:sub>
                              <m:r>
                                <a:rPr lang="pt-PT" b="0" i="1" smtClean="0">
                                  <a:latin typeface="Cambria Math" panose="02040503050406030204" pitchFamily="18" charset="0"/>
                                </a:rPr>
                                <m:t>𝑠</m:t>
                              </m:r>
                            </m:sub>
                          </m:sSub>
                        </m:den>
                      </m:f>
                      <m:r>
                        <a:rPr lang="pt-PT" b="0" i="1" smtClean="0">
                          <a:latin typeface="Cambria Math" panose="02040503050406030204" pitchFamily="18" charset="0"/>
                        </a:rPr>
                        <m:t>=</m:t>
                      </m:r>
                      <m:r>
                        <a:rPr lang="pt-PT" b="0" i="1" smtClean="0">
                          <a:latin typeface="Cambria Math" panose="02040503050406030204" pitchFamily="18" charset="0"/>
                        </a:rPr>
                        <m:t>𝐶𝑃𝐼</m:t>
                      </m:r>
                      <m:r>
                        <a:rPr lang="pt-PT" b="0" i="1" smtClean="0">
                          <a:latin typeface="Cambria Math" panose="02040503050406030204" pitchFamily="18" charset="0"/>
                          <a:ea typeface="Cambria Math" panose="02040503050406030204" pitchFamily="18" charset="0"/>
                        </a:rPr>
                        <m:t>∙</m:t>
                      </m:r>
                      <m:sSub>
                        <m:sSubPr>
                          <m:ctrlPr>
                            <a:rPr lang="pt-PT" b="0"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𝐹</m:t>
                          </m:r>
                        </m:e>
                        <m:sub>
                          <m:r>
                            <a:rPr lang="pt-PT" b="0" i="1" smtClean="0">
                              <a:latin typeface="Cambria Math" panose="02040503050406030204" pitchFamily="18" charset="0"/>
                              <a:ea typeface="Cambria Math" panose="02040503050406030204" pitchFamily="18" charset="0"/>
                            </a:rPr>
                            <m:t>𝑠</m:t>
                          </m:r>
                        </m:sub>
                      </m:sSub>
                    </m:oMath>
                  </m:oMathPara>
                </a14:m>
                <a:endParaRPr lang="pt-PT" dirty="0"/>
              </a:p>
            </p:txBody>
          </p:sp>
        </mc:Choice>
        <mc:Fallback xmlns="">
          <p:sp>
            <p:nvSpPr>
              <p:cNvPr id="3" name="CaixaDeTexto 2">
                <a:extLst>
                  <a:ext uri="{FF2B5EF4-FFF2-40B4-BE49-F238E27FC236}">
                    <a16:creationId xmlns:a16="http://schemas.microsoft.com/office/drawing/2014/main" id="{7AE93DEB-7810-42A0-AD1A-FA9D4462BD82}"/>
                  </a:ext>
                </a:extLst>
              </p:cNvPr>
              <p:cNvSpPr txBox="1">
                <a:spLocks noRot="1" noChangeAspect="1" noMove="1" noResize="1" noEditPoints="1" noAdjustHandles="1" noChangeArrowheads="1" noChangeShapeType="1" noTextEdit="1"/>
              </p:cNvSpPr>
              <p:nvPr/>
            </p:nvSpPr>
            <p:spPr>
              <a:xfrm>
                <a:off x="611560" y="4303793"/>
                <a:ext cx="1940659" cy="567207"/>
              </a:xfrm>
              <a:prstGeom prst="rect">
                <a:avLst/>
              </a:prstGeom>
              <a:blipFill>
                <a:blip r:embed="rId4"/>
                <a:stretch>
                  <a:fillRect/>
                </a:stretch>
              </a:blipFill>
            </p:spPr>
            <p:txBody>
              <a:bodyPr/>
              <a:lstStyle/>
              <a:p>
                <a:r>
                  <a:rPr lang="pt-PT">
                    <a:noFill/>
                  </a:rPr>
                  <a:t> </a:t>
                </a:r>
              </a:p>
            </p:txBody>
          </p:sp>
        </mc:Fallback>
      </mc:AlternateContent>
      <p:sp>
        <p:nvSpPr>
          <p:cNvPr id="9" name="Marcador de Posição de Conteúdo 7167">
            <a:extLst>
              <a:ext uri="{FF2B5EF4-FFF2-40B4-BE49-F238E27FC236}">
                <a16:creationId xmlns:a16="http://schemas.microsoft.com/office/drawing/2014/main" id="{E74B8A66-8EEE-4F8F-8539-1822F8AB7903}"/>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
        <p:nvSpPr>
          <p:cNvPr id="4" name="Retângulo 3">
            <a:extLst>
              <a:ext uri="{FF2B5EF4-FFF2-40B4-BE49-F238E27FC236}">
                <a16:creationId xmlns:a16="http://schemas.microsoft.com/office/drawing/2014/main" id="{053C38A4-60EC-4AE5-B30A-841EE2CCAE14}"/>
              </a:ext>
            </a:extLst>
          </p:cNvPr>
          <p:cNvSpPr/>
          <p:nvPr/>
        </p:nvSpPr>
        <p:spPr>
          <a:xfrm>
            <a:off x="266219" y="5311573"/>
            <a:ext cx="4572000" cy="1237262"/>
          </a:xfrm>
          <a:prstGeom prst="rect">
            <a:avLst/>
          </a:prstGeom>
        </p:spPr>
        <p:txBody>
          <a:bodyPr>
            <a:spAutoFit/>
          </a:bodyPr>
          <a:lstStyle/>
          <a:p>
            <a:pPr lvl="0">
              <a:spcBef>
                <a:spcPct val="30000"/>
              </a:spcBef>
              <a:defRPr/>
            </a:pPr>
            <a:r>
              <a:rPr lang="pt-PT" sz="1200" dirty="0"/>
              <a:t>n: “Tempo”</a:t>
            </a:r>
          </a:p>
          <a:p>
            <a:pPr lvl="0">
              <a:spcBef>
                <a:spcPct val="30000"/>
              </a:spcBef>
              <a:defRPr/>
            </a:pPr>
            <a:r>
              <a:rPr lang="pt-PT" sz="1200" dirty="0"/>
              <a:t>l: “</a:t>
            </a:r>
            <a:r>
              <a:rPr lang="pt-PT" sz="1200" i="1" dirty="0" err="1"/>
              <a:t>Delay</a:t>
            </a:r>
            <a:r>
              <a:rPr lang="pt-PT" sz="1200" i="1" dirty="0"/>
              <a:t>-time</a:t>
            </a:r>
            <a:r>
              <a:rPr lang="pt-PT" sz="1200" dirty="0"/>
              <a:t>”</a:t>
            </a:r>
          </a:p>
          <a:p>
            <a:pPr lvl="0">
              <a:spcBef>
                <a:spcPct val="30000"/>
              </a:spcBef>
              <a:defRPr/>
            </a:pPr>
            <a:r>
              <a:rPr lang="pt-PT" sz="1200" dirty="0"/>
              <a:t>m: “</a:t>
            </a:r>
            <a:r>
              <a:rPr lang="pt-PT" sz="1200" i="1" dirty="0"/>
              <a:t>Doppler </a:t>
            </a:r>
            <a:r>
              <a:rPr lang="pt-PT" sz="1200" i="1" dirty="0" err="1"/>
              <a:t>shift</a:t>
            </a:r>
            <a:r>
              <a:rPr lang="pt-PT" sz="1200" dirty="0"/>
              <a:t>”</a:t>
            </a:r>
          </a:p>
          <a:p>
            <a:pPr lvl="0">
              <a:spcBef>
                <a:spcPct val="30000"/>
              </a:spcBef>
              <a:defRPr/>
            </a:pPr>
            <a:r>
              <a:rPr lang="pt-PT" sz="1200" dirty="0"/>
              <a:t>N: “Número total de amostras”</a:t>
            </a:r>
          </a:p>
          <a:p>
            <a:pPr lvl="0">
              <a:spcBef>
                <a:spcPct val="30000"/>
              </a:spcBef>
              <a:defRPr/>
            </a:pPr>
            <a:r>
              <a:rPr lang="pt-PT" sz="1200" dirty="0" err="1"/>
              <a:t>Ts</a:t>
            </a:r>
            <a:r>
              <a:rPr lang="pt-PT" sz="1200" dirty="0"/>
              <a:t>: “</a:t>
            </a:r>
            <a:r>
              <a:rPr lang="pt-PT" sz="1200" i="1" dirty="0" err="1"/>
              <a:t>Sampling</a:t>
            </a:r>
            <a:r>
              <a:rPr lang="pt-PT" sz="1200" i="1" dirty="0"/>
              <a:t> Rate</a:t>
            </a:r>
            <a:r>
              <a:rPr lang="pt-PT" sz="1200" dirty="0"/>
              <a:t>” </a:t>
            </a:r>
          </a:p>
        </p:txBody>
      </p:sp>
    </p:spTree>
    <p:extLst>
      <p:ext uri="{BB962C8B-B14F-4D97-AF65-F5344CB8AC3E}">
        <p14:creationId xmlns:p14="http://schemas.microsoft.com/office/powerpoint/2010/main" val="6206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24</a:t>
            </a:fld>
            <a:endParaRPr lang="pt-PT" altLang="pt-PT" dirty="0"/>
          </a:p>
        </p:txBody>
      </p:sp>
      <p:sp>
        <p:nvSpPr>
          <p:cNvPr id="9" name="Retângulo 8">
            <a:extLst>
              <a:ext uri="{FF2B5EF4-FFF2-40B4-BE49-F238E27FC236}">
                <a16:creationId xmlns:a16="http://schemas.microsoft.com/office/drawing/2014/main" id="{8A5E0F3A-56D6-4973-A80F-FFFCA18EC5BA}"/>
              </a:ext>
            </a:extLst>
          </p:cNvPr>
          <p:cNvSpPr/>
          <p:nvPr/>
        </p:nvSpPr>
        <p:spPr>
          <a:xfrm>
            <a:off x="611560" y="1536174"/>
            <a:ext cx="7632848" cy="461665"/>
          </a:xfrm>
          <a:prstGeom prst="rect">
            <a:avLst/>
          </a:prstGeom>
        </p:spPr>
        <p:txBody>
          <a:bodyPr wrap="square">
            <a:spAutoFit/>
          </a:bodyPr>
          <a:lstStyle/>
          <a:p>
            <a:r>
              <a:rPr lang="pt-PT" sz="2400" b="1" dirty="0"/>
              <a:t>Cross-</a:t>
            </a:r>
            <a:r>
              <a:rPr lang="pt-PT" sz="2400" b="1" dirty="0" err="1"/>
              <a:t>correlation</a:t>
            </a:r>
            <a:endParaRPr lang="pt-PT" sz="2400" b="1" dirty="0"/>
          </a:p>
        </p:txBody>
      </p:sp>
      <p:sp>
        <p:nvSpPr>
          <p:cNvPr id="4" name="Retângulo 3">
            <a:extLst>
              <a:ext uri="{FF2B5EF4-FFF2-40B4-BE49-F238E27FC236}">
                <a16:creationId xmlns:a16="http://schemas.microsoft.com/office/drawing/2014/main" id="{50C310A9-FCC4-4C86-9886-0D6AD710C014}"/>
              </a:ext>
            </a:extLst>
          </p:cNvPr>
          <p:cNvSpPr/>
          <p:nvPr/>
        </p:nvSpPr>
        <p:spPr>
          <a:xfrm>
            <a:off x="395536" y="2339588"/>
            <a:ext cx="6192688" cy="646331"/>
          </a:xfrm>
          <a:prstGeom prst="rect">
            <a:avLst/>
          </a:prstGeom>
        </p:spPr>
        <p:txBody>
          <a:bodyPr wrap="square" anchor="t">
            <a:spAutoFit/>
          </a:bodyPr>
          <a:lstStyle/>
          <a:p>
            <a:pPr marL="742950" lvl="1" indent="-285750">
              <a:buFont typeface="Arial" panose="020B0604020202020204" pitchFamily="34" charset="0"/>
              <a:buChar char="•"/>
            </a:pPr>
            <a:r>
              <a:rPr lang="pt-PT" dirty="0"/>
              <a:t>Equação da convolução entre o sinal recebido </a:t>
            </a:r>
            <a:r>
              <a:rPr lang="pt-PT" dirty="0" err="1"/>
              <a:t>S</a:t>
            </a:r>
            <a:r>
              <a:rPr lang="pt-PT" sz="1200" dirty="0" err="1"/>
              <a:t>r</a:t>
            </a:r>
            <a:r>
              <a:rPr lang="pt-PT" dirty="0"/>
              <a:t> e </a:t>
            </a:r>
            <a:r>
              <a:rPr lang="pt-PT" dirty="0" err="1"/>
              <a:t>h</a:t>
            </a:r>
            <a:r>
              <a:rPr lang="pt-PT" sz="1100" dirty="0" err="1"/>
              <a:t>MF</a:t>
            </a:r>
            <a:r>
              <a:rPr lang="pt-PT" dirty="0"/>
              <a:t>, a resposta do equivalente de um filtro adaptado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594E3D9-1AC0-4B8B-8DBD-C1673CB8645B}"/>
                  </a:ext>
                </a:extLst>
              </p:cNvPr>
              <p:cNvSpPr txBox="1"/>
              <p:nvPr/>
            </p:nvSpPr>
            <p:spPr>
              <a:xfrm>
                <a:off x="2102251" y="3145536"/>
                <a:ext cx="4651465"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𝑠</m:t>
                          </m:r>
                        </m:e>
                        <m:sub>
                          <m:r>
                            <a:rPr lang="pt-PT" b="0" i="1" smtClean="0">
                              <a:latin typeface="Cambria Math" panose="02040503050406030204" pitchFamily="18" charset="0"/>
                            </a:rPr>
                            <m:t>𝑜</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𝑟</m:t>
                          </m:r>
                        </m:sub>
                      </m:sSub>
                      <m:d>
                        <m:dPr>
                          <m:ctrlPr>
                            <a:rPr lang="pt-PT" i="1">
                              <a:latin typeface="Cambria Math" panose="02040503050406030204" pitchFamily="18" charset="0"/>
                            </a:rPr>
                          </m:ctrlPr>
                        </m:dPr>
                        <m:e>
                          <m:r>
                            <a:rPr lang="pt-PT" i="1">
                              <a:latin typeface="Cambria Math" panose="02040503050406030204" pitchFamily="18" charset="0"/>
                            </a:rPr>
                            <m:t>𝑡</m:t>
                          </m:r>
                        </m:e>
                      </m:d>
                      <m:sSub>
                        <m:sSubPr>
                          <m:ctrlPr>
                            <a:rPr lang="pt-PT" i="1">
                              <a:latin typeface="Cambria Math" panose="02040503050406030204" pitchFamily="18" charset="0"/>
                            </a:rPr>
                          </m:ctrlPr>
                        </m:sSubPr>
                        <m:e>
                          <m:r>
                            <a:rPr lang="pt-PT" i="1">
                              <a:latin typeface="Cambria Math" panose="02040503050406030204" pitchFamily="18" charset="0"/>
                              <a:ea typeface="Cambria Math" panose="02040503050406030204" pitchFamily="18" charset="0"/>
                            </a:rPr>
                            <m:t>⨂</m:t>
                          </m:r>
                          <m:r>
                            <a:rPr lang="pt-PT" b="0" i="1" smtClean="0">
                              <a:latin typeface="Cambria Math" panose="02040503050406030204" pitchFamily="18" charset="0"/>
                            </a:rPr>
                            <m:t>h</m:t>
                          </m:r>
                        </m:e>
                        <m:sub>
                          <m:r>
                            <a:rPr lang="pt-PT" b="0" i="1" smtClean="0">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nary>
                        <m:naryPr>
                          <m:limLoc m:val="undOvr"/>
                          <m:subHide m:val="on"/>
                          <m:supHide m:val="on"/>
                          <m:ctrlPr>
                            <a:rPr lang="pt-PT" i="1" smtClean="0">
                              <a:latin typeface="Cambria Math" panose="02040503050406030204" pitchFamily="18" charset="0"/>
                            </a:rPr>
                          </m:ctrlPr>
                        </m:naryPr>
                        <m:sub/>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𝑅</m:t>
                              </m:r>
                            </m:sub>
                          </m:sSub>
                          <m:d>
                            <m:dPr>
                              <m:ctrlPr>
                                <a:rPr lang="pt-PT" i="1">
                                  <a:latin typeface="Cambria Math" panose="02040503050406030204" pitchFamily="18" charset="0"/>
                                </a:rPr>
                              </m:ctrlPr>
                            </m:dPr>
                            <m:e>
                              <m:r>
                                <a:rPr lang="pt-PT" i="1" smtClean="0">
                                  <a:latin typeface="Cambria Math" panose="02040503050406030204" pitchFamily="18" charset="0"/>
                                  <a:ea typeface="Cambria Math" panose="02040503050406030204" pitchFamily="18" charset="0"/>
                                </a:rPr>
                                <m:t>𝜏</m:t>
                              </m:r>
                            </m:e>
                          </m:d>
                          <m:sSub>
                            <m:sSubPr>
                              <m:ctrlPr>
                                <a:rPr lang="pt-PT" i="1">
                                  <a:latin typeface="Cambria Math" panose="02040503050406030204" pitchFamily="18" charset="0"/>
                                </a:rPr>
                              </m:ctrlPr>
                            </m:sSubPr>
                            <m:e>
                              <m:r>
                                <a:rPr lang="pt-PT" i="1">
                                  <a:latin typeface="Cambria Math" panose="02040503050406030204" pitchFamily="18" charset="0"/>
                                </a:rPr>
                                <m:t>h</m:t>
                              </m:r>
                            </m:e>
                            <m:sub>
                              <m:r>
                                <a:rPr lang="pt-PT" i="1">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r>
                                <a:rPr lang="pt-PT" b="0" i="1" smtClean="0">
                                  <a:latin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𝜏</m:t>
                              </m:r>
                            </m:e>
                          </m:d>
                          <m:r>
                            <a:rPr lang="pt-PT" b="0" i="1" smtClean="0">
                              <a:latin typeface="Cambria Math" panose="02040503050406030204" pitchFamily="18" charset="0"/>
                            </a:rPr>
                            <m:t> </m:t>
                          </m:r>
                          <m:r>
                            <a:rPr lang="pt-PT" b="0" i="1" smtClean="0">
                              <a:latin typeface="Cambria Math" panose="02040503050406030204" pitchFamily="18" charset="0"/>
                            </a:rPr>
                            <m:t>𝑑</m:t>
                          </m:r>
                          <m:r>
                            <a:rPr lang="pt-PT" b="0" i="1" smtClean="0">
                              <a:latin typeface="Cambria Math" panose="02040503050406030204" pitchFamily="18" charset="0"/>
                              <a:ea typeface="Cambria Math" panose="02040503050406030204" pitchFamily="18" charset="0"/>
                            </a:rPr>
                            <m:t>𝜏</m:t>
                          </m:r>
                        </m:e>
                      </m:nary>
                    </m:oMath>
                  </m:oMathPara>
                </a14:m>
                <a:endParaRPr lang="pt-PT" dirty="0"/>
              </a:p>
            </p:txBody>
          </p:sp>
        </mc:Choice>
        <mc:Fallback xmlns="">
          <p:sp>
            <p:nvSpPr>
              <p:cNvPr id="5" name="CaixaDeTexto 4">
                <a:extLst>
                  <a:ext uri="{FF2B5EF4-FFF2-40B4-BE49-F238E27FC236}">
                    <a16:creationId xmlns:a16="http://schemas.microsoft.com/office/drawing/2014/main" id="{3594E3D9-1AC0-4B8B-8DBD-C1673CB8645B}"/>
                  </a:ext>
                </a:extLst>
              </p:cNvPr>
              <p:cNvSpPr txBox="1">
                <a:spLocks noRot="1" noChangeAspect="1" noMove="1" noResize="1" noEditPoints="1" noAdjustHandles="1" noChangeArrowheads="1" noChangeShapeType="1" noTextEdit="1"/>
              </p:cNvSpPr>
              <p:nvPr/>
            </p:nvSpPr>
            <p:spPr>
              <a:xfrm>
                <a:off x="2102251" y="3145536"/>
                <a:ext cx="4651465" cy="726546"/>
              </a:xfrm>
              <a:prstGeom prst="rect">
                <a:avLst/>
              </a:prstGeom>
              <a:blipFill>
                <a:blip r:embed="rId3"/>
                <a:stretch>
                  <a:fillRect/>
                </a:stretch>
              </a:blipFill>
            </p:spPr>
            <p:txBody>
              <a:bodyPr/>
              <a:lstStyle/>
              <a:p>
                <a:r>
                  <a:rPr lang="pt-PT">
                    <a:noFill/>
                  </a:rPr>
                  <a:t> </a:t>
                </a:r>
              </a:p>
            </p:txBody>
          </p:sp>
        </mc:Fallback>
      </mc:AlternateContent>
      <p:cxnSp>
        <p:nvCxnSpPr>
          <p:cNvPr id="8" name="Conexão reta 7">
            <a:extLst>
              <a:ext uri="{FF2B5EF4-FFF2-40B4-BE49-F238E27FC236}">
                <a16:creationId xmlns:a16="http://schemas.microsoft.com/office/drawing/2014/main" id="{4D1FC1C1-FEA9-4B93-8E1A-93065AA7663D}"/>
              </a:ext>
            </a:extLst>
          </p:cNvPr>
          <p:cNvCxnSpPr/>
          <p:nvPr/>
        </p:nvCxnSpPr>
        <p:spPr>
          <a:xfrm>
            <a:off x="1215617" y="5252866"/>
            <a:ext cx="1584176"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 name="Conexão reta 10">
            <a:extLst>
              <a:ext uri="{FF2B5EF4-FFF2-40B4-BE49-F238E27FC236}">
                <a16:creationId xmlns:a16="http://schemas.microsoft.com/office/drawing/2014/main" id="{4A6A7464-F57F-4173-97B7-EF34E4A09BFD}"/>
              </a:ext>
            </a:extLst>
          </p:cNvPr>
          <p:cNvCxnSpPr/>
          <p:nvPr/>
        </p:nvCxnSpPr>
        <p:spPr>
          <a:xfrm>
            <a:off x="6344208" y="5240461"/>
            <a:ext cx="1584176"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 name="Retângulo 9">
            <a:extLst>
              <a:ext uri="{FF2B5EF4-FFF2-40B4-BE49-F238E27FC236}">
                <a16:creationId xmlns:a16="http://schemas.microsoft.com/office/drawing/2014/main" id="{878B3D84-908F-45C6-A1B6-1CF046EA2E00}"/>
              </a:ext>
            </a:extLst>
          </p:cNvPr>
          <p:cNvSpPr/>
          <p:nvPr/>
        </p:nvSpPr>
        <p:spPr>
          <a:xfrm>
            <a:off x="2799792" y="4454390"/>
            <a:ext cx="3544415" cy="15841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C3747BA7-3057-490D-97E0-9F632DA855DF}"/>
                  </a:ext>
                </a:extLst>
              </p:cNvPr>
              <p:cNvSpPr/>
              <p:nvPr/>
            </p:nvSpPr>
            <p:spPr>
              <a:xfrm>
                <a:off x="1051436" y="4794398"/>
                <a:ext cx="7280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i="1">
                              <a:latin typeface="Cambria Math" panose="02040503050406030204" pitchFamily="18" charset="0"/>
                            </a:rPr>
                            <m:t>𝑟</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xmlns="">
          <p:sp>
            <p:nvSpPr>
              <p:cNvPr id="12" name="Retângulo 11">
                <a:extLst>
                  <a:ext uri="{FF2B5EF4-FFF2-40B4-BE49-F238E27FC236}">
                    <a16:creationId xmlns:a16="http://schemas.microsoft.com/office/drawing/2014/main" id="{C3747BA7-3057-490D-97E0-9F632DA855DF}"/>
                  </a:ext>
                </a:extLst>
              </p:cNvPr>
              <p:cNvSpPr>
                <a:spLocks noRot="1" noChangeAspect="1" noMove="1" noResize="1" noEditPoints="1" noAdjustHandles="1" noChangeArrowheads="1" noChangeShapeType="1" noTextEdit="1"/>
              </p:cNvSpPr>
              <p:nvPr/>
            </p:nvSpPr>
            <p:spPr>
              <a:xfrm>
                <a:off x="1051436" y="4794398"/>
                <a:ext cx="728083" cy="369332"/>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D5809F84-E1A7-4581-B46F-589FA00ABAB3}"/>
                  </a:ext>
                </a:extLst>
              </p:cNvPr>
              <p:cNvSpPr/>
              <p:nvPr/>
            </p:nvSpPr>
            <p:spPr>
              <a:xfrm>
                <a:off x="7200519" y="4706223"/>
                <a:ext cx="736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i="1">
                              <a:latin typeface="Cambria Math" panose="02040503050406030204" pitchFamily="18" charset="0"/>
                            </a:rPr>
                            <m:t>𝑠</m:t>
                          </m:r>
                        </m:e>
                        <m:sub>
                          <m:r>
                            <a:rPr lang="pt-PT" b="0" i="1" smtClean="0">
                              <a:latin typeface="Cambria Math" panose="02040503050406030204" pitchFamily="18" charset="0"/>
                            </a:rPr>
                            <m:t>𝑜</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xmlns="">
          <p:sp>
            <p:nvSpPr>
              <p:cNvPr id="14" name="Retângulo 13">
                <a:extLst>
                  <a:ext uri="{FF2B5EF4-FFF2-40B4-BE49-F238E27FC236}">
                    <a16:creationId xmlns:a16="http://schemas.microsoft.com/office/drawing/2014/main" id="{D5809F84-E1A7-4581-B46F-589FA00ABAB3}"/>
                  </a:ext>
                </a:extLst>
              </p:cNvPr>
              <p:cNvSpPr>
                <a:spLocks noRot="1" noChangeAspect="1" noMove="1" noResize="1" noEditPoints="1" noAdjustHandles="1" noChangeArrowheads="1" noChangeShapeType="1" noTextEdit="1"/>
              </p:cNvSpPr>
              <p:nvPr/>
            </p:nvSpPr>
            <p:spPr>
              <a:xfrm>
                <a:off x="7200519" y="4706223"/>
                <a:ext cx="736099" cy="369332"/>
              </a:xfrm>
              <a:prstGeom prst="rect">
                <a:avLst/>
              </a:prstGeom>
              <a:blipFill>
                <a:blip r:embed="rId5"/>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5F08732D-8E4C-4807-A6FE-D3988D38ACA4}"/>
                  </a:ext>
                </a:extLst>
              </p:cNvPr>
              <p:cNvSpPr/>
              <p:nvPr/>
            </p:nvSpPr>
            <p:spPr>
              <a:xfrm>
                <a:off x="4115535" y="4995360"/>
                <a:ext cx="923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h</m:t>
                          </m:r>
                        </m:e>
                        <m:sub>
                          <m:r>
                            <a:rPr lang="pt-PT" i="1">
                              <a:latin typeface="Cambria Math" panose="02040503050406030204" pitchFamily="18" charset="0"/>
                            </a:rPr>
                            <m:t>𝑀𝐹</m:t>
                          </m:r>
                        </m:sub>
                      </m:sSub>
                      <m:d>
                        <m:dPr>
                          <m:ctrlPr>
                            <a:rPr lang="pt-PT" i="1">
                              <a:latin typeface="Cambria Math" panose="02040503050406030204" pitchFamily="18" charset="0"/>
                            </a:rPr>
                          </m:ctrlPr>
                        </m:dPr>
                        <m:e>
                          <m:r>
                            <a:rPr lang="pt-PT" i="1">
                              <a:latin typeface="Cambria Math" panose="02040503050406030204" pitchFamily="18" charset="0"/>
                            </a:rPr>
                            <m:t>𝑡</m:t>
                          </m:r>
                        </m:e>
                      </m:d>
                    </m:oMath>
                  </m:oMathPara>
                </a14:m>
                <a:endParaRPr lang="pt-PT" dirty="0"/>
              </a:p>
            </p:txBody>
          </p:sp>
        </mc:Choice>
        <mc:Fallback xmlns="">
          <p:sp>
            <p:nvSpPr>
              <p:cNvPr id="13" name="Retângulo 12">
                <a:extLst>
                  <a:ext uri="{FF2B5EF4-FFF2-40B4-BE49-F238E27FC236}">
                    <a16:creationId xmlns:a16="http://schemas.microsoft.com/office/drawing/2014/main" id="{5F08732D-8E4C-4807-A6FE-D3988D38ACA4}"/>
                  </a:ext>
                </a:extLst>
              </p:cNvPr>
              <p:cNvSpPr>
                <a:spLocks noRot="1" noChangeAspect="1" noMove="1" noResize="1" noEditPoints="1" noAdjustHandles="1" noChangeArrowheads="1" noChangeShapeType="1" noTextEdit="1"/>
              </p:cNvSpPr>
              <p:nvPr/>
            </p:nvSpPr>
            <p:spPr>
              <a:xfrm>
                <a:off x="4115535" y="4995360"/>
                <a:ext cx="923009" cy="369332"/>
              </a:xfrm>
              <a:prstGeom prst="rect">
                <a:avLst/>
              </a:prstGeom>
              <a:blipFill>
                <a:blip r:embed="rId6"/>
                <a:stretch>
                  <a:fillRect/>
                </a:stretch>
              </a:blipFill>
            </p:spPr>
            <p:txBody>
              <a:bodyPr/>
              <a:lstStyle/>
              <a:p>
                <a:r>
                  <a:rPr lang="pt-PT">
                    <a:noFill/>
                  </a:rPr>
                  <a:t> </a:t>
                </a:r>
              </a:p>
            </p:txBody>
          </p:sp>
        </mc:Fallback>
      </mc:AlternateContent>
      <p:pic>
        <p:nvPicPr>
          <p:cNvPr id="3" name="Imagem 2">
            <a:extLst>
              <a:ext uri="{FF2B5EF4-FFF2-40B4-BE49-F238E27FC236}">
                <a16:creationId xmlns:a16="http://schemas.microsoft.com/office/drawing/2014/main" id="{2C89320E-ABFF-4256-8EF5-9845A56E9BED}"/>
              </a:ext>
            </a:extLst>
          </p:cNvPr>
          <p:cNvPicPr>
            <a:picLocks noChangeAspect="1"/>
          </p:cNvPicPr>
          <p:nvPr/>
        </p:nvPicPr>
        <p:blipFill>
          <a:blip r:embed="rId7"/>
          <a:stretch>
            <a:fillRect/>
          </a:stretch>
        </p:blipFill>
        <p:spPr>
          <a:xfrm>
            <a:off x="611560" y="1059202"/>
            <a:ext cx="7559401" cy="5371834"/>
          </a:xfrm>
          <a:prstGeom prst="rect">
            <a:avLst/>
          </a:prstGeom>
        </p:spPr>
      </p:pic>
      <p:sp>
        <p:nvSpPr>
          <p:cNvPr id="15" name="Retângulo 14">
            <a:extLst>
              <a:ext uri="{FF2B5EF4-FFF2-40B4-BE49-F238E27FC236}">
                <a16:creationId xmlns:a16="http://schemas.microsoft.com/office/drawing/2014/main" id="{9860B149-CE9E-47A3-9519-E1EE0E79C9A4}"/>
              </a:ext>
            </a:extLst>
          </p:cNvPr>
          <p:cNvSpPr/>
          <p:nvPr/>
        </p:nvSpPr>
        <p:spPr>
          <a:xfrm>
            <a:off x="805154" y="6279703"/>
            <a:ext cx="4054877" cy="461665"/>
          </a:xfrm>
          <a:prstGeom prst="rect">
            <a:avLst/>
          </a:prstGeom>
        </p:spPr>
        <p:txBody>
          <a:bodyPr wrap="square">
            <a:spAutoFit/>
          </a:bodyPr>
          <a:lstStyle/>
          <a:p>
            <a:r>
              <a:rPr lang="pt-PT" sz="1200" dirty="0" err="1"/>
              <a:t>Bistatic</a:t>
            </a:r>
            <a:r>
              <a:rPr lang="pt-PT" sz="1200" dirty="0"/>
              <a:t> range-Doppler </a:t>
            </a:r>
            <a:r>
              <a:rPr lang="pt-PT" sz="1200" dirty="0" err="1"/>
              <a:t>map</a:t>
            </a:r>
            <a:r>
              <a:rPr lang="pt-PT" sz="1200" dirty="0"/>
              <a:t> - Marco </a:t>
            </a:r>
            <a:r>
              <a:rPr lang="pt-PT" sz="1200" dirty="0" err="1"/>
              <a:t>Martorella</a:t>
            </a:r>
            <a:r>
              <a:rPr lang="pt-PT" sz="1200" dirty="0"/>
              <a:t>, Fabrizio </a:t>
            </a:r>
            <a:r>
              <a:rPr lang="pt-PT" sz="1200" dirty="0" err="1"/>
              <a:t>Berizzi</a:t>
            </a:r>
            <a:r>
              <a:rPr lang="pt-PT" sz="1200" dirty="0"/>
              <a:t>, </a:t>
            </a:r>
            <a:r>
              <a:rPr lang="pt-PT" sz="1200" i="1" dirty="0"/>
              <a:t>PCL </a:t>
            </a:r>
            <a:r>
              <a:rPr lang="pt-PT" sz="1200" i="1" dirty="0" err="1"/>
              <a:t>Detection</a:t>
            </a:r>
            <a:r>
              <a:rPr lang="pt-PT" sz="1200" i="1" dirty="0"/>
              <a:t> Fundamentals</a:t>
            </a:r>
          </a:p>
        </p:txBody>
      </p:sp>
      <p:sp>
        <p:nvSpPr>
          <p:cNvPr id="16" name="Marcador de Posição de Conteúdo 7167">
            <a:extLst>
              <a:ext uri="{FF2B5EF4-FFF2-40B4-BE49-F238E27FC236}">
                <a16:creationId xmlns:a16="http://schemas.microsoft.com/office/drawing/2014/main" id="{849445EA-4B5A-49D3-A415-59298EB68E58}"/>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406630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25</a:t>
            </a:fld>
            <a:endParaRPr lang="pt-PT" altLang="pt-PT" dirty="0"/>
          </a:p>
        </p:txBody>
      </p:sp>
      <p:pic>
        <p:nvPicPr>
          <p:cNvPr id="4" name="Imagem 3">
            <a:extLst>
              <a:ext uri="{FF2B5EF4-FFF2-40B4-BE49-F238E27FC236}">
                <a16:creationId xmlns:a16="http://schemas.microsoft.com/office/drawing/2014/main" id="{C94DDD7F-B83B-4887-8F31-D185CC181D16}"/>
              </a:ext>
            </a:extLst>
          </p:cNvPr>
          <p:cNvPicPr>
            <a:picLocks noChangeAspect="1"/>
          </p:cNvPicPr>
          <p:nvPr/>
        </p:nvPicPr>
        <p:blipFill>
          <a:blip r:embed="rId3"/>
          <a:stretch>
            <a:fillRect/>
          </a:stretch>
        </p:blipFill>
        <p:spPr>
          <a:xfrm>
            <a:off x="985729" y="1264514"/>
            <a:ext cx="7172541" cy="4747790"/>
          </a:xfrm>
          <a:prstGeom prst="rect">
            <a:avLst/>
          </a:prstGeom>
        </p:spPr>
      </p:pic>
      <p:sp>
        <p:nvSpPr>
          <p:cNvPr id="7" name="Retângulo 6">
            <a:extLst>
              <a:ext uri="{FF2B5EF4-FFF2-40B4-BE49-F238E27FC236}">
                <a16:creationId xmlns:a16="http://schemas.microsoft.com/office/drawing/2014/main" id="{C7CCF307-C872-4764-8630-4AE37CE65DD9}"/>
              </a:ext>
            </a:extLst>
          </p:cNvPr>
          <p:cNvSpPr/>
          <p:nvPr/>
        </p:nvSpPr>
        <p:spPr>
          <a:xfrm>
            <a:off x="1098299" y="6012304"/>
            <a:ext cx="4054877" cy="461665"/>
          </a:xfrm>
          <a:prstGeom prst="rect">
            <a:avLst/>
          </a:prstGeom>
        </p:spPr>
        <p:txBody>
          <a:bodyPr wrap="square">
            <a:spAutoFit/>
          </a:bodyPr>
          <a:lstStyle/>
          <a:p>
            <a:r>
              <a:rPr lang="pt-PT" sz="1200" dirty="0" err="1"/>
              <a:t>Bistatic</a:t>
            </a:r>
            <a:r>
              <a:rPr lang="pt-PT" sz="1200" dirty="0"/>
              <a:t> range-Doppler </a:t>
            </a:r>
            <a:r>
              <a:rPr lang="pt-PT" sz="1200" dirty="0" err="1"/>
              <a:t>map</a:t>
            </a:r>
            <a:r>
              <a:rPr lang="pt-PT" sz="1200" dirty="0"/>
              <a:t> - Marco </a:t>
            </a:r>
            <a:r>
              <a:rPr lang="pt-PT" sz="1200" dirty="0" err="1"/>
              <a:t>Martorella</a:t>
            </a:r>
            <a:r>
              <a:rPr lang="pt-PT" sz="1200" dirty="0"/>
              <a:t>, Fabrizio </a:t>
            </a:r>
            <a:r>
              <a:rPr lang="pt-PT" sz="1200" dirty="0" err="1"/>
              <a:t>Berizzi</a:t>
            </a:r>
            <a:r>
              <a:rPr lang="pt-PT" sz="1200" dirty="0"/>
              <a:t>, </a:t>
            </a:r>
            <a:r>
              <a:rPr lang="pt-PT" sz="1200" i="1" dirty="0"/>
              <a:t>PCL </a:t>
            </a:r>
            <a:r>
              <a:rPr lang="pt-PT" sz="1200" i="1" dirty="0" err="1"/>
              <a:t>Detection</a:t>
            </a:r>
            <a:r>
              <a:rPr lang="pt-PT" sz="1200" i="1" dirty="0"/>
              <a:t> Fundamentals</a:t>
            </a:r>
          </a:p>
        </p:txBody>
      </p:sp>
      <p:sp>
        <p:nvSpPr>
          <p:cNvPr id="8" name="Marcador de Posição de Conteúdo 7167">
            <a:extLst>
              <a:ext uri="{FF2B5EF4-FFF2-40B4-BE49-F238E27FC236}">
                <a16:creationId xmlns:a16="http://schemas.microsoft.com/office/drawing/2014/main" id="{64BB60F2-7BB4-4524-A770-8C0042581413}"/>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13481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26</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7340977" cy="461665"/>
          </a:xfrm>
          <a:prstGeom prst="rect">
            <a:avLst/>
          </a:prstGeom>
        </p:spPr>
        <p:txBody>
          <a:bodyPr wrap="square">
            <a:spAutoFit/>
          </a:bodyPr>
          <a:lstStyle/>
          <a:p>
            <a:r>
              <a:rPr lang="pt-PT" sz="2400" b="1" dirty="0"/>
              <a:t>Eficiência do cálculo da 2D-CCF</a:t>
            </a:r>
          </a:p>
        </p:txBody>
      </p:sp>
      <p:sp>
        <p:nvSpPr>
          <p:cNvPr id="8" name="Retângulo 7">
            <a:extLst>
              <a:ext uri="{FF2B5EF4-FFF2-40B4-BE49-F238E27FC236}">
                <a16:creationId xmlns:a16="http://schemas.microsoft.com/office/drawing/2014/main" id="{7344E682-6E0B-4686-B913-D8A58A72A73E}"/>
              </a:ext>
            </a:extLst>
          </p:cNvPr>
          <p:cNvSpPr/>
          <p:nvPr/>
        </p:nvSpPr>
        <p:spPr>
          <a:xfrm>
            <a:off x="323528" y="2492896"/>
            <a:ext cx="2952328" cy="400110"/>
          </a:xfrm>
          <a:prstGeom prst="rect">
            <a:avLst/>
          </a:prstGeom>
        </p:spPr>
        <p:txBody>
          <a:bodyPr wrap="square">
            <a:spAutoFit/>
          </a:bodyPr>
          <a:lstStyle/>
          <a:p>
            <a:pPr lvl="1"/>
            <a:r>
              <a:rPr lang="pt-PT" sz="2000" b="1" dirty="0"/>
              <a:t>Teorema de </a:t>
            </a:r>
            <a:r>
              <a:rPr lang="pt-PT" sz="2000" b="1" dirty="0" err="1"/>
              <a:t>Nyquist</a:t>
            </a:r>
            <a:endParaRPr lang="pt-PT" sz="2000" b="1"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66B07DF-F1E5-4199-AD08-0F3D414338DC}"/>
                  </a:ext>
                </a:extLst>
              </p:cNvPr>
              <p:cNvSpPr txBox="1"/>
              <p:nvPr/>
            </p:nvSpPr>
            <p:spPr>
              <a:xfrm>
                <a:off x="1403648" y="3095184"/>
                <a:ext cx="241136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𝐹</m:t>
                          </m:r>
                        </m:e>
                        <m:sub>
                          <m:r>
                            <a:rPr lang="pt-PT" b="0" i="1" smtClean="0">
                              <a:latin typeface="Cambria Math" panose="02040503050406030204" pitchFamily="18" charset="0"/>
                              <a:ea typeface="Cambria Math" panose="02040503050406030204" pitchFamily="18" charset="0"/>
                            </a:rPr>
                            <m:t>𝑠</m:t>
                          </m:r>
                        </m:sub>
                      </m:sSub>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𝐵</m:t>
                      </m:r>
                      <m:r>
                        <a:rPr lang="pt-PT" b="0" i="1" smtClean="0">
                          <a:latin typeface="Cambria Math" panose="02040503050406030204" pitchFamily="18" charset="0"/>
                          <a:ea typeface="Cambria Math" panose="02040503050406030204" pitchFamily="18" charset="0"/>
                        </a:rPr>
                        <m:t> </m:t>
                      </m:r>
                    </m:oMath>
                  </m:oMathPara>
                </a14:m>
                <a:endParaRPr lang="pt-PT" b="0" i="1" dirty="0">
                  <a:latin typeface="Cambria Math" panose="02040503050406030204" pitchFamily="18" charset="0"/>
                  <a:ea typeface="Cambria Math" panose="02040503050406030204" pitchFamily="18" charset="0"/>
                </a:endParaRPr>
              </a:p>
              <a:p>
                <a:endParaRPr lang="pt-P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ea typeface="Cambria Math" panose="02040503050406030204" pitchFamily="18" charset="0"/>
                        </a:rPr>
                        <m:t>𝐵</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𝐿𝑎𝑟𝑔𝑢𝑟𝑎</m:t>
                      </m:r>
                      <m:r>
                        <a:rPr lang="pt-PT" b="0" i="1" smtClean="0">
                          <a:latin typeface="Cambria Math" panose="02040503050406030204" pitchFamily="18" charset="0"/>
                          <a:ea typeface="Cambria Math" panose="02040503050406030204" pitchFamily="18" charset="0"/>
                        </a:rPr>
                        <m:t> </m:t>
                      </m:r>
                      <m:r>
                        <a:rPr lang="pt-PT" b="0" i="1" smtClean="0">
                          <a:latin typeface="Cambria Math" panose="02040503050406030204" pitchFamily="18" charset="0"/>
                          <a:ea typeface="Cambria Math" panose="02040503050406030204" pitchFamily="18" charset="0"/>
                        </a:rPr>
                        <m:t>𝑑𝑒</m:t>
                      </m:r>
                      <m:r>
                        <a:rPr lang="pt-PT" b="0" i="1" smtClean="0">
                          <a:latin typeface="Cambria Math" panose="02040503050406030204" pitchFamily="18" charset="0"/>
                          <a:ea typeface="Cambria Math" panose="02040503050406030204" pitchFamily="18" charset="0"/>
                        </a:rPr>
                        <m:t> </m:t>
                      </m:r>
                      <m:r>
                        <a:rPr lang="pt-PT" b="0" i="1" smtClean="0">
                          <a:latin typeface="Cambria Math" panose="02040503050406030204" pitchFamily="18" charset="0"/>
                          <a:ea typeface="Cambria Math" panose="02040503050406030204" pitchFamily="18" charset="0"/>
                        </a:rPr>
                        <m:t>𝑏𝑎𝑛𝑑𝑎</m:t>
                      </m:r>
                      <m:r>
                        <a:rPr lang="pt-PT" b="0" i="1" smtClean="0">
                          <a:latin typeface="Cambria Math" panose="02040503050406030204" pitchFamily="18" charset="0"/>
                          <a:ea typeface="Cambria Math" panose="02040503050406030204" pitchFamily="18" charset="0"/>
                        </a:rPr>
                        <m:t>"</m:t>
                      </m:r>
                    </m:oMath>
                  </m:oMathPara>
                </a14:m>
                <a:endParaRPr lang="pt-PT" dirty="0"/>
              </a:p>
            </p:txBody>
          </p:sp>
        </mc:Choice>
        <mc:Fallback xmlns="">
          <p:sp>
            <p:nvSpPr>
              <p:cNvPr id="9" name="CaixaDeTexto 8">
                <a:extLst>
                  <a:ext uri="{FF2B5EF4-FFF2-40B4-BE49-F238E27FC236}">
                    <a16:creationId xmlns:a16="http://schemas.microsoft.com/office/drawing/2014/main" id="{966B07DF-F1E5-4199-AD08-0F3D414338DC}"/>
                  </a:ext>
                </a:extLst>
              </p:cNvPr>
              <p:cNvSpPr txBox="1">
                <a:spLocks noRot="1" noChangeAspect="1" noMove="1" noResize="1" noEditPoints="1" noAdjustHandles="1" noChangeArrowheads="1" noChangeShapeType="1" noTextEdit="1"/>
              </p:cNvSpPr>
              <p:nvPr/>
            </p:nvSpPr>
            <p:spPr>
              <a:xfrm>
                <a:off x="1403648" y="3095184"/>
                <a:ext cx="2411366" cy="830997"/>
              </a:xfrm>
              <a:prstGeom prst="rect">
                <a:avLst/>
              </a:prstGeom>
              <a:blipFill>
                <a:blip r:embed="rId3"/>
                <a:stretch>
                  <a:fillRect l="-1010" r="-1263" b="-11029"/>
                </a:stretch>
              </a:blipFill>
            </p:spPr>
            <p:txBody>
              <a:bodyPr/>
              <a:lstStyle/>
              <a:p>
                <a:r>
                  <a:rPr lang="pt-PT">
                    <a:noFill/>
                  </a:rPr>
                  <a:t> </a:t>
                </a:r>
              </a:p>
            </p:txBody>
          </p:sp>
        </mc:Fallback>
      </mc:AlternateContent>
      <p:sp>
        <p:nvSpPr>
          <p:cNvPr id="12" name="Retângulo 11">
            <a:extLst>
              <a:ext uri="{FF2B5EF4-FFF2-40B4-BE49-F238E27FC236}">
                <a16:creationId xmlns:a16="http://schemas.microsoft.com/office/drawing/2014/main" id="{2855892C-4047-4475-9567-2902C05FBBA9}"/>
              </a:ext>
            </a:extLst>
          </p:cNvPr>
          <p:cNvSpPr/>
          <p:nvPr/>
        </p:nvSpPr>
        <p:spPr>
          <a:xfrm>
            <a:off x="4860032" y="2492896"/>
            <a:ext cx="3888432" cy="954107"/>
          </a:xfrm>
          <a:prstGeom prst="rect">
            <a:avLst/>
          </a:prstGeom>
        </p:spPr>
        <p:txBody>
          <a:bodyPr wrap="square">
            <a:spAutoFit/>
          </a:bodyPr>
          <a:lstStyle/>
          <a:p>
            <a:pPr lvl="1"/>
            <a:r>
              <a:rPr lang="pt-PT" sz="2000" b="1" dirty="0"/>
              <a:t>CPI Longo</a:t>
            </a:r>
          </a:p>
          <a:p>
            <a:pPr marL="1257300" lvl="2" indent="-342900">
              <a:buFont typeface="Wingdings" panose="05000000000000000000" pitchFamily="2" charset="2"/>
              <a:buChar char="Ø"/>
            </a:pPr>
            <a:r>
              <a:rPr lang="pt-PT" sz="1600" dirty="0"/>
              <a:t>Maior ganho de integração</a:t>
            </a:r>
          </a:p>
          <a:p>
            <a:pPr marL="1714500" lvl="3" indent="-342900">
              <a:buFont typeface="Wingdings" panose="05000000000000000000" pitchFamily="2" charset="2"/>
              <a:buChar char="Ø"/>
            </a:pPr>
            <a:r>
              <a:rPr lang="pt-PT" sz="1600" dirty="0"/>
              <a:t>Melhor SNR</a:t>
            </a:r>
            <a:r>
              <a:rPr lang="pt-PT" sz="2000" b="1" dirty="0"/>
              <a:t>	</a:t>
            </a:r>
          </a:p>
        </p:txBody>
      </p:sp>
      <p:sp>
        <p:nvSpPr>
          <p:cNvPr id="11" name="Marcador de Posição de Conteúdo 7167">
            <a:extLst>
              <a:ext uri="{FF2B5EF4-FFF2-40B4-BE49-F238E27FC236}">
                <a16:creationId xmlns:a16="http://schemas.microsoft.com/office/drawing/2014/main" id="{89E2F1B7-E530-49D1-B5AD-DC2FE4910CD0}"/>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82221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27</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7340977" cy="461665"/>
          </a:xfrm>
          <a:prstGeom prst="rect">
            <a:avLst/>
          </a:prstGeom>
        </p:spPr>
        <p:txBody>
          <a:bodyPr wrap="square">
            <a:spAutoFit/>
          </a:bodyPr>
          <a:lstStyle/>
          <a:p>
            <a:r>
              <a:rPr lang="pt-PT" sz="2400" b="1" dirty="0"/>
              <a:t>Eficiência do cálculo da 2D-CCF</a:t>
            </a:r>
          </a:p>
        </p:txBody>
      </p:sp>
      <p:sp>
        <p:nvSpPr>
          <p:cNvPr id="12" name="Retângulo 11">
            <a:extLst>
              <a:ext uri="{FF2B5EF4-FFF2-40B4-BE49-F238E27FC236}">
                <a16:creationId xmlns:a16="http://schemas.microsoft.com/office/drawing/2014/main" id="{2855892C-4047-4475-9567-2902C05FBBA9}"/>
              </a:ext>
            </a:extLst>
          </p:cNvPr>
          <p:cNvSpPr/>
          <p:nvPr/>
        </p:nvSpPr>
        <p:spPr>
          <a:xfrm>
            <a:off x="494312" y="2668047"/>
            <a:ext cx="6309936" cy="646331"/>
          </a:xfrm>
          <a:prstGeom prst="rect">
            <a:avLst/>
          </a:prstGeom>
        </p:spPr>
        <p:txBody>
          <a:bodyPr wrap="square">
            <a:spAutoFit/>
          </a:bodyPr>
          <a:lstStyle/>
          <a:p>
            <a:pPr lvl="1"/>
            <a:r>
              <a:rPr lang="pt-PT" sz="2000" b="1" dirty="0"/>
              <a:t>Exemplo:</a:t>
            </a:r>
          </a:p>
          <a:p>
            <a:pPr lvl="2"/>
            <a:r>
              <a:rPr lang="pt-PT" sz="1600" dirty="0"/>
              <a:t>Para B=10MHz, CPI=1s, M=1000 e D=1000.</a:t>
            </a:r>
          </a:p>
        </p:txBody>
      </p:sp>
      <p:sp>
        <p:nvSpPr>
          <p:cNvPr id="11" name="Retângulo 10">
            <a:extLst>
              <a:ext uri="{FF2B5EF4-FFF2-40B4-BE49-F238E27FC236}">
                <a16:creationId xmlns:a16="http://schemas.microsoft.com/office/drawing/2014/main" id="{707FCA6D-CCB9-4356-8775-9D1C2207A3D1}"/>
              </a:ext>
            </a:extLst>
          </p:cNvPr>
          <p:cNvSpPr/>
          <p:nvPr/>
        </p:nvSpPr>
        <p:spPr>
          <a:xfrm>
            <a:off x="523022" y="3891249"/>
            <a:ext cx="6309936" cy="338554"/>
          </a:xfrm>
          <a:prstGeom prst="rect">
            <a:avLst/>
          </a:prstGeom>
        </p:spPr>
        <p:txBody>
          <a:bodyPr wrap="square">
            <a:spAutoFit/>
          </a:bodyPr>
          <a:lstStyle/>
          <a:p>
            <a:pPr lvl="2"/>
            <a:r>
              <a:rPr lang="pt-PT" sz="1600" dirty="0"/>
              <a:t>N=10 000 000 amostras</a:t>
            </a:r>
          </a:p>
        </p:txBody>
      </p:sp>
      <p:sp>
        <p:nvSpPr>
          <p:cNvPr id="13" name="Retângulo 12">
            <a:extLst>
              <a:ext uri="{FF2B5EF4-FFF2-40B4-BE49-F238E27FC236}">
                <a16:creationId xmlns:a16="http://schemas.microsoft.com/office/drawing/2014/main" id="{F38DEA7D-53FD-49DE-9E42-F08FB60D0D7F}"/>
              </a:ext>
            </a:extLst>
          </p:cNvPr>
          <p:cNvSpPr/>
          <p:nvPr/>
        </p:nvSpPr>
        <p:spPr>
          <a:xfrm>
            <a:off x="494312" y="4806674"/>
            <a:ext cx="6741984" cy="338554"/>
          </a:xfrm>
          <a:prstGeom prst="rect">
            <a:avLst/>
          </a:prstGeom>
        </p:spPr>
        <p:txBody>
          <a:bodyPr wrap="square">
            <a:spAutoFit/>
          </a:bodyPr>
          <a:lstStyle/>
          <a:p>
            <a:pPr lvl="2"/>
            <a:r>
              <a:rPr lang="pt-PT" sz="1600" dirty="0"/>
              <a:t>Número de multiplicações: N*M*D= 10 000 000 000 multiplicações</a:t>
            </a:r>
          </a:p>
        </p:txBody>
      </p:sp>
      <p:sp>
        <p:nvSpPr>
          <p:cNvPr id="3" name="Seta: Para Baixo 2">
            <a:extLst>
              <a:ext uri="{FF2B5EF4-FFF2-40B4-BE49-F238E27FC236}">
                <a16:creationId xmlns:a16="http://schemas.microsoft.com/office/drawing/2014/main" id="{E5565F88-3118-4F9A-86AC-32D303D91F8A}"/>
              </a:ext>
            </a:extLst>
          </p:cNvPr>
          <p:cNvSpPr/>
          <p:nvPr/>
        </p:nvSpPr>
        <p:spPr>
          <a:xfrm>
            <a:off x="3059832" y="3314378"/>
            <a:ext cx="576064" cy="4522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4" name="Seta: Para Baixo 13">
            <a:extLst>
              <a:ext uri="{FF2B5EF4-FFF2-40B4-BE49-F238E27FC236}">
                <a16:creationId xmlns:a16="http://schemas.microsoft.com/office/drawing/2014/main" id="{11CC8AAA-0CD5-46EB-B47A-DE3D1A0763AD}"/>
              </a:ext>
            </a:extLst>
          </p:cNvPr>
          <p:cNvSpPr/>
          <p:nvPr/>
        </p:nvSpPr>
        <p:spPr>
          <a:xfrm>
            <a:off x="3073216" y="4307845"/>
            <a:ext cx="576064" cy="4522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25AE0B39-47FA-4390-A717-A7A42BD51B25}"/>
              </a:ext>
            </a:extLst>
          </p:cNvPr>
          <p:cNvPicPr>
            <a:picLocks noChangeAspect="1"/>
          </p:cNvPicPr>
          <p:nvPr/>
        </p:nvPicPr>
        <p:blipFill>
          <a:blip r:embed="rId3"/>
          <a:stretch>
            <a:fillRect/>
          </a:stretch>
        </p:blipFill>
        <p:spPr>
          <a:xfrm>
            <a:off x="5281083" y="1433842"/>
            <a:ext cx="3910425" cy="2588466"/>
          </a:xfrm>
          <a:prstGeom prst="rect">
            <a:avLst/>
          </a:prstGeom>
        </p:spPr>
      </p:pic>
      <p:sp>
        <p:nvSpPr>
          <p:cNvPr id="15" name="Marcador de Posição de Conteúdo 7167">
            <a:extLst>
              <a:ext uri="{FF2B5EF4-FFF2-40B4-BE49-F238E27FC236}">
                <a16:creationId xmlns:a16="http://schemas.microsoft.com/office/drawing/2014/main" id="{2F1BE117-E6AB-404A-B6AA-0977ADDE4FE4}"/>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
        <p:nvSpPr>
          <p:cNvPr id="16" name="Retângulo 15">
            <a:extLst>
              <a:ext uri="{FF2B5EF4-FFF2-40B4-BE49-F238E27FC236}">
                <a16:creationId xmlns:a16="http://schemas.microsoft.com/office/drawing/2014/main" id="{0AEE3B90-2553-4DB9-80DF-7F31CAD89E3C}"/>
              </a:ext>
            </a:extLst>
          </p:cNvPr>
          <p:cNvSpPr/>
          <p:nvPr/>
        </p:nvSpPr>
        <p:spPr>
          <a:xfrm>
            <a:off x="5494722" y="3918073"/>
            <a:ext cx="4054877" cy="400110"/>
          </a:xfrm>
          <a:prstGeom prst="rect">
            <a:avLst/>
          </a:prstGeom>
        </p:spPr>
        <p:txBody>
          <a:bodyPr wrap="square">
            <a:spAutoFit/>
          </a:bodyPr>
          <a:lstStyle/>
          <a:p>
            <a:r>
              <a:rPr lang="pt-PT" sz="1000" dirty="0" err="1"/>
              <a:t>Bistatic</a:t>
            </a:r>
            <a:r>
              <a:rPr lang="pt-PT" sz="1000" dirty="0"/>
              <a:t> range-Doppler </a:t>
            </a:r>
            <a:r>
              <a:rPr lang="pt-PT" sz="1000" dirty="0" err="1"/>
              <a:t>map</a:t>
            </a:r>
            <a:r>
              <a:rPr lang="pt-PT" sz="1000" dirty="0"/>
              <a:t> - Marco </a:t>
            </a:r>
            <a:r>
              <a:rPr lang="pt-PT" sz="1000" dirty="0" err="1"/>
              <a:t>Martorella</a:t>
            </a:r>
            <a:r>
              <a:rPr lang="pt-PT" sz="1000" dirty="0"/>
              <a:t>, Fabrizio </a:t>
            </a:r>
            <a:r>
              <a:rPr lang="pt-PT" sz="1000" dirty="0" err="1"/>
              <a:t>Berizzi</a:t>
            </a:r>
            <a:r>
              <a:rPr lang="pt-PT" sz="1000" dirty="0"/>
              <a:t>, </a:t>
            </a:r>
            <a:r>
              <a:rPr lang="pt-PT" sz="1000" i="1" dirty="0"/>
              <a:t>PCL </a:t>
            </a:r>
            <a:r>
              <a:rPr lang="pt-PT" sz="1000" i="1" dirty="0" err="1"/>
              <a:t>Detection</a:t>
            </a:r>
            <a:r>
              <a:rPr lang="pt-PT" sz="1000" i="1" dirty="0"/>
              <a:t> Fundamentals</a:t>
            </a:r>
          </a:p>
        </p:txBody>
      </p:sp>
      <p:sp>
        <p:nvSpPr>
          <p:cNvPr id="5" name="Retângulo 4">
            <a:extLst>
              <a:ext uri="{FF2B5EF4-FFF2-40B4-BE49-F238E27FC236}">
                <a16:creationId xmlns:a16="http://schemas.microsoft.com/office/drawing/2014/main" id="{C15B5D4E-7EE2-4E58-AABF-F1B6A9662BD8}"/>
              </a:ext>
            </a:extLst>
          </p:cNvPr>
          <p:cNvSpPr/>
          <p:nvPr/>
        </p:nvSpPr>
        <p:spPr>
          <a:xfrm>
            <a:off x="192896" y="5753317"/>
            <a:ext cx="6309935" cy="997196"/>
          </a:xfrm>
          <a:prstGeom prst="rect">
            <a:avLst/>
          </a:prstGeom>
        </p:spPr>
        <p:txBody>
          <a:bodyPr wrap="square">
            <a:spAutoFit/>
          </a:bodyPr>
          <a:lstStyle/>
          <a:p>
            <a:pPr lvl="0">
              <a:spcBef>
                <a:spcPct val="30000"/>
              </a:spcBef>
              <a:defRPr/>
            </a:pPr>
            <a:r>
              <a:rPr lang="pt-PT" sz="1200" dirty="0"/>
              <a:t>N: “Número total de amostras”</a:t>
            </a:r>
          </a:p>
          <a:p>
            <a:pPr lvl="0">
              <a:spcBef>
                <a:spcPct val="30000"/>
              </a:spcBef>
              <a:defRPr/>
            </a:pPr>
            <a:r>
              <a:rPr lang="pt-PT" sz="1200" dirty="0"/>
              <a:t>B: “Largura de banda”</a:t>
            </a:r>
          </a:p>
          <a:p>
            <a:pPr lvl="0">
              <a:spcBef>
                <a:spcPct val="30000"/>
              </a:spcBef>
              <a:defRPr/>
            </a:pPr>
            <a:r>
              <a:rPr lang="pt-PT" sz="1200" dirty="0"/>
              <a:t>M: “numero de range </a:t>
            </a:r>
            <a:r>
              <a:rPr lang="pt-PT" sz="1200" dirty="0" err="1"/>
              <a:t>bins</a:t>
            </a:r>
            <a:r>
              <a:rPr lang="pt-PT" sz="1200" dirty="0"/>
              <a:t>”</a:t>
            </a:r>
          </a:p>
          <a:p>
            <a:pPr lvl="0">
              <a:spcBef>
                <a:spcPct val="30000"/>
              </a:spcBef>
              <a:defRPr/>
            </a:pPr>
            <a:r>
              <a:rPr lang="pt-PT" sz="1200" dirty="0"/>
              <a:t>D: “numero de doppler </a:t>
            </a:r>
            <a:r>
              <a:rPr lang="pt-PT" sz="1200" dirty="0" err="1"/>
              <a:t>bins</a:t>
            </a:r>
            <a:r>
              <a:rPr lang="pt-PT" sz="1200" dirty="0"/>
              <a:t>”</a:t>
            </a:r>
            <a:endParaRPr lang="pt-PT" sz="1200"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49571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28</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7340977" cy="461665"/>
          </a:xfrm>
          <a:prstGeom prst="rect">
            <a:avLst/>
          </a:prstGeom>
        </p:spPr>
        <p:txBody>
          <a:bodyPr wrap="square">
            <a:spAutoFit/>
          </a:bodyPr>
          <a:lstStyle/>
          <a:p>
            <a:r>
              <a:rPr lang="pt-PT" sz="2400" b="1" dirty="0"/>
              <a:t>Eficiência do cálculo da 2D-CCF</a:t>
            </a:r>
          </a:p>
        </p:txBody>
      </p:sp>
      <p:sp>
        <p:nvSpPr>
          <p:cNvPr id="12" name="Retângulo 11">
            <a:extLst>
              <a:ext uri="{FF2B5EF4-FFF2-40B4-BE49-F238E27FC236}">
                <a16:creationId xmlns:a16="http://schemas.microsoft.com/office/drawing/2014/main" id="{2855892C-4047-4475-9567-2902C05FBBA9}"/>
              </a:ext>
            </a:extLst>
          </p:cNvPr>
          <p:cNvSpPr/>
          <p:nvPr/>
        </p:nvSpPr>
        <p:spPr>
          <a:xfrm>
            <a:off x="494312" y="2668047"/>
            <a:ext cx="6309936" cy="646331"/>
          </a:xfrm>
          <a:prstGeom prst="rect">
            <a:avLst/>
          </a:prstGeom>
        </p:spPr>
        <p:txBody>
          <a:bodyPr wrap="square">
            <a:spAutoFit/>
          </a:bodyPr>
          <a:lstStyle/>
          <a:p>
            <a:pPr lvl="1"/>
            <a:r>
              <a:rPr lang="pt-PT" sz="2000" b="1" dirty="0"/>
              <a:t>Exemplo:</a:t>
            </a:r>
          </a:p>
          <a:p>
            <a:pPr lvl="2"/>
            <a:r>
              <a:rPr lang="pt-PT" sz="1600" dirty="0"/>
              <a:t>Para B=10MHz, CPI=1s, M=1000 e D=1000.</a:t>
            </a:r>
          </a:p>
        </p:txBody>
      </p:sp>
      <p:sp>
        <p:nvSpPr>
          <p:cNvPr id="11" name="Retângulo 10">
            <a:extLst>
              <a:ext uri="{FF2B5EF4-FFF2-40B4-BE49-F238E27FC236}">
                <a16:creationId xmlns:a16="http://schemas.microsoft.com/office/drawing/2014/main" id="{707FCA6D-CCB9-4356-8775-9D1C2207A3D1}"/>
              </a:ext>
            </a:extLst>
          </p:cNvPr>
          <p:cNvSpPr/>
          <p:nvPr/>
        </p:nvSpPr>
        <p:spPr>
          <a:xfrm>
            <a:off x="523022" y="3891249"/>
            <a:ext cx="6309936" cy="338554"/>
          </a:xfrm>
          <a:prstGeom prst="rect">
            <a:avLst/>
          </a:prstGeom>
        </p:spPr>
        <p:txBody>
          <a:bodyPr wrap="square">
            <a:spAutoFit/>
          </a:bodyPr>
          <a:lstStyle/>
          <a:p>
            <a:pPr lvl="2"/>
            <a:r>
              <a:rPr lang="pt-PT" sz="1600" dirty="0"/>
              <a:t>N=10 000 000 amostras</a:t>
            </a:r>
          </a:p>
        </p:txBody>
      </p:sp>
      <p:sp>
        <p:nvSpPr>
          <p:cNvPr id="13" name="Retângulo 12">
            <a:extLst>
              <a:ext uri="{FF2B5EF4-FFF2-40B4-BE49-F238E27FC236}">
                <a16:creationId xmlns:a16="http://schemas.microsoft.com/office/drawing/2014/main" id="{F38DEA7D-53FD-49DE-9E42-F08FB60D0D7F}"/>
              </a:ext>
            </a:extLst>
          </p:cNvPr>
          <p:cNvSpPr/>
          <p:nvPr/>
        </p:nvSpPr>
        <p:spPr>
          <a:xfrm>
            <a:off x="494312" y="4806674"/>
            <a:ext cx="6741984" cy="338554"/>
          </a:xfrm>
          <a:prstGeom prst="rect">
            <a:avLst/>
          </a:prstGeom>
        </p:spPr>
        <p:txBody>
          <a:bodyPr wrap="square">
            <a:spAutoFit/>
          </a:bodyPr>
          <a:lstStyle/>
          <a:p>
            <a:pPr lvl="2"/>
            <a:r>
              <a:rPr lang="pt-PT" sz="1600" dirty="0"/>
              <a:t>Número de multiplicações: N*M*D= 10 000 000 000 multiplicações</a:t>
            </a:r>
          </a:p>
        </p:txBody>
      </p:sp>
      <p:sp>
        <p:nvSpPr>
          <p:cNvPr id="3" name="Seta: Para Baixo 2">
            <a:extLst>
              <a:ext uri="{FF2B5EF4-FFF2-40B4-BE49-F238E27FC236}">
                <a16:creationId xmlns:a16="http://schemas.microsoft.com/office/drawing/2014/main" id="{E5565F88-3118-4F9A-86AC-32D303D91F8A}"/>
              </a:ext>
            </a:extLst>
          </p:cNvPr>
          <p:cNvSpPr/>
          <p:nvPr/>
        </p:nvSpPr>
        <p:spPr>
          <a:xfrm>
            <a:off x="3059832" y="3314378"/>
            <a:ext cx="576064" cy="4522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4" name="Seta: Para Baixo 13">
            <a:extLst>
              <a:ext uri="{FF2B5EF4-FFF2-40B4-BE49-F238E27FC236}">
                <a16:creationId xmlns:a16="http://schemas.microsoft.com/office/drawing/2014/main" id="{11CC8AAA-0CD5-46EB-B47A-DE3D1A0763AD}"/>
              </a:ext>
            </a:extLst>
          </p:cNvPr>
          <p:cNvSpPr/>
          <p:nvPr/>
        </p:nvSpPr>
        <p:spPr>
          <a:xfrm>
            <a:off x="3073216" y="4307845"/>
            <a:ext cx="576064" cy="4522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25AE0B39-47FA-4390-A717-A7A42BD51B25}"/>
              </a:ext>
            </a:extLst>
          </p:cNvPr>
          <p:cNvPicPr>
            <a:picLocks noChangeAspect="1"/>
          </p:cNvPicPr>
          <p:nvPr/>
        </p:nvPicPr>
        <p:blipFill>
          <a:blip r:embed="rId3"/>
          <a:stretch>
            <a:fillRect/>
          </a:stretch>
        </p:blipFill>
        <p:spPr>
          <a:xfrm>
            <a:off x="5281083" y="1433842"/>
            <a:ext cx="3910425" cy="2588466"/>
          </a:xfrm>
          <a:prstGeom prst="rect">
            <a:avLst/>
          </a:prstGeom>
        </p:spPr>
      </p:pic>
      <p:sp>
        <p:nvSpPr>
          <p:cNvPr id="15" name="Retângulo 14">
            <a:extLst>
              <a:ext uri="{FF2B5EF4-FFF2-40B4-BE49-F238E27FC236}">
                <a16:creationId xmlns:a16="http://schemas.microsoft.com/office/drawing/2014/main" id="{3F355026-6B0A-466D-B660-1A18FB9D2BBE}"/>
              </a:ext>
            </a:extLst>
          </p:cNvPr>
          <p:cNvSpPr/>
          <p:nvPr/>
        </p:nvSpPr>
        <p:spPr>
          <a:xfrm>
            <a:off x="1077746" y="5514604"/>
            <a:ext cx="6988507" cy="95410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1" algn="ctr"/>
            <a:r>
              <a:rPr lang="pt-PT" sz="2800" b="1" dirty="0">
                <a:solidFill>
                  <a:srgbClr val="00B050"/>
                </a:solidFill>
              </a:rPr>
              <a:t>SOLUÇÃO: </a:t>
            </a:r>
            <a:r>
              <a:rPr lang="pt-PT" sz="2800" b="1" dirty="0"/>
              <a:t>CORRELATION FFT, DIRECT FFT e</a:t>
            </a:r>
          </a:p>
          <a:p>
            <a:pPr lvl="1" algn="ctr"/>
            <a:r>
              <a:rPr lang="pt-PT" sz="2800" b="1" dirty="0"/>
              <a:t>BATCHES ALGORITHM </a:t>
            </a:r>
          </a:p>
        </p:txBody>
      </p:sp>
      <p:sp>
        <p:nvSpPr>
          <p:cNvPr id="17" name="Marcador de Posição de Conteúdo 7167">
            <a:extLst>
              <a:ext uri="{FF2B5EF4-FFF2-40B4-BE49-F238E27FC236}">
                <a16:creationId xmlns:a16="http://schemas.microsoft.com/office/drawing/2014/main" id="{67BDC4CA-94B8-4C3B-8B75-875573BF75B5}"/>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
        <p:nvSpPr>
          <p:cNvPr id="18" name="Retângulo 17">
            <a:extLst>
              <a:ext uri="{FF2B5EF4-FFF2-40B4-BE49-F238E27FC236}">
                <a16:creationId xmlns:a16="http://schemas.microsoft.com/office/drawing/2014/main" id="{8B5B5E9D-7A1A-4FD8-858B-B2A99DF9EE57}"/>
              </a:ext>
            </a:extLst>
          </p:cNvPr>
          <p:cNvSpPr/>
          <p:nvPr/>
        </p:nvSpPr>
        <p:spPr>
          <a:xfrm>
            <a:off x="5494722" y="3918073"/>
            <a:ext cx="4054877" cy="400110"/>
          </a:xfrm>
          <a:prstGeom prst="rect">
            <a:avLst/>
          </a:prstGeom>
        </p:spPr>
        <p:txBody>
          <a:bodyPr wrap="square">
            <a:spAutoFit/>
          </a:bodyPr>
          <a:lstStyle/>
          <a:p>
            <a:r>
              <a:rPr lang="pt-PT" sz="1000" dirty="0" err="1"/>
              <a:t>Bistatic</a:t>
            </a:r>
            <a:r>
              <a:rPr lang="pt-PT" sz="1000" dirty="0"/>
              <a:t> range-Doppler </a:t>
            </a:r>
            <a:r>
              <a:rPr lang="pt-PT" sz="1000" dirty="0" err="1"/>
              <a:t>map</a:t>
            </a:r>
            <a:r>
              <a:rPr lang="pt-PT" sz="1000" dirty="0"/>
              <a:t> - Marco </a:t>
            </a:r>
            <a:r>
              <a:rPr lang="pt-PT" sz="1000" dirty="0" err="1"/>
              <a:t>Martorella</a:t>
            </a:r>
            <a:r>
              <a:rPr lang="pt-PT" sz="1000" dirty="0"/>
              <a:t>, Fabrizio </a:t>
            </a:r>
            <a:r>
              <a:rPr lang="pt-PT" sz="1000" dirty="0" err="1"/>
              <a:t>Berizzi</a:t>
            </a:r>
            <a:r>
              <a:rPr lang="pt-PT" sz="1000" dirty="0"/>
              <a:t>, </a:t>
            </a:r>
            <a:r>
              <a:rPr lang="pt-PT" sz="1000" i="1" dirty="0"/>
              <a:t>PCL </a:t>
            </a:r>
            <a:r>
              <a:rPr lang="pt-PT" sz="1000" i="1" dirty="0" err="1"/>
              <a:t>Detection</a:t>
            </a:r>
            <a:r>
              <a:rPr lang="pt-PT" sz="1000" i="1" dirty="0"/>
              <a:t> Fundamentals</a:t>
            </a:r>
          </a:p>
        </p:txBody>
      </p:sp>
    </p:spTree>
    <p:extLst>
      <p:ext uri="{BB962C8B-B14F-4D97-AF65-F5344CB8AC3E}">
        <p14:creationId xmlns:p14="http://schemas.microsoft.com/office/powerpoint/2010/main" val="34728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29</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412776"/>
            <a:ext cx="2444433" cy="523220"/>
          </a:xfrm>
          <a:prstGeom prst="rect">
            <a:avLst/>
          </a:prstGeom>
        </p:spPr>
        <p:txBody>
          <a:bodyPr wrap="square">
            <a:spAutoFit/>
          </a:bodyPr>
          <a:lstStyle/>
          <a:p>
            <a:r>
              <a:rPr lang="pt-PT" sz="2800" b="1" dirty="0" err="1"/>
              <a:t>Correlation</a:t>
            </a:r>
            <a:r>
              <a:rPr lang="pt-PT" sz="2800" b="1" dirty="0"/>
              <a:t> FFT</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4F3FCBD-7888-4972-B0E9-5AA344F41A09}"/>
                  </a:ext>
                </a:extLst>
              </p:cNvPr>
              <p:cNvSpPr txBox="1"/>
              <p:nvPr/>
            </p:nvSpPr>
            <p:spPr>
              <a:xfrm>
                <a:off x="436723" y="2140766"/>
                <a:ext cx="5978560"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400" b="0" i="1" smtClean="0">
                          <a:latin typeface="Cambria Math" panose="02040503050406030204" pitchFamily="18" charset="0"/>
                        </a:rPr>
                        <m:t>𝐶𝐶𝐹</m:t>
                      </m:r>
                      <m:d>
                        <m:dPr>
                          <m:ctrlPr>
                            <a:rPr lang="pt-PT" sz="2400" b="0" i="1" smtClean="0">
                              <a:latin typeface="Cambria Math" panose="02040503050406030204" pitchFamily="18" charset="0"/>
                            </a:rPr>
                          </m:ctrlPr>
                        </m:dPr>
                        <m:e>
                          <m:r>
                            <a:rPr lang="pt-PT" sz="2400" b="0" i="1" smtClean="0">
                              <a:latin typeface="Cambria Math" panose="02040503050406030204" pitchFamily="18" charset="0"/>
                            </a:rPr>
                            <m:t>𝑙</m:t>
                          </m:r>
                          <m:r>
                            <a:rPr lang="pt-PT" sz="2400" b="0" i="1" smtClean="0">
                              <a:latin typeface="Cambria Math" panose="02040503050406030204" pitchFamily="18" charset="0"/>
                            </a:rPr>
                            <m:t>,</m:t>
                          </m:r>
                          <m:r>
                            <a:rPr lang="pt-PT" sz="2400" b="0" i="1" smtClean="0">
                              <a:latin typeface="Cambria Math" panose="02040503050406030204" pitchFamily="18" charset="0"/>
                            </a:rPr>
                            <m:t>𝑚</m:t>
                          </m:r>
                        </m:e>
                      </m:d>
                      <m:r>
                        <a:rPr lang="pt-PT" sz="2400" i="1">
                          <a:latin typeface="Cambria Math" panose="02040503050406030204" pitchFamily="18" charset="0"/>
                        </a:rPr>
                        <m:t>=</m:t>
                      </m:r>
                      <m:nary>
                        <m:naryPr>
                          <m:chr m:val="∑"/>
                          <m:limLoc m:val="subSup"/>
                          <m:ctrlPr>
                            <a:rPr lang="pt-PT" sz="2400" i="1" smtClean="0">
                              <a:latin typeface="Cambria Math" panose="02040503050406030204" pitchFamily="18" charset="0"/>
                            </a:rPr>
                          </m:ctrlPr>
                        </m:naryPr>
                        <m:sub>
                          <m:r>
                            <m:rPr>
                              <m:brk m:alnAt="25"/>
                            </m:rPr>
                            <a:rPr lang="pt-PT" sz="2400" b="0" i="1" smtClean="0">
                              <a:latin typeface="Cambria Math" panose="02040503050406030204" pitchFamily="18" charset="0"/>
                            </a:rPr>
                            <m:t>𝑛</m:t>
                          </m:r>
                          <m:r>
                            <a:rPr lang="pt-PT" sz="2400" b="0" i="1" smtClean="0">
                              <a:latin typeface="Cambria Math" panose="02040503050406030204" pitchFamily="18" charset="0"/>
                            </a:rPr>
                            <m:t>=0</m:t>
                          </m:r>
                        </m:sub>
                        <m:sup>
                          <m:r>
                            <a:rPr lang="pt-PT" sz="2400" b="0" i="1" smtClean="0">
                              <a:latin typeface="Cambria Math" panose="02040503050406030204" pitchFamily="18" charset="0"/>
                            </a:rPr>
                            <m:t>𝑁</m:t>
                          </m:r>
                          <m:r>
                            <a:rPr lang="pt-PT" sz="2400" b="0" i="1" smtClean="0">
                              <a:latin typeface="Cambria Math" panose="02040503050406030204" pitchFamily="18" charset="0"/>
                            </a:rPr>
                            <m:t>−1</m:t>
                          </m:r>
                        </m:sup>
                        <m:e>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i="1">
                                  <a:latin typeface="Cambria Math" panose="02040503050406030204" pitchFamily="18" charset="0"/>
                                </a:rPr>
                                <m:t>𝑅</m:t>
                              </m:r>
                            </m:sub>
                          </m:sSub>
                          <m:d>
                            <m:dPr>
                              <m:ctrlPr>
                                <a:rPr lang="pt-PT" sz="2400" i="1" smtClean="0">
                                  <a:latin typeface="Cambria Math" panose="02040503050406030204" pitchFamily="18" charset="0"/>
                                </a:rPr>
                              </m:ctrlPr>
                            </m:dPr>
                            <m:e>
                              <m:r>
                                <a:rPr lang="pt-PT" sz="2400" b="0" i="1" smtClean="0">
                                  <a:latin typeface="Cambria Math" panose="02040503050406030204" pitchFamily="18" charset="0"/>
                                </a:rPr>
                                <m:t>𝑛</m:t>
                              </m:r>
                            </m:e>
                          </m:d>
                          <m:sSup>
                            <m:sSupPr>
                              <m:ctrlPr>
                                <a:rPr lang="pt-PT" sz="2400" i="1">
                                  <a:latin typeface="Cambria Math" panose="02040503050406030204" pitchFamily="18" charset="0"/>
                                </a:rPr>
                              </m:ctrlPr>
                            </m:sSupPr>
                            <m:e>
                              <m:r>
                                <a:rPr lang="pt-PT" sz="2400" i="1">
                                  <a:latin typeface="Cambria Math" panose="02040503050406030204" pitchFamily="18" charset="0"/>
                                </a:rPr>
                                <m:t>𝑒</m:t>
                              </m:r>
                            </m:e>
                            <m:sup>
                              <m:r>
                                <a:rPr lang="pt-PT" sz="2400" i="1">
                                  <a:latin typeface="Cambria Math" panose="02040503050406030204" pitchFamily="18" charset="0"/>
                                </a:rPr>
                                <m:t>−</m:t>
                              </m:r>
                              <m:r>
                                <a:rPr lang="pt-PT" sz="2400" i="1">
                                  <a:latin typeface="Cambria Math" panose="02040503050406030204" pitchFamily="18" charset="0"/>
                                </a:rPr>
                                <m:t>𝑗</m:t>
                              </m:r>
                              <m:r>
                                <a:rPr lang="pt-PT" sz="2400" i="1">
                                  <a:latin typeface="Cambria Math" panose="02040503050406030204" pitchFamily="18" charset="0"/>
                                </a:rPr>
                                <m:t>2</m:t>
                              </m:r>
                              <m:r>
                                <a:rPr lang="pt-PT" sz="2400" i="1">
                                  <a:latin typeface="Cambria Math" panose="02040503050406030204" pitchFamily="18" charset="0"/>
                                  <a:ea typeface="Cambria Math" panose="02040503050406030204" pitchFamily="18" charset="0"/>
                                </a:rPr>
                                <m:t>𝜋</m:t>
                              </m:r>
                              <m:f>
                                <m:fPr>
                                  <m:ctrlPr>
                                    <a:rPr lang="pt-PT" sz="2400" i="1" smtClean="0">
                                      <a:latin typeface="Cambria Math" panose="02040503050406030204" pitchFamily="18" charset="0"/>
                                      <a:ea typeface="Cambria Math" panose="02040503050406030204" pitchFamily="18" charset="0"/>
                                    </a:rPr>
                                  </m:ctrlPr>
                                </m:fPr>
                                <m:num>
                                  <m:r>
                                    <a:rPr lang="pt-PT" sz="2400" b="0" i="1" smtClean="0">
                                      <a:latin typeface="Cambria Math" panose="02040503050406030204" pitchFamily="18" charset="0"/>
                                      <a:ea typeface="Cambria Math" panose="02040503050406030204" pitchFamily="18" charset="0"/>
                                    </a:rPr>
                                    <m:t>𝑚𝑛</m:t>
                                  </m:r>
                                </m:num>
                                <m:den>
                                  <m:r>
                                    <a:rPr lang="pt-PT" sz="2400" b="0" i="1" smtClean="0">
                                      <a:latin typeface="Cambria Math" panose="02040503050406030204" pitchFamily="18" charset="0"/>
                                      <a:ea typeface="Cambria Math" panose="02040503050406030204" pitchFamily="18" charset="0"/>
                                    </a:rPr>
                                    <m:t>𝑁</m:t>
                                  </m:r>
                                </m:den>
                              </m:f>
                            </m:sup>
                          </m:sSup>
                          <m:sSubSup>
                            <m:sSubSupPr>
                              <m:ctrlPr>
                                <a:rPr lang="pt-PT" sz="2400" i="1">
                                  <a:latin typeface="Cambria Math" panose="02040503050406030204" pitchFamily="18" charset="0"/>
                                </a:rPr>
                              </m:ctrlPr>
                            </m:sSubSupPr>
                            <m:e>
                              <m:r>
                                <a:rPr lang="pt-PT" sz="2400" i="1">
                                  <a:latin typeface="Cambria Math" panose="02040503050406030204" pitchFamily="18" charset="0"/>
                                </a:rPr>
                                <m:t>𝑠</m:t>
                              </m:r>
                            </m:e>
                            <m:sub>
                              <m:r>
                                <a:rPr lang="pt-PT" sz="2400" i="1">
                                  <a:latin typeface="Cambria Math" panose="02040503050406030204" pitchFamily="18" charset="0"/>
                                </a:rPr>
                                <m:t>𝑟𝑒𝑓</m:t>
                              </m:r>
                            </m:sub>
                            <m:sup>
                              <m:r>
                                <a:rPr lang="pt-PT" sz="2400" i="1">
                                  <a:latin typeface="Cambria Math" panose="02040503050406030204" pitchFamily="18" charset="0"/>
                                </a:rPr>
                                <m:t>∗</m:t>
                              </m:r>
                            </m:sup>
                          </m:sSubSup>
                          <m:d>
                            <m:dPr>
                              <m:ctrlPr>
                                <a:rPr lang="pt-PT" sz="2400" i="1">
                                  <a:latin typeface="Cambria Math" panose="02040503050406030204" pitchFamily="18" charset="0"/>
                                </a:rPr>
                              </m:ctrlPr>
                            </m:dPr>
                            <m:e>
                              <m:r>
                                <a:rPr lang="pt-PT" sz="2400" i="1">
                                  <a:latin typeface="Cambria Math" panose="02040503050406030204" pitchFamily="18" charset="0"/>
                                </a:rPr>
                                <m:t>𝑛</m:t>
                              </m:r>
                              <m:r>
                                <a:rPr lang="pt-PT" sz="2400" i="1">
                                  <a:latin typeface="Cambria Math" panose="02040503050406030204" pitchFamily="18" charset="0"/>
                                  <a:ea typeface="Cambria Math" panose="02040503050406030204" pitchFamily="18" charset="0"/>
                                </a:rPr>
                                <m:t>−</m:t>
                              </m:r>
                              <m:r>
                                <a:rPr lang="pt-PT" sz="2400" i="1">
                                  <a:latin typeface="Cambria Math" panose="02040503050406030204" pitchFamily="18" charset="0"/>
                                  <a:ea typeface="Cambria Math" panose="02040503050406030204" pitchFamily="18" charset="0"/>
                                </a:rPr>
                                <m:t>𝑙</m:t>
                              </m:r>
                            </m:e>
                          </m:d>
                        </m:e>
                      </m:nary>
                    </m:oMath>
                  </m:oMathPara>
                </a14:m>
                <a:endParaRPr lang="pt-PT" sz="2400" dirty="0"/>
              </a:p>
            </p:txBody>
          </p:sp>
        </mc:Choice>
        <mc:Fallback xmlns="">
          <p:sp>
            <p:nvSpPr>
              <p:cNvPr id="11" name="CaixaDeTexto 10">
                <a:extLst>
                  <a:ext uri="{FF2B5EF4-FFF2-40B4-BE49-F238E27FC236}">
                    <a16:creationId xmlns:a16="http://schemas.microsoft.com/office/drawing/2014/main" id="{14F3FCBD-7888-4972-B0E9-5AA344F41A09}"/>
                  </a:ext>
                </a:extLst>
              </p:cNvPr>
              <p:cNvSpPr txBox="1">
                <a:spLocks noRot="1" noChangeAspect="1" noMove="1" noResize="1" noEditPoints="1" noAdjustHandles="1" noChangeArrowheads="1" noChangeShapeType="1" noTextEdit="1"/>
              </p:cNvSpPr>
              <p:nvPr/>
            </p:nvSpPr>
            <p:spPr>
              <a:xfrm>
                <a:off x="436723" y="2140766"/>
                <a:ext cx="5978560" cy="756233"/>
              </a:xfrm>
              <a:prstGeom prst="rect">
                <a:avLst/>
              </a:prstGeom>
              <a:blipFill>
                <a:blip r:embed="rId3"/>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316A21A-EBFF-4442-B6C2-949599F1656E}"/>
                  </a:ext>
                </a:extLst>
              </p:cNvPr>
              <p:cNvSpPr txBox="1"/>
              <p:nvPr/>
            </p:nvSpPr>
            <p:spPr>
              <a:xfrm>
                <a:off x="471383" y="5013176"/>
                <a:ext cx="4388445" cy="630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000" b="0" i="1" smtClean="0">
                          <a:latin typeface="Cambria Math" panose="02040503050406030204" pitchFamily="18" charset="0"/>
                        </a:rPr>
                        <m:t>𝐶𝐶𝐹</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𝑙</m:t>
                          </m:r>
                          <m:r>
                            <a:rPr lang="pt-PT" sz="2000" b="0" i="1" smtClean="0">
                              <a:latin typeface="Cambria Math" panose="02040503050406030204" pitchFamily="18" charset="0"/>
                            </a:rPr>
                            <m:t>,</m:t>
                          </m:r>
                          <m:r>
                            <a:rPr lang="pt-PT" sz="2000" b="0" i="1" smtClean="0">
                              <a:latin typeface="Cambria Math" panose="02040503050406030204" pitchFamily="18" charset="0"/>
                            </a:rPr>
                            <m:t>𝑚</m:t>
                          </m:r>
                        </m:e>
                      </m:d>
                      <m:r>
                        <a:rPr lang="pt-PT" sz="2000" i="1">
                          <a:latin typeface="Cambria Math" panose="02040503050406030204" pitchFamily="18" charset="0"/>
                        </a:rPr>
                        <m:t>=</m:t>
                      </m:r>
                      <m:nary>
                        <m:naryPr>
                          <m:chr m:val="∑"/>
                          <m:limLoc m:val="subSup"/>
                          <m:ctrlPr>
                            <a:rPr lang="pt-PT" sz="2000" i="1" smtClean="0">
                              <a:latin typeface="Cambria Math" panose="02040503050406030204" pitchFamily="18" charset="0"/>
                            </a:rPr>
                          </m:ctrlPr>
                        </m:naryPr>
                        <m:sub>
                          <m:r>
                            <m:rPr>
                              <m:brk m:alnAt="25"/>
                            </m:rPr>
                            <a:rPr lang="pt-PT" sz="2000" b="0" i="1" smtClean="0">
                              <a:latin typeface="Cambria Math" panose="02040503050406030204" pitchFamily="18" charset="0"/>
                            </a:rPr>
                            <m:t>𝑛</m:t>
                          </m:r>
                          <m:r>
                            <a:rPr lang="pt-PT" sz="2000" b="0" i="1" smtClean="0">
                              <a:latin typeface="Cambria Math" panose="02040503050406030204" pitchFamily="18" charset="0"/>
                            </a:rPr>
                            <m:t>=0</m:t>
                          </m:r>
                        </m:sub>
                        <m:sup>
                          <m:r>
                            <a:rPr lang="pt-PT" sz="2000" b="0" i="1" smtClean="0">
                              <a:latin typeface="Cambria Math" panose="02040503050406030204" pitchFamily="18" charset="0"/>
                            </a:rPr>
                            <m:t>𝑁</m:t>
                          </m:r>
                          <m:r>
                            <a:rPr lang="pt-PT" sz="2000" b="0" i="1" smtClean="0">
                              <a:latin typeface="Cambria Math" panose="02040503050406030204" pitchFamily="18" charset="0"/>
                            </a:rPr>
                            <m:t>−1</m:t>
                          </m:r>
                        </m:sup>
                        <m:e>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smtClean="0">
                                  <a:latin typeface="Cambria Math" panose="02040503050406030204" pitchFamily="18" charset="0"/>
                                </a:rPr>
                              </m:ctrlPr>
                            </m:dPr>
                            <m:e>
                              <m:r>
                                <a:rPr lang="pt-PT" sz="2000" b="0" i="1" smtClean="0">
                                  <a:latin typeface="Cambria Math" panose="02040503050406030204" pitchFamily="18" charset="0"/>
                                </a:rPr>
                                <m:t>𝑛</m:t>
                              </m:r>
                              <m:r>
                                <a:rPr lang="pt-PT" sz="2000" b="0" i="1" smtClean="0">
                                  <a:latin typeface="Cambria Math" panose="02040503050406030204" pitchFamily="18" charset="0"/>
                                </a:rPr>
                                <m:t>,</m:t>
                              </m:r>
                              <m:r>
                                <a:rPr lang="pt-PT" sz="2000" b="0" i="1" smtClean="0">
                                  <a:latin typeface="Cambria Math" panose="02040503050406030204" pitchFamily="18" charset="0"/>
                                </a:rPr>
                                <m:t>𝑚</m:t>
                              </m:r>
                            </m:e>
                          </m:d>
                          <m:sSubSup>
                            <m:sSubSupPr>
                              <m:ctrlPr>
                                <a:rPr lang="pt-PT" sz="2000" i="1">
                                  <a:latin typeface="Cambria Math" panose="02040503050406030204" pitchFamily="18" charset="0"/>
                                </a:rPr>
                              </m:ctrlPr>
                            </m:sSubSupPr>
                            <m:e>
                              <m:r>
                                <a:rPr lang="pt-PT" sz="2000" i="1">
                                  <a:latin typeface="Cambria Math" panose="02040503050406030204" pitchFamily="18" charset="0"/>
                                </a:rPr>
                                <m:t>𝑠</m:t>
                              </m:r>
                            </m:e>
                            <m:sub>
                              <m:r>
                                <a:rPr lang="pt-PT" sz="2000" i="1">
                                  <a:latin typeface="Cambria Math" panose="02040503050406030204" pitchFamily="18" charset="0"/>
                                </a:rPr>
                                <m:t>𝑟𝑒𝑓</m:t>
                              </m:r>
                            </m:sub>
                            <m:sup>
                              <m:r>
                                <a:rPr lang="pt-PT" sz="2000" i="1">
                                  <a:latin typeface="Cambria Math" panose="02040503050406030204" pitchFamily="18" charset="0"/>
                                </a:rPr>
                                <m:t>∗</m:t>
                              </m:r>
                            </m:sup>
                          </m:sSubSup>
                          <m:d>
                            <m:dPr>
                              <m:ctrlPr>
                                <a:rPr lang="pt-PT" sz="2000" i="1">
                                  <a:latin typeface="Cambria Math" panose="02040503050406030204" pitchFamily="18" charset="0"/>
                                </a:rPr>
                              </m:ctrlPr>
                            </m:dPr>
                            <m:e>
                              <m:r>
                                <a:rPr lang="pt-PT" sz="2000" i="1">
                                  <a:latin typeface="Cambria Math" panose="02040503050406030204" pitchFamily="18" charset="0"/>
                                </a:rPr>
                                <m:t>𝑛</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𝑙</m:t>
                              </m:r>
                            </m:e>
                          </m:d>
                        </m:e>
                      </m:nary>
                    </m:oMath>
                  </m:oMathPara>
                </a14:m>
                <a:endParaRPr lang="pt-PT" sz="2000" dirty="0"/>
              </a:p>
            </p:txBody>
          </p:sp>
        </mc:Choice>
        <mc:Fallback xmlns="">
          <p:sp>
            <p:nvSpPr>
              <p:cNvPr id="8" name="CaixaDeTexto 7">
                <a:extLst>
                  <a:ext uri="{FF2B5EF4-FFF2-40B4-BE49-F238E27FC236}">
                    <a16:creationId xmlns:a16="http://schemas.microsoft.com/office/drawing/2014/main" id="{5316A21A-EBFF-4442-B6C2-949599F1656E}"/>
                  </a:ext>
                </a:extLst>
              </p:cNvPr>
              <p:cNvSpPr txBox="1">
                <a:spLocks noRot="1" noChangeAspect="1" noMove="1" noResize="1" noEditPoints="1" noAdjustHandles="1" noChangeArrowheads="1" noChangeShapeType="1" noTextEdit="1"/>
              </p:cNvSpPr>
              <p:nvPr/>
            </p:nvSpPr>
            <p:spPr>
              <a:xfrm>
                <a:off x="471383" y="5013176"/>
                <a:ext cx="4388445" cy="630237"/>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51D19D97-9EEB-4BA5-A900-E06B468D78C3}"/>
                  </a:ext>
                </a:extLst>
              </p:cNvPr>
              <p:cNvSpPr/>
              <p:nvPr/>
            </p:nvSpPr>
            <p:spPr>
              <a:xfrm>
                <a:off x="430861" y="3784239"/>
                <a:ext cx="3313471" cy="580865"/>
              </a:xfrm>
              <a:prstGeom prst="rect">
                <a:avLst/>
              </a:prstGeom>
            </p:spPr>
            <p:txBody>
              <a:bodyPr wrap="none">
                <a:spAutoFit/>
              </a:bodyPr>
              <a:lstStyle/>
              <a:p>
                <a14:m>
                  <m:oMath xmlns:m="http://schemas.openxmlformats.org/officeDocument/2006/math">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i="1">
                            <a:latin typeface="Cambria Math" panose="02040503050406030204" pitchFamily="18" charset="0"/>
                          </a:rPr>
                          <m:t>𝑅</m:t>
                        </m:r>
                      </m:sub>
                    </m:sSub>
                    <m:d>
                      <m:dPr>
                        <m:ctrlPr>
                          <a:rPr lang="pt-PT" sz="2400" i="1">
                            <a:latin typeface="Cambria Math" panose="02040503050406030204" pitchFamily="18" charset="0"/>
                          </a:rPr>
                        </m:ctrlPr>
                      </m:dPr>
                      <m:e>
                        <m:r>
                          <a:rPr lang="pt-PT" sz="2400" i="1">
                            <a:latin typeface="Cambria Math" panose="02040503050406030204" pitchFamily="18" charset="0"/>
                          </a:rPr>
                          <m:t>𝑛</m:t>
                        </m:r>
                        <m:r>
                          <a:rPr lang="pt-PT" sz="2400" i="1">
                            <a:latin typeface="Cambria Math" panose="02040503050406030204" pitchFamily="18" charset="0"/>
                          </a:rPr>
                          <m:t>,</m:t>
                        </m:r>
                        <m:r>
                          <a:rPr lang="pt-PT" sz="2400" i="1">
                            <a:latin typeface="Cambria Math" panose="02040503050406030204" pitchFamily="18" charset="0"/>
                          </a:rPr>
                          <m:t>𝑚</m:t>
                        </m:r>
                      </m:e>
                    </m:d>
                  </m:oMath>
                </a14:m>
                <a:r>
                  <a:rPr lang="pt-PT" sz="2400" dirty="0"/>
                  <a:t>= </a:t>
                </a:r>
                <a14:m>
                  <m:oMath xmlns:m="http://schemas.openxmlformats.org/officeDocument/2006/math">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i="1">
                            <a:latin typeface="Cambria Math" panose="02040503050406030204" pitchFamily="18" charset="0"/>
                          </a:rPr>
                          <m:t>𝑅</m:t>
                        </m:r>
                      </m:sub>
                    </m:sSub>
                    <m:d>
                      <m:dPr>
                        <m:ctrlPr>
                          <a:rPr lang="pt-PT" sz="2400" i="1">
                            <a:latin typeface="Cambria Math" panose="02040503050406030204" pitchFamily="18" charset="0"/>
                          </a:rPr>
                        </m:ctrlPr>
                      </m:dPr>
                      <m:e>
                        <m:r>
                          <a:rPr lang="pt-PT" sz="2400" i="1">
                            <a:latin typeface="Cambria Math" panose="02040503050406030204" pitchFamily="18" charset="0"/>
                          </a:rPr>
                          <m:t>𝑛</m:t>
                        </m:r>
                      </m:e>
                    </m:d>
                    <m:sSup>
                      <m:sSupPr>
                        <m:ctrlPr>
                          <a:rPr lang="pt-PT" sz="2400" i="1">
                            <a:latin typeface="Cambria Math" panose="02040503050406030204" pitchFamily="18" charset="0"/>
                          </a:rPr>
                        </m:ctrlPr>
                      </m:sSupPr>
                      <m:e>
                        <m:r>
                          <a:rPr lang="pt-PT" sz="2400" i="1">
                            <a:latin typeface="Cambria Math" panose="02040503050406030204" pitchFamily="18" charset="0"/>
                          </a:rPr>
                          <m:t>𝑒</m:t>
                        </m:r>
                      </m:e>
                      <m:sup>
                        <m:r>
                          <a:rPr lang="pt-PT" sz="2400" i="1">
                            <a:latin typeface="Cambria Math" panose="02040503050406030204" pitchFamily="18" charset="0"/>
                          </a:rPr>
                          <m:t>−</m:t>
                        </m:r>
                        <m:r>
                          <a:rPr lang="pt-PT" sz="2400" i="1">
                            <a:latin typeface="Cambria Math" panose="02040503050406030204" pitchFamily="18" charset="0"/>
                          </a:rPr>
                          <m:t>𝑗</m:t>
                        </m:r>
                        <m:r>
                          <a:rPr lang="pt-PT" sz="2400" i="1">
                            <a:latin typeface="Cambria Math" panose="02040503050406030204" pitchFamily="18" charset="0"/>
                          </a:rPr>
                          <m:t>2</m:t>
                        </m:r>
                        <m:r>
                          <a:rPr lang="pt-PT" sz="2400" i="1">
                            <a:latin typeface="Cambria Math" panose="02040503050406030204" pitchFamily="18" charset="0"/>
                            <a:ea typeface="Cambria Math" panose="02040503050406030204" pitchFamily="18" charset="0"/>
                          </a:rPr>
                          <m:t>𝜋</m:t>
                        </m:r>
                        <m:f>
                          <m:fPr>
                            <m:ctrlPr>
                              <a:rPr lang="pt-PT" sz="2400" i="1">
                                <a:latin typeface="Cambria Math" panose="02040503050406030204" pitchFamily="18" charset="0"/>
                                <a:ea typeface="Cambria Math" panose="02040503050406030204" pitchFamily="18" charset="0"/>
                              </a:rPr>
                            </m:ctrlPr>
                          </m:fPr>
                          <m:num>
                            <m:r>
                              <a:rPr lang="pt-PT" sz="2400" i="1">
                                <a:latin typeface="Cambria Math" panose="02040503050406030204" pitchFamily="18" charset="0"/>
                                <a:ea typeface="Cambria Math" panose="02040503050406030204" pitchFamily="18" charset="0"/>
                              </a:rPr>
                              <m:t>𝑚𝑛</m:t>
                            </m:r>
                          </m:num>
                          <m:den>
                            <m:r>
                              <a:rPr lang="pt-PT" sz="2400" i="1">
                                <a:latin typeface="Cambria Math" panose="02040503050406030204" pitchFamily="18" charset="0"/>
                                <a:ea typeface="Cambria Math" panose="02040503050406030204" pitchFamily="18" charset="0"/>
                              </a:rPr>
                              <m:t>𝑁</m:t>
                            </m:r>
                          </m:den>
                        </m:f>
                      </m:sup>
                    </m:sSup>
                  </m:oMath>
                </a14:m>
                <a:endParaRPr lang="pt-PT" sz="2400" dirty="0"/>
              </a:p>
            </p:txBody>
          </p:sp>
        </mc:Choice>
        <mc:Fallback xmlns="">
          <p:sp>
            <p:nvSpPr>
              <p:cNvPr id="4" name="Retângulo 3">
                <a:extLst>
                  <a:ext uri="{FF2B5EF4-FFF2-40B4-BE49-F238E27FC236}">
                    <a16:creationId xmlns:a16="http://schemas.microsoft.com/office/drawing/2014/main" id="{51D19D97-9EEB-4BA5-A900-E06B468D78C3}"/>
                  </a:ext>
                </a:extLst>
              </p:cNvPr>
              <p:cNvSpPr>
                <a:spLocks noRot="1" noChangeAspect="1" noMove="1" noResize="1" noEditPoints="1" noAdjustHandles="1" noChangeArrowheads="1" noChangeShapeType="1" noTextEdit="1"/>
              </p:cNvSpPr>
              <p:nvPr/>
            </p:nvSpPr>
            <p:spPr>
              <a:xfrm>
                <a:off x="430861" y="3784239"/>
                <a:ext cx="3313471" cy="580865"/>
              </a:xfrm>
              <a:prstGeom prst="rect">
                <a:avLst/>
              </a:prstGeom>
              <a:blipFill>
                <a:blip r:embed="rId5"/>
                <a:stretch>
                  <a:fillRect b="-2421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DB9D04D7-A552-4D20-92D8-6C08402927DD}"/>
                  </a:ext>
                </a:extLst>
              </p:cNvPr>
              <p:cNvSpPr/>
              <p:nvPr/>
            </p:nvSpPr>
            <p:spPr>
              <a:xfrm>
                <a:off x="-707564" y="3316922"/>
                <a:ext cx="6309936" cy="400110"/>
              </a:xfrm>
              <a:prstGeom prst="rect">
                <a:avLst/>
              </a:prstGeom>
            </p:spPr>
            <p:txBody>
              <a:bodyPr wrap="square">
                <a:spAutoFit/>
              </a:bodyPr>
              <a:lstStyle/>
              <a:p>
                <a:pPr marL="1200150" lvl="2" indent="-285750">
                  <a:buFont typeface="Arial" panose="020B0604020202020204" pitchFamily="34" charset="0"/>
                  <a:buChar char="•"/>
                </a:pPr>
                <a:r>
                  <a:rPr lang="pt-PT" sz="2000" dirty="0"/>
                  <a:t>Substituindo </a:t>
                </a:r>
                <a14:m>
                  <m:oMath xmlns:m="http://schemas.openxmlformats.org/officeDocument/2006/math">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a:latin typeface="Cambria Math" panose="02040503050406030204" pitchFamily="18" charset="0"/>
                          </a:rPr>
                        </m:ctrlPr>
                      </m:dPr>
                      <m:e>
                        <m:r>
                          <a:rPr lang="pt-PT" sz="2000" i="1">
                            <a:latin typeface="Cambria Math" panose="02040503050406030204" pitchFamily="18" charset="0"/>
                          </a:rPr>
                          <m:t>𝑛</m:t>
                        </m:r>
                      </m:e>
                    </m:d>
                  </m:oMath>
                </a14:m>
                <a:r>
                  <a:rPr lang="pt-PT" sz="2000" dirty="0"/>
                  <a:t> por </a:t>
                </a:r>
                <a14:m>
                  <m:oMath xmlns:m="http://schemas.openxmlformats.org/officeDocument/2006/math">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a:latin typeface="Cambria Math" panose="02040503050406030204" pitchFamily="18" charset="0"/>
                          </a:rPr>
                        </m:ctrlPr>
                      </m:dPr>
                      <m:e>
                        <m:r>
                          <a:rPr lang="pt-PT" sz="2000" i="1">
                            <a:latin typeface="Cambria Math" panose="02040503050406030204" pitchFamily="18" charset="0"/>
                          </a:rPr>
                          <m:t>𝑛</m:t>
                        </m:r>
                        <m:r>
                          <a:rPr lang="pt-PT" sz="2000" i="1">
                            <a:latin typeface="Cambria Math" panose="02040503050406030204" pitchFamily="18" charset="0"/>
                          </a:rPr>
                          <m:t>,</m:t>
                        </m:r>
                        <m:r>
                          <a:rPr lang="pt-PT" sz="2000" i="1">
                            <a:latin typeface="Cambria Math" panose="02040503050406030204" pitchFamily="18" charset="0"/>
                          </a:rPr>
                          <m:t>𝑚</m:t>
                        </m:r>
                      </m:e>
                    </m:d>
                  </m:oMath>
                </a14:m>
                <a:r>
                  <a:rPr lang="pt-PT" sz="2000" dirty="0"/>
                  <a:t> </a:t>
                </a:r>
              </a:p>
            </p:txBody>
          </p:sp>
        </mc:Choice>
        <mc:Fallback xmlns="">
          <p:sp>
            <p:nvSpPr>
              <p:cNvPr id="12" name="Retângulo 11">
                <a:extLst>
                  <a:ext uri="{FF2B5EF4-FFF2-40B4-BE49-F238E27FC236}">
                    <a16:creationId xmlns:a16="http://schemas.microsoft.com/office/drawing/2014/main" id="{DB9D04D7-A552-4D20-92D8-6C08402927DD}"/>
                  </a:ext>
                </a:extLst>
              </p:cNvPr>
              <p:cNvSpPr>
                <a:spLocks noRot="1" noChangeAspect="1" noMove="1" noResize="1" noEditPoints="1" noAdjustHandles="1" noChangeArrowheads="1" noChangeShapeType="1" noTextEdit="1"/>
              </p:cNvSpPr>
              <p:nvPr/>
            </p:nvSpPr>
            <p:spPr>
              <a:xfrm>
                <a:off x="-707564" y="3316922"/>
                <a:ext cx="6309936" cy="400110"/>
              </a:xfrm>
              <a:prstGeom prst="rect">
                <a:avLst/>
              </a:prstGeom>
              <a:blipFill>
                <a:blip r:embed="rId6"/>
                <a:stretch>
                  <a:fillRect t="-7576" b="-25758"/>
                </a:stretch>
              </a:blipFill>
            </p:spPr>
            <p:txBody>
              <a:bodyPr/>
              <a:lstStyle/>
              <a:p>
                <a:r>
                  <a:rPr lang="pt-PT">
                    <a:noFill/>
                  </a:rPr>
                  <a:t> </a:t>
                </a:r>
              </a:p>
            </p:txBody>
          </p:sp>
        </mc:Fallback>
      </mc:AlternateContent>
      <p:sp>
        <p:nvSpPr>
          <p:cNvPr id="14" name="Retângulo 13">
            <a:extLst>
              <a:ext uri="{FF2B5EF4-FFF2-40B4-BE49-F238E27FC236}">
                <a16:creationId xmlns:a16="http://schemas.microsoft.com/office/drawing/2014/main" id="{6B948B3F-92F1-4916-8178-801237DFA30D}"/>
              </a:ext>
            </a:extLst>
          </p:cNvPr>
          <p:cNvSpPr/>
          <p:nvPr/>
        </p:nvSpPr>
        <p:spPr>
          <a:xfrm>
            <a:off x="-733220" y="4685074"/>
            <a:ext cx="6309936" cy="400110"/>
          </a:xfrm>
          <a:prstGeom prst="rect">
            <a:avLst/>
          </a:prstGeom>
        </p:spPr>
        <p:txBody>
          <a:bodyPr wrap="square">
            <a:spAutoFit/>
          </a:bodyPr>
          <a:lstStyle/>
          <a:p>
            <a:pPr marL="1200150" lvl="2" indent="-285750">
              <a:buFont typeface="Arial" panose="020B0604020202020204" pitchFamily="34" charset="0"/>
              <a:buChar char="•"/>
            </a:pPr>
            <a:r>
              <a:rPr lang="pt-PT" sz="2000" dirty="0"/>
              <a:t>Vem,</a:t>
            </a:r>
          </a:p>
        </p:txBody>
      </p:sp>
      <p:sp>
        <p:nvSpPr>
          <p:cNvPr id="13" name="Marcador de Posição de Conteúdo 7167">
            <a:extLst>
              <a:ext uri="{FF2B5EF4-FFF2-40B4-BE49-F238E27FC236}">
                <a16:creationId xmlns:a16="http://schemas.microsoft.com/office/drawing/2014/main" id="{1780EA96-0CB3-47AA-8FBF-42C756B7E2B3}"/>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00590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 name="Marcador de Posição de Conteúdo 7167"/>
          <p:cNvSpPr>
            <a:spLocks noGrp="1"/>
          </p:cNvSpPr>
          <p:nvPr>
            <p:ph idx="12"/>
          </p:nvPr>
        </p:nvSpPr>
        <p:spPr>
          <a:xfrm>
            <a:off x="1403648" y="188640"/>
            <a:ext cx="7488392" cy="792088"/>
          </a:xfrm>
        </p:spPr>
        <p:txBody>
          <a:bodyPr>
            <a:normAutofit/>
          </a:bodyPr>
          <a:lstStyle/>
          <a:p>
            <a:pPr lvl="1" algn="r"/>
            <a:r>
              <a:rPr lang="pt-PT" sz="3600" dirty="0">
                <a:latin typeface="Calibri" panose="020F0502020204030204" pitchFamily="34" charset="0"/>
                <a:cs typeface="Calibri" panose="020F0502020204030204" pitchFamily="34" charset="0"/>
              </a:rPr>
              <a:t>Introdução</a:t>
            </a:r>
          </a:p>
          <a:p>
            <a:pPr lvl="1" algn="r"/>
            <a:endParaRPr lang="pt-PT" dirty="0"/>
          </a:p>
        </p:txBody>
      </p:sp>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a:t>
            </a:fld>
            <a:endParaRPr lang="pt-PT" altLang="pt-PT" dirty="0"/>
          </a:p>
        </p:txBody>
      </p:sp>
      <p:sp>
        <p:nvSpPr>
          <p:cNvPr id="9" name="Retângulo 8">
            <a:extLst>
              <a:ext uri="{FF2B5EF4-FFF2-40B4-BE49-F238E27FC236}">
                <a16:creationId xmlns:a16="http://schemas.microsoft.com/office/drawing/2014/main" id="{8A5E0F3A-56D6-4973-A80F-FFFCA18EC5BA}"/>
              </a:ext>
            </a:extLst>
          </p:cNvPr>
          <p:cNvSpPr/>
          <p:nvPr/>
        </p:nvSpPr>
        <p:spPr>
          <a:xfrm>
            <a:off x="369736" y="2275910"/>
            <a:ext cx="3888432" cy="707886"/>
          </a:xfrm>
          <a:prstGeom prst="rect">
            <a:avLst/>
          </a:prstGeom>
        </p:spPr>
        <p:txBody>
          <a:bodyPr wrap="square">
            <a:spAutoFit/>
          </a:bodyPr>
          <a:lstStyle/>
          <a:p>
            <a:pPr algn="ctr"/>
            <a:r>
              <a:rPr lang="pt-PT" sz="2400" b="1" dirty="0" err="1"/>
              <a:t>Monostatic</a:t>
            </a:r>
            <a:r>
              <a:rPr lang="pt-PT" sz="2400" b="1" dirty="0"/>
              <a:t> Radar </a:t>
            </a:r>
            <a:r>
              <a:rPr lang="pt-PT" sz="2400" b="1" dirty="0" err="1"/>
              <a:t>Geometry</a:t>
            </a:r>
            <a:endParaRPr lang="pt-PT" sz="2400" b="1" dirty="0"/>
          </a:p>
          <a:p>
            <a:pPr algn="ctr"/>
            <a:r>
              <a:rPr lang="el-GR" sz="1600" dirty="0"/>
              <a:t>β</a:t>
            </a:r>
            <a:r>
              <a:rPr lang="pt-PT" sz="1600" dirty="0"/>
              <a:t> &lt; 20°</a:t>
            </a:r>
            <a:endParaRPr lang="pt-PT" sz="1400" dirty="0"/>
          </a:p>
        </p:txBody>
      </p:sp>
      <p:sp>
        <p:nvSpPr>
          <p:cNvPr id="8" name="Retângulo 7">
            <a:extLst>
              <a:ext uri="{FF2B5EF4-FFF2-40B4-BE49-F238E27FC236}">
                <a16:creationId xmlns:a16="http://schemas.microsoft.com/office/drawing/2014/main" id="{25214FA5-5EC6-4481-B305-05EAFCA0E1D0}"/>
              </a:ext>
            </a:extLst>
          </p:cNvPr>
          <p:cNvSpPr/>
          <p:nvPr/>
        </p:nvSpPr>
        <p:spPr>
          <a:xfrm>
            <a:off x="5318832" y="2276872"/>
            <a:ext cx="3402186" cy="1077218"/>
          </a:xfrm>
          <a:prstGeom prst="rect">
            <a:avLst/>
          </a:prstGeom>
        </p:spPr>
        <p:txBody>
          <a:bodyPr wrap="square">
            <a:spAutoFit/>
          </a:bodyPr>
          <a:lstStyle/>
          <a:p>
            <a:pPr algn="ctr"/>
            <a:r>
              <a:rPr lang="pt-PT" sz="2400" b="1" dirty="0" err="1"/>
              <a:t>Bi-static</a:t>
            </a:r>
            <a:r>
              <a:rPr lang="pt-PT" sz="2400" b="1" dirty="0"/>
              <a:t> Radar </a:t>
            </a:r>
            <a:r>
              <a:rPr lang="pt-PT" sz="2400" b="1" dirty="0" err="1"/>
              <a:t>Geometry</a:t>
            </a:r>
            <a:endParaRPr lang="pt-PT" sz="2400" b="1" dirty="0"/>
          </a:p>
          <a:p>
            <a:pPr algn="ctr"/>
            <a:r>
              <a:rPr lang="pt-PT" sz="1600" dirty="0"/>
              <a:t>20° &lt; </a:t>
            </a:r>
            <a:r>
              <a:rPr lang="el-GR" sz="1600" dirty="0"/>
              <a:t>β</a:t>
            </a:r>
            <a:r>
              <a:rPr lang="pt-PT" sz="1600" dirty="0"/>
              <a:t> &lt; 145°</a:t>
            </a:r>
          </a:p>
          <a:p>
            <a:pPr algn="ctr"/>
            <a:endParaRPr lang="pt-PT" sz="2400" b="1" dirty="0"/>
          </a:p>
        </p:txBody>
      </p:sp>
      <p:pic>
        <p:nvPicPr>
          <p:cNvPr id="4" name="Imagem 3">
            <a:extLst>
              <a:ext uri="{FF2B5EF4-FFF2-40B4-BE49-F238E27FC236}">
                <a16:creationId xmlns:a16="http://schemas.microsoft.com/office/drawing/2014/main" id="{A35C7C28-6CAF-4A5F-B0D9-0B73D97A387B}"/>
              </a:ext>
            </a:extLst>
          </p:cNvPr>
          <p:cNvPicPr>
            <a:picLocks noChangeAspect="1"/>
          </p:cNvPicPr>
          <p:nvPr/>
        </p:nvPicPr>
        <p:blipFill>
          <a:blip r:embed="rId3"/>
          <a:stretch>
            <a:fillRect/>
          </a:stretch>
        </p:blipFill>
        <p:spPr>
          <a:xfrm>
            <a:off x="1341844" y="3282543"/>
            <a:ext cx="1944216" cy="1936934"/>
          </a:xfrm>
          <a:prstGeom prst="rect">
            <a:avLst/>
          </a:prstGeom>
        </p:spPr>
      </p:pic>
      <p:pic>
        <p:nvPicPr>
          <p:cNvPr id="6" name="Imagem 5">
            <a:extLst>
              <a:ext uri="{FF2B5EF4-FFF2-40B4-BE49-F238E27FC236}">
                <a16:creationId xmlns:a16="http://schemas.microsoft.com/office/drawing/2014/main" id="{679E8AB3-DCF1-47CF-8CB8-E5703B410805}"/>
              </a:ext>
            </a:extLst>
          </p:cNvPr>
          <p:cNvPicPr>
            <a:picLocks noChangeAspect="1"/>
          </p:cNvPicPr>
          <p:nvPr/>
        </p:nvPicPr>
        <p:blipFill>
          <a:blip r:embed="rId4"/>
          <a:stretch>
            <a:fillRect/>
          </a:stretch>
        </p:blipFill>
        <p:spPr>
          <a:xfrm>
            <a:off x="5154491" y="3152566"/>
            <a:ext cx="3402186" cy="2196889"/>
          </a:xfrm>
          <a:prstGeom prst="rect">
            <a:avLst/>
          </a:prstGeom>
        </p:spPr>
      </p:pic>
      <p:sp>
        <p:nvSpPr>
          <p:cNvPr id="3" name="Retângulo 2">
            <a:extLst>
              <a:ext uri="{FF2B5EF4-FFF2-40B4-BE49-F238E27FC236}">
                <a16:creationId xmlns:a16="http://schemas.microsoft.com/office/drawing/2014/main" id="{BB9AB772-7FE9-4C0B-A655-4BFC4011E1EC}"/>
              </a:ext>
            </a:extLst>
          </p:cNvPr>
          <p:cNvSpPr/>
          <p:nvPr/>
        </p:nvSpPr>
        <p:spPr>
          <a:xfrm>
            <a:off x="6012160" y="4437112"/>
            <a:ext cx="1656184" cy="4320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5" name="Retângulo 4">
            <a:extLst>
              <a:ext uri="{FF2B5EF4-FFF2-40B4-BE49-F238E27FC236}">
                <a16:creationId xmlns:a16="http://schemas.microsoft.com/office/drawing/2014/main" id="{F20CF4E5-3239-4A53-9579-565EFB2EFD14}"/>
              </a:ext>
            </a:extLst>
          </p:cNvPr>
          <p:cNvSpPr/>
          <p:nvPr/>
        </p:nvSpPr>
        <p:spPr>
          <a:xfrm>
            <a:off x="6579756" y="4364616"/>
            <a:ext cx="720080" cy="50695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3624776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30</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2444433" cy="523220"/>
          </a:xfrm>
          <a:prstGeom prst="rect">
            <a:avLst/>
          </a:prstGeom>
        </p:spPr>
        <p:txBody>
          <a:bodyPr wrap="square">
            <a:spAutoFit/>
          </a:bodyPr>
          <a:lstStyle/>
          <a:p>
            <a:r>
              <a:rPr lang="pt-PT" sz="2800" b="1" dirty="0" err="1"/>
              <a:t>Correlation</a:t>
            </a:r>
            <a:r>
              <a:rPr lang="pt-PT" sz="2800" b="1" dirty="0"/>
              <a:t> FFT</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316A21A-EBFF-4442-B6C2-949599F1656E}"/>
                  </a:ext>
                </a:extLst>
              </p:cNvPr>
              <p:cNvSpPr txBox="1"/>
              <p:nvPr/>
            </p:nvSpPr>
            <p:spPr>
              <a:xfrm>
                <a:off x="590846" y="3050235"/>
                <a:ext cx="3981154" cy="341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000" b="0" i="1" smtClean="0">
                          <a:latin typeface="Cambria Math" panose="02040503050406030204" pitchFamily="18" charset="0"/>
                        </a:rPr>
                        <m:t>𝐶𝐶𝐹</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𝑙</m:t>
                          </m:r>
                          <m:r>
                            <a:rPr lang="pt-PT" sz="2000" b="0" i="1" smtClean="0">
                              <a:latin typeface="Cambria Math" panose="02040503050406030204" pitchFamily="18" charset="0"/>
                            </a:rPr>
                            <m:t>,</m:t>
                          </m:r>
                          <m:r>
                            <a:rPr lang="pt-PT" sz="2000" b="0" i="1" smtClean="0">
                              <a:latin typeface="Cambria Math" panose="02040503050406030204" pitchFamily="18" charset="0"/>
                            </a:rPr>
                            <m:t>𝑚</m:t>
                          </m:r>
                        </m:e>
                      </m:d>
                      <m:r>
                        <a:rPr lang="pt-PT" sz="2000" i="1">
                          <a:latin typeface="Cambria Math" panose="02040503050406030204" pitchFamily="18" charset="0"/>
                        </a:rPr>
                        <m:t>=</m:t>
                      </m:r>
                      <m:r>
                        <a:rPr lang="pt-PT" sz="2000" b="0" i="1" smtClean="0">
                          <a:latin typeface="Cambria Math" panose="02040503050406030204" pitchFamily="18" charset="0"/>
                        </a:rPr>
                        <m:t>𝐼𝐷𝐹𝑇</m:t>
                      </m:r>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a:latin typeface="Cambria Math" panose="02040503050406030204" pitchFamily="18" charset="0"/>
                            </a:rPr>
                          </m:ctrlPr>
                        </m:dPr>
                        <m:e>
                          <m:r>
                            <a:rPr lang="pt-PT" sz="2000" b="0" i="1" smtClean="0">
                              <a:latin typeface="Cambria Math" panose="02040503050406030204" pitchFamily="18" charset="0"/>
                            </a:rPr>
                            <m:t>𝑘</m:t>
                          </m:r>
                          <m:r>
                            <a:rPr lang="pt-PT" sz="2000" i="1">
                              <a:latin typeface="Cambria Math" panose="02040503050406030204" pitchFamily="18" charset="0"/>
                            </a:rPr>
                            <m:t>,</m:t>
                          </m:r>
                          <m:r>
                            <a:rPr lang="pt-PT" sz="2000" i="1">
                              <a:latin typeface="Cambria Math" panose="02040503050406030204" pitchFamily="18" charset="0"/>
                            </a:rPr>
                            <m:t>𝑚</m:t>
                          </m:r>
                        </m:e>
                      </m:d>
                      <m:sSubSup>
                        <m:sSubSupPr>
                          <m:ctrlPr>
                            <a:rPr lang="pt-PT" sz="2000" i="1">
                              <a:latin typeface="Cambria Math" panose="02040503050406030204" pitchFamily="18" charset="0"/>
                            </a:rPr>
                          </m:ctrlPr>
                        </m:sSubSupPr>
                        <m:e>
                          <m:r>
                            <a:rPr lang="pt-PT" sz="2000" i="1">
                              <a:latin typeface="Cambria Math" panose="02040503050406030204" pitchFamily="18" charset="0"/>
                            </a:rPr>
                            <m:t>𝑠</m:t>
                          </m:r>
                        </m:e>
                        <m:sub>
                          <m:r>
                            <a:rPr lang="pt-PT" sz="2000" i="1">
                              <a:latin typeface="Cambria Math" panose="02040503050406030204" pitchFamily="18" charset="0"/>
                            </a:rPr>
                            <m:t>𝑟𝑒𝑓</m:t>
                          </m:r>
                        </m:sub>
                        <m:sup>
                          <m:r>
                            <a:rPr lang="pt-PT" sz="2000" i="1">
                              <a:latin typeface="Cambria Math" panose="02040503050406030204" pitchFamily="18" charset="0"/>
                            </a:rPr>
                            <m:t>∗</m:t>
                          </m:r>
                        </m:sup>
                      </m:sSubSup>
                      <m:r>
                        <a:rPr lang="pt-PT" sz="2000" b="0" i="1" smtClean="0">
                          <a:latin typeface="Cambria Math" panose="02040503050406030204" pitchFamily="18" charset="0"/>
                        </a:rPr>
                        <m:t>(</m:t>
                      </m:r>
                      <m:r>
                        <a:rPr lang="pt-PT" sz="2000" b="0" i="1" smtClean="0">
                          <a:latin typeface="Cambria Math" panose="02040503050406030204" pitchFamily="18" charset="0"/>
                        </a:rPr>
                        <m:t>𝑘</m:t>
                      </m:r>
                      <m:r>
                        <a:rPr lang="pt-PT" sz="2000" b="0" i="1" smtClean="0">
                          <a:latin typeface="Cambria Math" panose="02040503050406030204" pitchFamily="18" charset="0"/>
                        </a:rPr>
                        <m:t>)]</m:t>
                      </m:r>
                    </m:oMath>
                  </m:oMathPara>
                </a14:m>
                <a:endParaRPr lang="pt-PT" sz="2000" dirty="0"/>
              </a:p>
            </p:txBody>
          </p:sp>
        </mc:Choice>
        <mc:Fallback xmlns="">
          <p:sp>
            <p:nvSpPr>
              <p:cNvPr id="8" name="CaixaDeTexto 7">
                <a:extLst>
                  <a:ext uri="{FF2B5EF4-FFF2-40B4-BE49-F238E27FC236}">
                    <a16:creationId xmlns:a16="http://schemas.microsoft.com/office/drawing/2014/main" id="{5316A21A-EBFF-4442-B6C2-949599F1656E}"/>
                  </a:ext>
                </a:extLst>
              </p:cNvPr>
              <p:cNvSpPr txBox="1">
                <a:spLocks noRot="1" noChangeAspect="1" noMove="1" noResize="1" noEditPoints="1" noAdjustHandles="1" noChangeArrowheads="1" noChangeShapeType="1" noTextEdit="1"/>
              </p:cNvSpPr>
              <p:nvPr/>
            </p:nvSpPr>
            <p:spPr>
              <a:xfrm>
                <a:off x="590846" y="3050235"/>
                <a:ext cx="3981154" cy="341953"/>
              </a:xfrm>
              <a:prstGeom prst="rect">
                <a:avLst/>
              </a:prstGeom>
              <a:blipFill>
                <a:blip r:embed="rId3"/>
                <a:stretch>
                  <a:fillRect l="-1072" r="-1991" b="-26786"/>
                </a:stretch>
              </a:blipFill>
            </p:spPr>
            <p:txBody>
              <a:bodyPr/>
              <a:lstStyle/>
              <a:p>
                <a:r>
                  <a:rPr lang="pt-PT">
                    <a:noFill/>
                  </a:rPr>
                  <a:t> </a:t>
                </a:r>
              </a:p>
            </p:txBody>
          </p:sp>
        </mc:Fallback>
      </mc:AlternateContent>
      <p:sp>
        <p:nvSpPr>
          <p:cNvPr id="14" name="Retângulo 13">
            <a:extLst>
              <a:ext uri="{FF2B5EF4-FFF2-40B4-BE49-F238E27FC236}">
                <a16:creationId xmlns:a16="http://schemas.microsoft.com/office/drawing/2014/main" id="{6B948B3F-92F1-4916-8178-801237DFA30D}"/>
              </a:ext>
            </a:extLst>
          </p:cNvPr>
          <p:cNvSpPr/>
          <p:nvPr/>
        </p:nvSpPr>
        <p:spPr>
          <a:xfrm>
            <a:off x="-828600" y="2502772"/>
            <a:ext cx="9505056" cy="400110"/>
          </a:xfrm>
          <a:prstGeom prst="rect">
            <a:avLst/>
          </a:prstGeom>
        </p:spPr>
        <p:txBody>
          <a:bodyPr wrap="square">
            <a:spAutoFit/>
          </a:bodyPr>
          <a:lstStyle/>
          <a:p>
            <a:pPr marL="1200150" lvl="2" indent="-285750">
              <a:buFont typeface="Arial" panose="020B0604020202020204" pitchFamily="34" charset="0"/>
              <a:buChar char="•"/>
            </a:pPr>
            <a:r>
              <a:rPr lang="pt-PT" sz="2000" dirty="0"/>
              <a:t>A </a:t>
            </a:r>
            <a:r>
              <a:rPr lang="pt-PT" sz="2000" i="1" dirty="0"/>
              <a:t>Cross-</a:t>
            </a:r>
            <a:r>
              <a:rPr lang="pt-PT" sz="2000" i="1" dirty="0" err="1"/>
              <a:t>correlation</a:t>
            </a:r>
            <a:r>
              <a:rPr lang="pt-PT" sz="2000" dirty="0"/>
              <a:t> pode ser calculada eficientemente no domínio de Fourier</a:t>
            </a:r>
          </a:p>
        </p:txBody>
      </p:sp>
      <p:sp>
        <p:nvSpPr>
          <p:cNvPr id="13" name="Retângulo 12">
            <a:extLst>
              <a:ext uri="{FF2B5EF4-FFF2-40B4-BE49-F238E27FC236}">
                <a16:creationId xmlns:a16="http://schemas.microsoft.com/office/drawing/2014/main" id="{B36194EF-C9D7-4415-8179-B7A3758C69EE}"/>
              </a:ext>
            </a:extLst>
          </p:cNvPr>
          <p:cNvSpPr/>
          <p:nvPr/>
        </p:nvSpPr>
        <p:spPr>
          <a:xfrm>
            <a:off x="-828600" y="3394353"/>
            <a:ext cx="8257548" cy="400110"/>
          </a:xfrm>
          <a:prstGeom prst="rect">
            <a:avLst/>
          </a:prstGeom>
        </p:spPr>
        <p:txBody>
          <a:bodyPr wrap="square">
            <a:spAutoFit/>
          </a:bodyPr>
          <a:lstStyle/>
          <a:p>
            <a:pPr marL="1200150" lvl="2" indent="-285750">
              <a:buFont typeface="Arial" panose="020B0604020202020204" pitchFamily="34" charset="0"/>
              <a:buChar char="•"/>
            </a:pPr>
            <a:r>
              <a:rPr lang="pt-PT" sz="2000" dirty="0"/>
              <a:t>Onde,</a:t>
            </a: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A5F77593-112C-4F9D-BF1A-8C0B097733C8}"/>
                  </a:ext>
                </a:extLst>
              </p:cNvPr>
              <p:cNvSpPr txBox="1"/>
              <p:nvPr/>
            </p:nvSpPr>
            <p:spPr>
              <a:xfrm>
                <a:off x="629937" y="3906048"/>
                <a:ext cx="29249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a:latin typeface="Cambria Math" panose="02040503050406030204" pitchFamily="18" charset="0"/>
                            </a:rPr>
                          </m:ctrlPr>
                        </m:dPr>
                        <m:e>
                          <m:r>
                            <a:rPr lang="pt-PT" sz="2000" b="0" i="1" smtClean="0">
                              <a:latin typeface="Cambria Math" panose="02040503050406030204" pitchFamily="18" charset="0"/>
                            </a:rPr>
                            <m:t>𝑘</m:t>
                          </m:r>
                          <m:r>
                            <a:rPr lang="pt-PT" sz="2000" i="1">
                              <a:latin typeface="Cambria Math" panose="02040503050406030204" pitchFamily="18" charset="0"/>
                            </a:rPr>
                            <m:t>,</m:t>
                          </m:r>
                          <m:r>
                            <a:rPr lang="pt-PT" sz="2000" i="1">
                              <a:latin typeface="Cambria Math" panose="02040503050406030204" pitchFamily="18" charset="0"/>
                            </a:rPr>
                            <m:t>𝑚</m:t>
                          </m:r>
                        </m:e>
                      </m:d>
                      <m:r>
                        <a:rPr lang="pt-PT" sz="2000" i="1">
                          <a:latin typeface="Cambria Math" panose="02040503050406030204" pitchFamily="18" charset="0"/>
                        </a:rPr>
                        <m:t>=</m:t>
                      </m:r>
                      <m:r>
                        <a:rPr lang="pt-PT" sz="2000" b="0" i="1" smtClean="0">
                          <a:latin typeface="Cambria Math" panose="02040503050406030204" pitchFamily="18" charset="0"/>
                        </a:rPr>
                        <m:t>𝐷𝐹𝑇</m:t>
                      </m:r>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a:latin typeface="Cambria Math" panose="02040503050406030204" pitchFamily="18" charset="0"/>
                            </a:rPr>
                          </m:ctrlPr>
                        </m:dPr>
                        <m:e>
                          <m:r>
                            <a:rPr lang="pt-PT" sz="2000" i="1">
                              <a:latin typeface="Cambria Math" panose="02040503050406030204" pitchFamily="18" charset="0"/>
                            </a:rPr>
                            <m:t>𝑛</m:t>
                          </m:r>
                          <m:r>
                            <a:rPr lang="pt-PT" sz="2000" i="1">
                              <a:latin typeface="Cambria Math" panose="02040503050406030204" pitchFamily="18" charset="0"/>
                            </a:rPr>
                            <m:t>,</m:t>
                          </m:r>
                          <m:r>
                            <a:rPr lang="pt-PT" sz="2000" i="1">
                              <a:latin typeface="Cambria Math" panose="02040503050406030204" pitchFamily="18" charset="0"/>
                            </a:rPr>
                            <m:t>𝑚</m:t>
                          </m:r>
                        </m:e>
                      </m:d>
                      <m:r>
                        <a:rPr lang="pt-PT" sz="2000" b="0" i="1" smtClean="0">
                          <a:latin typeface="Cambria Math" panose="02040503050406030204" pitchFamily="18" charset="0"/>
                          <a:ea typeface="Cambria Math" panose="02040503050406030204" pitchFamily="18" charset="0"/>
                        </a:rPr>
                        <m:t>]</m:t>
                      </m:r>
                    </m:oMath>
                  </m:oMathPara>
                </a14:m>
                <a:endParaRPr lang="pt-PT" sz="2000" dirty="0"/>
              </a:p>
            </p:txBody>
          </p:sp>
        </mc:Choice>
        <mc:Fallback xmlns="">
          <p:sp>
            <p:nvSpPr>
              <p:cNvPr id="15" name="CaixaDeTexto 14">
                <a:extLst>
                  <a:ext uri="{FF2B5EF4-FFF2-40B4-BE49-F238E27FC236}">
                    <a16:creationId xmlns:a16="http://schemas.microsoft.com/office/drawing/2014/main" id="{A5F77593-112C-4F9D-BF1A-8C0B097733C8}"/>
                  </a:ext>
                </a:extLst>
              </p:cNvPr>
              <p:cNvSpPr txBox="1">
                <a:spLocks noRot="1" noChangeAspect="1" noMove="1" noResize="1" noEditPoints="1" noAdjustHandles="1" noChangeArrowheads="1" noChangeShapeType="1" noTextEdit="1"/>
              </p:cNvSpPr>
              <p:nvPr/>
            </p:nvSpPr>
            <p:spPr>
              <a:xfrm>
                <a:off x="629937" y="3906048"/>
                <a:ext cx="2924968" cy="307777"/>
              </a:xfrm>
              <a:prstGeom prst="rect">
                <a:avLst/>
              </a:prstGeom>
              <a:blipFill>
                <a:blip r:embed="rId4"/>
                <a:stretch>
                  <a:fillRect l="-625" t="-2000" r="-2708" b="-36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812CF3E-C405-44DC-A4C9-96229814C646}"/>
                  </a:ext>
                </a:extLst>
              </p:cNvPr>
              <p:cNvSpPr txBox="1"/>
              <p:nvPr/>
            </p:nvSpPr>
            <p:spPr>
              <a:xfrm>
                <a:off x="664773" y="4374403"/>
                <a:ext cx="2672335"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i="1">
                              <a:latin typeface="Cambria Math" panose="02040503050406030204" pitchFamily="18" charset="0"/>
                            </a:rPr>
                            <m:t>𝑠</m:t>
                          </m:r>
                        </m:e>
                        <m:sub>
                          <m:r>
                            <a:rPr lang="pt-PT" sz="2000" b="0" i="1" smtClean="0">
                              <a:latin typeface="Cambria Math" panose="02040503050406030204" pitchFamily="18" charset="0"/>
                            </a:rPr>
                            <m:t>𝑟𝑒𝑓</m:t>
                          </m:r>
                        </m:sub>
                      </m:sSub>
                      <m:d>
                        <m:dPr>
                          <m:ctrlPr>
                            <a:rPr lang="pt-PT" sz="2000" i="1">
                              <a:latin typeface="Cambria Math" panose="02040503050406030204" pitchFamily="18" charset="0"/>
                            </a:rPr>
                          </m:ctrlPr>
                        </m:dPr>
                        <m:e>
                          <m:r>
                            <a:rPr lang="pt-PT" sz="2000" b="0" i="1" smtClean="0">
                              <a:latin typeface="Cambria Math" panose="02040503050406030204" pitchFamily="18" charset="0"/>
                            </a:rPr>
                            <m:t>𝑘</m:t>
                          </m:r>
                        </m:e>
                      </m:d>
                      <m:r>
                        <a:rPr lang="pt-PT" sz="2000" i="1">
                          <a:latin typeface="Cambria Math" panose="02040503050406030204" pitchFamily="18" charset="0"/>
                        </a:rPr>
                        <m:t>=</m:t>
                      </m:r>
                      <m:r>
                        <a:rPr lang="pt-PT" sz="2000" b="0" i="1" smtClean="0">
                          <a:latin typeface="Cambria Math" panose="02040503050406030204" pitchFamily="18" charset="0"/>
                        </a:rPr>
                        <m:t>𝐷𝐹𝑇</m:t>
                      </m:r>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b="0" i="1" smtClean="0">
                              <a:latin typeface="Cambria Math" panose="02040503050406030204" pitchFamily="18" charset="0"/>
                            </a:rPr>
                            <m:t>𝑟𝑒𝑓</m:t>
                          </m:r>
                        </m:sub>
                      </m:sSub>
                      <m:d>
                        <m:dPr>
                          <m:ctrlPr>
                            <a:rPr lang="pt-PT" sz="2000" i="1">
                              <a:latin typeface="Cambria Math" panose="02040503050406030204" pitchFamily="18" charset="0"/>
                            </a:rPr>
                          </m:ctrlPr>
                        </m:dPr>
                        <m:e>
                          <m:r>
                            <a:rPr lang="pt-PT" sz="2000" i="1">
                              <a:latin typeface="Cambria Math" panose="02040503050406030204" pitchFamily="18" charset="0"/>
                            </a:rPr>
                            <m:t>𝑛</m:t>
                          </m:r>
                        </m:e>
                      </m:d>
                      <m:r>
                        <a:rPr lang="pt-PT" sz="2000" b="0" i="1" smtClean="0">
                          <a:latin typeface="Cambria Math" panose="02040503050406030204" pitchFamily="18" charset="0"/>
                          <a:ea typeface="Cambria Math" panose="02040503050406030204" pitchFamily="18" charset="0"/>
                        </a:rPr>
                        <m:t>]</m:t>
                      </m:r>
                    </m:oMath>
                  </m:oMathPara>
                </a14:m>
                <a:endParaRPr lang="pt-PT" sz="2000" dirty="0"/>
              </a:p>
            </p:txBody>
          </p:sp>
        </mc:Choice>
        <mc:Fallback xmlns="">
          <p:sp>
            <p:nvSpPr>
              <p:cNvPr id="16" name="CaixaDeTexto 15">
                <a:extLst>
                  <a:ext uri="{FF2B5EF4-FFF2-40B4-BE49-F238E27FC236}">
                    <a16:creationId xmlns:a16="http://schemas.microsoft.com/office/drawing/2014/main" id="{6812CF3E-C405-44DC-A4C9-96229814C646}"/>
                  </a:ext>
                </a:extLst>
              </p:cNvPr>
              <p:cNvSpPr txBox="1">
                <a:spLocks noRot="1" noChangeAspect="1" noMove="1" noResize="1" noEditPoints="1" noAdjustHandles="1" noChangeArrowheads="1" noChangeShapeType="1" noTextEdit="1"/>
              </p:cNvSpPr>
              <p:nvPr/>
            </p:nvSpPr>
            <p:spPr>
              <a:xfrm>
                <a:off x="664773" y="4374403"/>
                <a:ext cx="2672335" cy="332399"/>
              </a:xfrm>
              <a:prstGeom prst="rect">
                <a:avLst/>
              </a:prstGeom>
              <a:blipFill>
                <a:blip r:embed="rId5"/>
                <a:stretch>
                  <a:fillRect l="-685" t="-1852" r="-3425" b="-27778"/>
                </a:stretch>
              </a:blipFill>
            </p:spPr>
            <p:txBody>
              <a:bodyPr/>
              <a:lstStyle/>
              <a:p>
                <a:r>
                  <a:rPr lang="pt-PT">
                    <a:noFill/>
                  </a:rPr>
                  <a:t> </a:t>
                </a:r>
              </a:p>
            </p:txBody>
          </p:sp>
        </mc:Fallback>
      </mc:AlternateContent>
      <p:sp>
        <p:nvSpPr>
          <p:cNvPr id="11" name="Marcador de Posição de Conteúdo 7167">
            <a:extLst>
              <a:ext uri="{FF2B5EF4-FFF2-40B4-BE49-F238E27FC236}">
                <a16:creationId xmlns:a16="http://schemas.microsoft.com/office/drawing/2014/main" id="{650CB7DA-F315-412D-84F1-23EDEFA8E64E}"/>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34643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31</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4748689" cy="523220"/>
          </a:xfrm>
          <a:prstGeom prst="rect">
            <a:avLst/>
          </a:prstGeom>
        </p:spPr>
        <p:txBody>
          <a:bodyPr wrap="square">
            <a:spAutoFit/>
          </a:bodyPr>
          <a:lstStyle/>
          <a:p>
            <a:r>
              <a:rPr lang="pt-PT" sz="2800" b="1" dirty="0"/>
              <a:t>Conclusões </a:t>
            </a:r>
            <a:r>
              <a:rPr lang="pt-PT" sz="2800" b="1" dirty="0" err="1"/>
              <a:t>Correlation</a:t>
            </a:r>
            <a:r>
              <a:rPr lang="pt-PT" sz="2800" b="1" dirty="0"/>
              <a:t> FFT</a:t>
            </a:r>
          </a:p>
        </p:txBody>
      </p:sp>
      <mc:AlternateContent xmlns:mc="http://schemas.openxmlformats.org/markup-compatibility/2006">
        <mc:Choice xmlns:a14="http://schemas.microsoft.com/office/drawing/2010/main" Requires="a14">
          <p:sp>
            <p:nvSpPr>
              <p:cNvPr id="14" name="Retângulo 13">
                <a:extLst>
                  <a:ext uri="{FF2B5EF4-FFF2-40B4-BE49-F238E27FC236}">
                    <a16:creationId xmlns:a16="http://schemas.microsoft.com/office/drawing/2014/main" id="{6B948B3F-92F1-4916-8178-801237DFA30D}"/>
                  </a:ext>
                </a:extLst>
              </p:cNvPr>
              <p:cNvSpPr/>
              <p:nvPr/>
            </p:nvSpPr>
            <p:spPr>
              <a:xfrm>
                <a:off x="-324544" y="2564904"/>
                <a:ext cx="8257548" cy="1015663"/>
              </a:xfrm>
              <a:prstGeom prst="rect">
                <a:avLst/>
              </a:prstGeom>
            </p:spPr>
            <p:txBody>
              <a:bodyPr wrap="square">
                <a:spAutoFit/>
              </a:bodyPr>
              <a:lstStyle/>
              <a:p>
                <a:pPr marL="1200150" lvl="2" indent="-285750">
                  <a:buFont typeface="Arial" panose="020B0604020202020204" pitchFamily="34" charset="0"/>
                  <a:buChar char="•"/>
                </a:pPr>
                <a:r>
                  <a:rPr lang="pt-PT" sz="2000" dirty="0"/>
                  <a:t>É de notar que a DFT de </a:t>
                </a:r>
                <a14:m>
                  <m:oMath xmlns:m="http://schemas.openxmlformats.org/officeDocument/2006/math">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ctrlPr>
                          <a:rPr lang="pt-PT" sz="2000" i="1">
                            <a:latin typeface="Cambria Math" panose="02040503050406030204" pitchFamily="18" charset="0"/>
                          </a:rPr>
                        </m:ctrlPr>
                      </m:dPr>
                      <m:e>
                        <m:r>
                          <a:rPr lang="pt-PT" sz="2000" i="1">
                            <a:latin typeface="Cambria Math" panose="02040503050406030204" pitchFamily="18" charset="0"/>
                          </a:rPr>
                          <m:t>𝑛</m:t>
                        </m:r>
                        <m:r>
                          <a:rPr lang="pt-PT" sz="2000" i="1">
                            <a:latin typeface="Cambria Math" panose="02040503050406030204" pitchFamily="18" charset="0"/>
                          </a:rPr>
                          <m:t>,</m:t>
                        </m:r>
                        <m:r>
                          <a:rPr lang="pt-PT" sz="2000" i="1">
                            <a:latin typeface="Cambria Math" panose="02040503050406030204" pitchFamily="18" charset="0"/>
                          </a:rPr>
                          <m:t>𝑚</m:t>
                        </m:r>
                      </m:e>
                    </m:d>
                  </m:oMath>
                </a14:m>
                <a:r>
                  <a:rPr lang="pt-PT" sz="2000" dirty="0"/>
                  <a:t> pode ser calculada apenas uma vez (para m=0), porque para outros valores de m, pode-se obter com um desvio.</a:t>
                </a:r>
              </a:p>
            </p:txBody>
          </p:sp>
        </mc:Choice>
        <mc:Fallback>
          <p:sp>
            <p:nvSpPr>
              <p:cNvPr id="14" name="Retângulo 13">
                <a:extLst>
                  <a:ext uri="{FF2B5EF4-FFF2-40B4-BE49-F238E27FC236}">
                    <a16:creationId xmlns:a16="http://schemas.microsoft.com/office/drawing/2014/main" id="{6B948B3F-92F1-4916-8178-801237DFA30D}"/>
                  </a:ext>
                </a:extLst>
              </p:cNvPr>
              <p:cNvSpPr>
                <a:spLocks noRot="1" noChangeAspect="1" noMove="1" noResize="1" noEditPoints="1" noAdjustHandles="1" noChangeArrowheads="1" noChangeShapeType="1" noTextEdit="1"/>
              </p:cNvSpPr>
              <p:nvPr/>
            </p:nvSpPr>
            <p:spPr>
              <a:xfrm>
                <a:off x="-324544" y="2564904"/>
                <a:ext cx="8257548" cy="1015663"/>
              </a:xfrm>
              <a:prstGeom prst="rect">
                <a:avLst/>
              </a:prstGeom>
              <a:blipFill>
                <a:blip r:embed="rId3"/>
                <a:stretch>
                  <a:fillRect t="-3614" b="-1024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25DA1EF-320D-4F78-853E-DDF932A5546D}"/>
                  </a:ext>
                </a:extLst>
              </p:cNvPr>
              <p:cNvSpPr txBox="1"/>
              <p:nvPr/>
            </p:nvSpPr>
            <p:spPr>
              <a:xfrm>
                <a:off x="2363671" y="5139522"/>
                <a:ext cx="4416658"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𝑂</m:t>
                          </m:r>
                        </m:e>
                        <m:sub>
                          <m:r>
                            <a:rPr lang="pt-PT" sz="2000" b="0" i="1" smtClean="0">
                              <a:latin typeface="Cambria Math" panose="02040503050406030204" pitchFamily="18" charset="0"/>
                            </a:rPr>
                            <m:t>𝐶𝐹</m:t>
                          </m:r>
                        </m:sub>
                      </m:sSub>
                      <m:r>
                        <a:rPr lang="pt-PT" sz="2000" b="0" i="1" smtClean="0">
                          <a:latin typeface="Cambria Math" panose="02040503050406030204" pitchFamily="18" charset="0"/>
                        </a:rPr>
                        <m:t>=2</m:t>
                      </m:r>
                      <m:r>
                        <a:rPr lang="pt-PT" sz="2000" b="0" i="1" smtClean="0">
                          <a:latin typeface="Cambria Math" panose="02040503050406030204" pitchFamily="18" charset="0"/>
                        </a:rPr>
                        <m:t>𝑁</m:t>
                      </m:r>
                      <m:func>
                        <m:funcPr>
                          <m:ctrlPr>
                            <a:rPr lang="pt-PT" sz="2000" b="0" i="1" smtClean="0">
                              <a:latin typeface="Cambria Math" panose="02040503050406030204" pitchFamily="18" charset="0"/>
                            </a:rPr>
                          </m:ctrlPr>
                        </m:funcPr>
                        <m:fName>
                          <m:sSub>
                            <m:sSubPr>
                              <m:ctrlPr>
                                <a:rPr lang="pt-PT" sz="2000" b="0" i="1" smtClean="0">
                                  <a:latin typeface="Cambria Math" panose="02040503050406030204" pitchFamily="18" charset="0"/>
                                </a:rPr>
                              </m:ctrlPr>
                            </m:sSubPr>
                            <m:e>
                              <m:r>
                                <m:rPr>
                                  <m:sty m:val="p"/>
                                </m:rPr>
                                <a:rPr lang="pt-PT" sz="2000" b="0" i="0" smtClean="0">
                                  <a:latin typeface="Cambria Math" panose="02040503050406030204" pitchFamily="18" charset="0"/>
                                </a:rPr>
                                <m:t>log</m:t>
                              </m:r>
                            </m:e>
                            <m:sub>
                              <m:r>
                                <a:rPr lang="pt-PT" sz="2000" b="0" i="1" smtClean="0">
                                  <a:latin typeface="Cambria Math" panose="02040503050406030204" pitchFamily="18" charset="0"/>
                                </a:rPr>
                                <m:t>2</m:t>
                              </m:r>
                            </m:sub>
                          </m:sSub>
                        </m:fName>
                        <m:e>
                          <m:r>
                            <a:rPr lang="pt-PT" sz="2000" b="0" i="1" smtClean="0">
                              <a:latin typeface="Cambria Math" panose="02040503050406030204" pitchFamily="18" charset="0"/>
                            </a:rPr>
                            <m:t>(</m:t>
                          </m:r>
                          <m:r>
                            <a:rPr lang="pt-PT" sz="2000" b="0" i="1" smtClean="0">
                              <a:latin typeface="Cambria Math" panose="02040503050406030204" pitchFamily="18" charset="0"/>
                            </a:rPr>
                            <m:t>𝑁</m:t>
                          </m:r>
                          <m:r>
                            <a:rPr lang="pt-PT" sz="2000" b="0" i="1" smtClean="0">
                              <a:latin typeface="Cambria Math" panose="02040503050406030204" pitchFamily="18" charset="0"/>
                            </a:rPr>
                            <m:t>)</m:t>
                          </m:r>
                        </m:e>
                      </m:func>
                      <m:r>
                        <a:rPr lang="pt-PT" sz="2000" b="0" i="1" smtClean="0">
                          <a:latin typeface="Cambria Math" panose="02040503050406030204" pitchFamily="18" charset="0"/>
                        </a:rPr>
                        <m:t>+</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𝑁</m:t>
                          </m:r>
                        </m:e>
                        <m:sub>
                          <m:r>
                            <a:rPr lang="pt-PT" sz="2000" b="0" i="1" smtClean="0">
                              <a:latin typeface="Cambria Math" panose="02040503050406030204" pitchFamily="18" charset="0"/>
                            </a:rPr>
                            <m:t>𝑓</m:t>
                          </m:r>
                        </m:sub>
                      </m:sSub>
                      <m:r>
                        <a:rPr lang="pt-PT" sz="2000" b="0" i="1" smtClean="0">
                          <a:latin typeface="Cambria Math" panose="02040503050406030204" pitchFamily="18" charset="0"/>
                        </a:rPr>
                        <m:t>[</m:t>
                      </m:r>
                      <m:r>
                        <a:rPr lang="pt-PT" sz="2000" b="0" i="1" smtClean="0">
                          <a:latin typeface="Cambria Math" panose="02040503050406030204" pitchFamily="18" charset="0"/>
                        </a:rPr>
                        <m:t>𝑁</m:t>
                      </m:r>
                      <m:r>
                        <a:rPr lang="pt-PT" sz="2000" b="0" i="1" smtClean="0">
                          <a:latin typeface="Cambria Math" panose="02040503050406030204" pitchFamily="18" charset="0"/>
                        </a:rPr>
                        <m:t>+</m:t>
                      </m:r>
                      <m:r>
                        <a:rPr lang="pt-PT" sz="2000" b="0" i="1" smtClean="0">
                          <a:latin typeface="Cambria Math" panose="02040503050406030204" pitchFamily="18" charset="0"/>
                        </a:rPr>
                        <m:t>𝑁</m:t>
                      </m:r>
                      <m:func>
                        <m:funcPr>
                          <m:ctrlPr>
                            <a:rPr lang="pt-PT" sz="2000" b="0" i="1" smtClean="0">
                              <a:latin typeface="Cambria Math" panose="02040503050406030204" pitchFamily="18" charset="0"/>
                            </a:rPr>
                          </m:ctrlPr>
                        </m:funcPr>
                        <m:fName>
                          <m:sSub>
                            <m:sSubPr>
                              <m:ctrlPr>
                                <a:rPr lang="pt-PT" sz="2000" b="0" i="1" smtClean="0">
                                  <a:latin typeface="Cambria Math" panose="02040503050406030204" pitchFamily="18" charset="0"/>
                                </a:rPr>
                              </m:ctrlPr>
                            </m:sSubPr>
                            <m:e>
                              <m:r>
                                <m:rPr>
                                  <m:sty m:val="p"/>
                                </m:rPr>
                                <a:rPr lang="pt-PT" sz="2000" b="0" i="0" smtClean="0">
                                  <a:latin typeface="Cambria Math" panose="02040503050406030204" pitchFamily="18" charset="0"/>
                                </a:rPr>
                                <m:t>log</m:t>
                              </m:r>
                            </m:e>
                            <m:sub>
                              <m:r>
                                <a:rPr lang="pt-PT" sz="2000" b="0" i="1" smtClean="0">
                                  <a:latin typeface="Cambria Math" panose="02040503050406030204" pitchFamily="18" charset="0"/>
                                </a:rPr>
                                <m:t>2</m:t>
                              </m:r>
                            </m:sub>
                          </m:sSub>
                        </m:fName>
                        <m:e>
                          <m:r>
                            <a:rPr lang="pt-PT" sz="2000" b="0" i="1" smtClean="0">
                              <a:latin typeface="Cambria Math" panose="02040503050406030204" pitchFamily="18" charset="0"/>
                            </a:rPr>
                            <m:t>(</m:t>
                          </m:r>
                          <m:r>
                            <a:rPr lang="pt-PT" sz="2000" b="0" i="1" smtClean="0">
                              <a:latin typeface="Cambria Math" panose="02040503050406030204" pitchFamily="18" charset="0"/>
                            </a:rPr>
                            <m:t>𝑁</m:t>
                          </m:r>
                          <m:r>
                            <a:rPr lang="pt-PT" sz="2000" b="0" i="1" smtClean="0">
                              <a:latin typeface="Cambria Math" panose="02040503050406030204" pitchFamily="18" charset="0"/>
                            </a:rPr>
                            <m:t>)</m:t>
                          </m:r>
                        </m:e>
                      </m:func>
                      <m:r>
                        <a:rPr lang="pt-PT" sz="2000" b="0" i="1" smtClean="0">
                          <a:latin typeface="Cambria Math" panose="02040503050406030204" pitchFamily="18" charset="0"/>
                        </a:rPr>
                        <m:t>]</m:t>
                      </m:r>
                    </m:oMath>
                  </m:oMathPara>
                </a14:m>
                <a:endParaRPr lang="pt-PT" sz="2000" dirty="0"/>
              </a:p>
            </p:txBody>
          </p:sp>
        </mc:Choice>
        <mc:Fallback xmlns="">
          <p:sp>
            <p:nvSpPr>
              <p:cNvPr id="5" name="CaixaDeTexto 4">
                <a:extLst>
                  <a:ext uri="{FF2B5EF4-FFF2-40B4-BE49-F238E27FC236}">
                    <a16:creationId xmlns:a16="http://schemas.microsoft.com/office/drawing/2014/main" id="{825DA1EF-320D-4F78-853E-DDF932A5546D}"/>
                  </a:ext>
                </a:extLst>
              </p:cNvPr>
              <p:cNvSpPr txBox="1">
                <a:spLocks noRot="1" noChangeAspect="1" noMove="1" noResize="1" noEditPoints="1" noAdjustHandles="1" noChangeArrowheads="1" noChangeShapeType="1" noTextEdit="1"/>
              </p:cNvSpPr>
              <p:nvPr/>
            </p:nvSpPr>
            <p:spPr>
              <a:xfrm>
                <a:off x="2363671" y="5139522"/>
                <a:ext cx="4416658" cy="332399"/>
              </a:xfrm>
              <a:prstGeom prst="rect">
                <a:avLst/>
              </a:prstGeom>
              <a:blipFill>
                <a:blip r:embed="rId4"/>
                <a:stretch>
                  <a:fillRect l="-967" r="-1796" b="-25455"/>
                </a:stretch>
              </a:blipFill>
            </p:spPr>
            <p:txBody>
              <a:bodyPr/>
              <a:lstStyle/>
              <a:p>
                <a:r>
                  <a:rPr lang="pt-PT">
                    <a:noFill/>
                  </a:rPr>
                  <a:t> </a:t>
                </a:r>
              </a:p>
            </p:txBody>
          </p:sp>
        </mc:Fallback>
      </mc:AlternateContent>
      <p:sp>
        <p:nvSpPr>
          <p:cNvPr id="6" name="Retângulo 5">
            <a:extLst>
              <a:ext uri="{FF2B5EF4-FFF2-40B4-BE49-F238E27FC236}">
                <a16:creationId xmlns:a16="http://schemas.microsoft.com/office/drawing/2014/main" id="{9DE99ADF-E192-416B-B9AE-E2F1874CE59E}"/>
              </a:ext>
            </a:extLst>
          </p:cNvPr>
          <p:cNvSpPr/>
          <p:nvPr/>
        </p:nvSpPr>
        <p:spPr>
          <a:xfrm>
            <a:off x="-22820" y="3682936"/>
            <a:ext cx="7259115" cy="338554"/>
          </a:xfrm>
          <a:prstGeom prst="rect">
            <a:avLst/>
          </a:prstGeom>
        </p:spPr>
        <p:txBody>
          <a:bodyPr wrap="square">
            <a:spAutoFit/>
          </a:bodyPr>
          <a:lstStyle/>
          <a:p>
            <a:pPr marL="1200150" lvl="2" indent="-285750">
              <a:buFont typeface="Arial" panose="020B0604020202020204" pitchFamily="34" charset="0"/>
              <a:buChar char="•"/>
            </a:pPr>
            <a:endParaRPr lang="pt-PT" sz="1600" dirty="0"/>
          </a:p>
        </p:txBody>
      </p:sp>
      <p:sp>
        <p:nvSpPr>
          <p:cNvPr id="9" name="Marcador de Posição de Conteúdo 7167">
            <a:extLst>
              <a:ext uri="{FF2B5EF4-FFF2-40B4-BE49-F238E27FC236}">
                <a16:creationId xmlns:a16="http://schemas.microsoft.com/office/drawing/2014/main" id="{783C995D-A080-421D-8677-7C3A95FBE469}"/>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254216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32</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2444433" cy="523220"/>
          </a:xfrm>
          <a:prstGeom prst="rect">
            <a:avLst/>
          </a:prstGeom>
        </p:spPr>
        <p:txBody>
          <a:bodyPr wrap="square">
            <a:spAutoFit/>
          </a:bodyPr>
          <a:lstStyle/>
          <a:p>
            <a:r>
              <a:rPr lang="pt-PT" sz="2800" b="1" dirty="0" err="1"/>
              <a:t>Direct</a:t>
            </a:r>
            <a:r>
              <a:rPr lang="pt-PT" sz="2800" b="1" dirty="0"/>
              <a:t> FFT</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264FC1E0-F962-461F-8BF5-858C476C4EF9}"/>
                  </a:ext>
                </a:extLst>
              </p:cNvPr>
              <p:cNvSpPr txBox="1"/>
              <p:nvPr/>
            </p:nvSpPr>
            <p:spPr>
              <a:xfrm>
                <a:off x="611560" y="2636912"/>
                <a:ext cx="4762522" cy="410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400" b="0" i="1" smtClean="0">
                          <a:latin typeface="Cambria Math" panose="02040503050406030204" pitchFamily="18" charset="0"/>
                        </a:rPr>
                        <m:t>𝐶𝐶𝐹</m:t>
                      </m:r>
                      <m:d>
                        <m:dPr>
                          <m:ctrlPr>
                            <a:rPr lang="pt-PT" sz="2400" b="0" i="1" smtClean="0">
                              <a:latin typeface="Cambria Math" panose="02040503050406030204" pitchFamily="18" charset="0"/>
                            </a:rPr>
                          </m:ctrlPr>
                        </m:dPr>
                        <m:e>
                          <m:r>
                            <a:rPr lang="pt-PT" sz="2400" b="0" i="1" smtClean="0">
                              <a:latin typeface="Cambria Math" panose="02040503050406030204" pitchFamily="18" charset="0"/>
                            </a:rPr>
                            <m:t>𝑙</m:t>
                          </m:r>
                          <m:r>
                            <a:rPr lang="pt-PT" sz="2400" b="0" i="1" smtClean="0">
                              <a:latin typeface="Cambria Math" panose="02040503050406030204" pitchFamily="18" charset="0"/>
                            </a:rPr>
                            <m:t>,</m:t>
                          </m:r>
                          <m:r>
                            <a:rPr lang="pt-PT" sz="2400" b="0" i="1" smtClean="0">
                              <a:latin typeface="Cambria Math" panose="02040503050406030204" pitchFamily="18" charset="0"/>
                            </a:rPr>
                            <m:t>𝑚</m:t>
                          </m:r>
                        </m:e>
                      </m:d>
                      <m:r>
                        <a:rPr lang="pt-PT" sz="2400" i="1">
                          <a:latin typeface="Cambria Math" panose="02040503050406030204" pitchFamily="18" charset="0"/>
                        </a:rPr>
                        <m:t>=</m:t>
                      </m:r>
                      <m:r>
                        <a:rPr lang="pt-PT" sz="2400" b="0" i="1" smtClean="0">
                          <a:latin typeface="Cambria Math" panose="02040503050406030204" pitchFamily="18" charset="0"/>
                        </a:rPr>
                        <m:t>𝐷𝐹𝑇</m:t>
                      </m:r>
                      <m:r>
                        <a:rPr lang="pt-PT" sz="2400" b="0" i="1" smtClean="0">
                          <a:latin typeface="Cambria Math" panose="02040503050406030204" pitchFamily="18" charset="0"/>
                        </a:rPr>
                        <m:t>[</m:t>
                      </m:r>
                      <m:sSub>
                        <m:sSubPr>
                          <m:ctrlPr>
                            <a:rPr lang="pt-PT" sz="2400" i="1">
                              <a:latin typeface="Cambria Math" panose="02040503050406030204" pitchFamily="18" charset="0"/>
                            </a:rPr>
                          </m:ctrlPr>
                        </m:sSubPr>
                        <m:e>
                          <m:r>
                            <a:rPr lang="pt-PT" sz="2400" i="1">
                              <a:latin typeface="Cambria Math" panose="02040503050406030204" pitchFamily="18" charset="0"/>
                            </a:rPr>
                            <m:t>𝑠</m:t>
                          </m:r>
                        </m:e>
                        <m:sub>
                          <m:r>
                            <a:rPr lang="pt-PT" sz="2400" i="1">
                              <a:latin typeface="Cambria Math" panose="02040503050406030204" pitchFamily="18" charset="0"/>
                            </a:rPr>
                            <m:t>𝑅</m:t>
                          </m:r>
                        </m:sub>
                      </m:sSub>
                      <m:d>
                        <m:dPr>
                          <m:ctrlPr>
                            <a:rPr lang="pt-PT" sz="2400" i="1">
                              <a:latin typeface="Cambria Math" panose="02040503050406030204" pitchFamily="18" charset="0"/>
                            </a:rPr>
                          </m:ctrlPr>
                        </m:dPr>
                        <m:e>
                          <m:r>
                            <a:rPr lang="pt-PT" sz="2400" b="0" i="1" smtClean="0">
                              <a:latin typeface="Cambria Math" panose="02040503050406030204" pitchFamily="18" charset="0"/>
                            </a:rPr>
                            <m:t>𝑛</m:t>
                          </m:r>
                        </m:e>
                      </m:d>
                      <m:sSubSup>
                        <m:sSubSupPr>
                          <m:ctrlPr>
                            <a:rPr lang="pt-PT" sz="2400" i="1">
                              <a:latin typeface="Cambria Math" panose="02040503050406030204" pitchFamily="18" charset="0"/>
                            </a:rPr>
                          </m:ctrlPr>
                        </m:sSubSupPr>
                        <m:e>
                          <m:r>
                            <a:rPr lang="pt-PT" sz="2400" i="1">
                              <a:latin typeface="Cambria Math" panose="02040503050406030204" pitchFamily="18" charset="0"/>
                            </a:rPr>
                            <m:t>𝑠</m:t>
                          </m:r>
                        </m:e>
                        <m:sub>
                          <m:r>
                            <a:rPr lang="pt-PT" sz="2400" i="1">
                              <a:latin typeface="Cambria Math" panose="02040503050406030204" pitchFamily="18" charset="0"/>
                            </a:rPr>
                            <m:t>𝑟𝑒𝑓</m:t>
                          </m:r>
                        </m:sub>
                        <m:sup>
                          <m:r>
                            <a:rPr lang="pt-PT" sz="2400" i="1">
                              <a:latin typeface="Cambria Math" panose="02040503050406030204" pitchFamily="18" charset="0"/>
                            </a:rPr>
                            <m:t>∗</m:t>
                          </m:r>
                        </m:sup>
                      </m:sSubSup>
                      <m:r>
                        <a:rPr lang="pt-PT" sz="2400" b="0" i="1" smtClean="0">
                          <a:latin typeface="Cambria Math" panose="02040503050406030204" pitchFamily="18" charset="0"/>
                        </a:rPr>
                        <m:t>(</m:t>
                      </m:r>
                      <m:r>
                        <a:rPr lang="pt-PT" sz="2400" b="0" i="1" smtClean="0">
                          <a:latin typeface="Cambria Math" panose="02040503050406030204" pitchFamily="18" charset="0"/>
                        </a:rPr>
                        <m:t>𝑛</m:t>
                      </m:r>
                      <m:r>
                        <a:rPr lang="pt-PT" sz="2400" b="0" i="1" smtClean="0">
                          <a:latin typeface="Cambria Math" panose="02040503050406030204" pitchFamily="18" charset="0"/>
                        </a:rPr>
                        <m:t>−</m:t>
                      </m:r>
                      <m:r>
                        <a:rPr lang="pt-PT" sz="2400" b="0" i="1" smtClean="0">
                          <a:latin typeface="Cambria Math" panose="02040503050406030204" pitchFamily="18" charset="0"/>
                        </a:rPr>
                        <m:t>𝑙</m:t>
                      </m:r>
                      <m:r>
                        <a:rPr lang="pt-PT" sz="2400" b="0" i="1" smtClean="0">
                          <a:latin typeface="Cambria Math" panose="02040503050406030204" pitchFamily="18" charset="0"/>
                        </a:rPr>
                        <m:t>)]</m:t>
                      </m:r>
                    </m:oMath>
                  </m:oMathPara>
                </a14:m>
                <a:endParaRPr lang="pt-PT" sz="2400" dirty="0"/>
              </a:p>
            </p:txBody>
          </p:sp>
        </mc:Choice>
        <mc:Fallback xmlns="">
          <p:sp>
            <p:nvSpPr>
              <p:cNvPr id="13" name="CaixaDeTexto 12">
                <a:extLst>
                  <a:ext uri="{FF2B5EF4-FFF2-40B4-BE49-F238E27FC236}">
                    <a16:creationId xmlns:a16="http://schemas.microsoft.com/office/drawing/2014/main" id="{264FC1E0-F962-461F-8BF5-858C476C4EF9}"/>
                  </a:ext>
                </a:extLst>
              </p:cNvPr>
              <p:cNvSpPr txBox="1">
                <a:spLocks noRot="1" noChangeAspect="1" noMove="1" noResize="1" noEditPoints="1" noAdjustHandles="1" noChangeArrowheads="1" noChangeShapeType="1" noTextEdit="1"/>
              </p:cNvSpPr>
              <p:nvPr/>
            </p:nvSpPr>
            <p:spPr>
              <a:xfrm>
                <a:off x="611560" y="2636912"/>
                <a:ext cx="4762522" cy="410433"/>
              </a:xfrm>
              <a:prstGeom prst="rect">
                <a:avLst/>
              </a:prstGeom>
              <a:blipFill>
                <a:blip r:embed="rId3"/>
                <a:stretch>
                  <a:fillRect l="-1023" r="-1918" b="-26866"/>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D1D81790-D77D-442C-811A-F6B37A059750}"/>
                  </a:ext>
                </a:extLst>
              </p:cNvPr>
              <p:cNvSpPr txBox="1"/>
              <p:nvPr/>
            </p:nvSpPr>
            <p:spPr>
              <a:xfrm>
                <a:off x="2915816" y="4509120"/>
                <a:ext cx="34590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400" i="1" smtClean="0">
                              <a:latin typeface="Cambria Math" panose="02040503050406030204" pitchFamily="18" charset="0"/>
                            </a:rPr>
                          </m:ctrlPr>
                        </m:sSubPr>
                        <m:e>
                          <m:r>
                            <a:rPr lang="pt-PT" sz="2400" b="0" i="1" smtClean="0">
                              <a:latin typeface="Cambria Math" panose="02040503050406030204" pitchFamily="18" charset="0"/>
                            </a:rPr>
                            <m:t>𝑂</m:t>
                          </m:r>
                        </m:e>
                        <m:sub>
                          <m:r>
                            <a:rPr lang="pt-PT" sz="2400" b="0" i="1" smtClean="0">
                              <a:latin typeface="Cambria Math" panose="02040503050406030204" pitchFamily="18" charset="0"/>
                            </a:rPr>
                            <m:t>𝐷𝐹</m:t>
                          </m:r>
                        </m:sub>
                      </m:sSub>
                      <m:r>
                        <a:rPr lang="pt-PT" sz="2400" b="0" i="1" smtClean="0">
                          <a:latin typeface="Cambria Math" panose="02040503050406030204" pitchFamily="18" charset="0"/>
                        </a:rPr>
                        <m:t>=</m:t>
                      </m:r>
                      <m:sSub>
                        <m:sSubPr>
                          <m:ctrlPr>
                            <a:rPr lang="pt-PT" sz="2400" b="0" i="1" smtClean="0">
                              <a:latin typeface="Cambria Math" panose="02040503050406030204" pitchFamily="18" charset="0"/>
                            </a:rPr>
                          </m:ctrlPr>
                        </m:sSubPr>
                        <m:e>
                          <m:r>
                            <a:rPr lang="pt-PT" sz="2400" b="0" i="1" smtClean="0">
                              <a:latin typeface="Cambria Math" panose="02040503050406030204" pitchFamily="18" charset="0"/>
                            </a:rPr>
                            <m:t>𝑁</m:t>
                          </m:r>
                        </m:e>
                        <m:sub>
                          <m:r>
                            <m:rPr>
                              <m:sty m:val="p"/>
                            </m:rPr>
                            <a:rPr lang="el-GR" sz="2400" b="0" i="1" smtClean="0">
                              <a:latin typeface="Cambria Math" panose="02040503050406030204" pitchFamily="18" charset="0"/>
                            </a:rPr>
                            <m:t>τ</m:t>
                          </m:r>
                        </m:sub>
                      </m:sSub>
                      <m:r>
                        <a:rPr lang="pt-PT" sz="2400" b="0" i="1" smtClean="0">
                          <a:latin typeface="Cambria Math" panose="02040503050406030204" pitchFamily="18" charset="0"/>
                        </a:rPr>
                        <m:t>[</m:t>
                      </m:r>
                      <m:r>
                        <a:rPr lang="pt-PT" sz="2400" b="0" i="1" smtClean="0">
                          <a:latin typeface="Cambria Math" panose="02040503050406030204" pitchFamily="18" charset="0"/>
                        </a:rPr>
                        <m:t>𝑁</m:t>
                      </m:r>
                      <m:r>
                        <a:rPr lang="pt-PT" sz="2400" b="0" i="1" smtClean="0">
                          <a:latin typeface="Cambria Math" panose="02040503050406030204" pitchFamily="18" charset="0"/>
                        </a:rPr>
                        <m:t>+</m:t>
                      </m:r>
                      <m:r>
                        <a:rPr lang="pt-PT" sz="2400" b="0" i="1" smtClean="0">
                          <a:latin typeface="Cambria Math" panose="02040503050406030204" pitchFamily="18" charset="0"/>
                        </a:rPr>
                        <m:t>𝑁</m:t>
                      </m:r>
                      <m:func>
                        <m:funcPr>
                          <m:ctrlPr>
                            <a:rPr lang="pt-PT" sz="2400" b="0" i="1" smtClean="0">
                              <a:latin typeface="Cambria Math" panose="02040503050406030204" pitchFamily="18" charset="0"/>
                            </a:rPr>
                          </m:ctrlPr>
                        </m:funcPr>
                        <m:fName>
                          <m:sSub>
                            <m:sSubPr>
                              <m:ctrlPr>
                                <a:rPr lang="pt-PT" sz="2400" b="0" i="1" smtClean="0">
                                  <a:latin typeface="Cambria Math" panose="02040503050406030204" pitchFamily="18" charset="0"/>
                                </a:rPr>
                              </m:ctrlPr>
                            </m:sSubPr>
                            <m:e>
                              <m:r>
                                <m:rPr>
                                  <m:sty m:val="p"/>
                                </m:rPr>
                                <a:rPr lang="pt-PT" sz="2400" b="0" i="0" smtClean="0">
                                  <a:latin typeface="Cambria Math" panose="02040503050406030204" pitchFamily="18" charset="0"/>
                                </a:rPr>
                                <m:t>log</m:t>
                              </m:r>
                            </m:e>
                            <m:sub>
                              <m:r>
                                <a:rPr lang="pt-PT" sz="2400" b="0" i="1" smtClean="0">
                                  <a:latin typeface="Cambria Math" panose="02040503050406030204" pitchFamily="18" charset="0"/>
                                </a:rPr>
                                <m:t>2</m:t>
                              </m:r>
                            </m:sub>
                          </m:sSub>
                        </m:fName>
                        <m:e>
                          <m:r>
                            <a:rPr lang="pt-PT" sz="2400" b="0" i="1" smtClean="0">
                              <a:latin typeface="Cambria Math" panose="02040503050406030204" pitchFamily="18" charset="0"/>
                            </a:rPr>
                            <m:t>(</m:t>
                          </m:r>
                          <m:r>
                            <a:rPr lang="pt-PT" sz="2400" b="0" i="1" smtClean="0">
                              <a:latin typeface="Cambria Math" panose="02040503050406030204" pitchFamily="18" charset="0"/>
                            </a:rPr>
                            <m:t>𝑁</m:t>
                          </m:r>
                          <m:r>
                            <a:rPr lang="pt-PT" sz="2400" b="0" i="1" smtClean="0">
                              <a:latin typeface="Cambria Math" panose="02040503050406030204" pitchFamily="18" charset="0"/>
                            </a:rPr>
                            <m:t>)</m:t>
                          </m:r>
                        </m:e>
                      </m:func>
                      <m:r>
                        <a:rPr lang="pt-PT" sz="2400" b="0" i="1" smtClean="0">
                          <a:latin typeface="Cambria Math" panose="02040503050406030204" pitchFamily="18" charset="0"/>
                        </a:rPr>
                        <m:t>]</m:t>
                      </m:r>
                    </m:oMath>
                  </m:oMathPara>
                </a14:m>
                <a:endParaRPr lang="pt-PT" sz="2400" dirty="0"/>
              </a:p>
            </p:txBody>
          </p:sp>
        </mc:Choice>
        <mc:Fallback xmlns="">
          <p:sp>
            <p:nvSpPr>
              <p:cNvPr id="15" name="CaixaDeTexto 14">
                <a:extLst>
                  <a:ext uri="{FF2B5EF4-FFF2-40B4-BE49-F238E27FC236}">
                    <a16:creationId xmlns:a16="http://schemas.microsoft.com/office/drawing/2014/main" id="{D1D81790-D77D-442C-811A-F6B37A059750}"/>
                  </a:ext>
                </a:extLst>
              </p:cNvPr>
              <p:cNvSpPr txBox="1">
                <a:spLocks noRot="1" noChangeAspect="1" noMove="1" noResize="1" noEditPoints="1" noAdjustHandles="1" noChangeArrowheads="1" noChangeShapeType="1" noTextEdit="1"/>
              </p:cNvSpPr>
              <p:nvPr/>
            </p:nvSpPr>
            <p:spPr>
              <a:xfrm>
                <a:off x="2915816" y="4509120"/>
                <a:ext cx="3459088" cy="369332"/>
              </a:xfrm>
              <a:prstGeom prst="rect">
                <a:avLst/>
              </a:prstGeom>
              <a:blipFill>
                <a:blip r:embed="rId4"/>
                <a:stretch>
                  <a:fillRect l="-1585" r="-2817" b="-35000"/>
                </a:stretch>
              </a:blipFill>
            </p:spPr>
            <p:txBody>
              <a:bodyPr/>
              <a:lstStyle/>
              <a:p>
                <a:r>
                  <a:rPr lang="pt-PT">
                    <a:noFill/>
                  </a:rPr>
                  <a:t> </a:t>
                </a:r>
              </a:p>
            </p:txBody>
          </p:sp>
        </mc:Fallback>
      </mc:AlternateContent>
      <p:sp>
        <p:nvSpPr>
          <p:cNvPr id="8" name="Marcador de Posição de Conteúdo 7167">
            <a:extLst>
              <a:ext uri="{FF2B5EF4-FFF2-40B4-BE49-F238E27FC236}">
                <a16:creationId xmlns:a16="http://schemas.microsoft.com/office/drawing/2014/main" id="{A291B5BB-3787-4415-B6D0-423B1077CFD2}"/>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295729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33</a:t>
            </a:fld>
            <a:endParaRPr lang="pt-PT" altLang="pt-PT" dirty="0"/>
          </a:p>
        </p:txBody>
      </p:sp>
      <p:pic>
        <p:nvPicPr>
          <p:cNvPr id="3" name="Imagem 2">
            <a:extLst>
              <a:ext uri="{FF2B5EF4-FFF2-40B4-BE49-F238E27FC236}">
                <a16:creationId xmlns:a16="http://schemas.microsoft.com/office/drawing/2014/main" id="{FFAA55EA-0CFC-4B73-B5F8-DC8E64D797BA}"/>
              </a:ext>
            </a:extLst>
          </p:cNvPr>
          <p:cNvPicPr>
            <a:picLocks noChangeAspect="1"/>
          </p:cNvPicPr>
          <p:nvPr/>
        </p:nvPicPr>
        <p:blipFill>
          <a:blip r:embed="rId3"/>
          <a:stretch>
            <a:fillRect/>
          </a:stretch>
        </p:blipFill>
        <p:spPr>
          <a:xfrm>
            <a:off x="1403648" y="1935996"/>
            <a:ext cx="5900817" cy="4241536"/>
          </a:xfrm>
          <a:prstGeom prst="rect">
            <a:avLst/>
          </a:prstGeom>
        </p:spPr>
      </p:pic>
      <p:sp>
        <p:nvSpPr>
          <p:cNvPr id="8" name="Retângulo 7">
            <a:extLst>
              <a:ext uri="{FF2B5EF4-FFF2-40B4-BE49-F238E27FC236}">
                <a16:creationId xmlns:a16="http://schemas.microsoft.com/office/drawing/2014/main" id="{D1F9B166-2C86-4403-9EF1-0850E584C811}"/>
              </a:ext>
            </a:extLst>
          </p:cNvPr>
          <p:cNvSpPr/>
          <p:nvPr/>
        </p:nvSpPr>
        <p:spPr>
          <a:xfrm>
            <a:off x="471383" y="1412776"/>
            <a:ext cx="5900817" cy="523220"/>
          </a:xfrm>
          <a:prstGeom prst="rect">
            <a:avLst/>
          </a:prstGeom>
        </p:spPr>
        <p:txBody>
          <a:bodyPr wrap="square">
            <a:spAutoFit/>
          </a:bodyPr>
          <a:lstStyle/>
          <a:p>
            <a:r>
              <a:rPr lang="pt-PT" sz="2800" b="1" dirty="0"/>
              <a:t>Conclusões </a:t>
            </a:r>
            <a:r>
              <a:rPr lang="pt-PT" sz="2800" b="1" i="1" dirty="0" err="1"/>
              <a:t>Correlation</a:t>
            </a:r>
            <a:r>
              <a:rPr lang="pt-PT" sz="2800" b="1" dirty="0"/>
              <a:t> e </a:t>
            </a:r>
            <a:r>
              <a:rPr lang="pt-PT" sz="2800" b="1" i="1" dirty="0" err="1"/>
              <a:t>Direct</a:t>
            </a:r>
            <a:r>
              <a:rPr lang="pt-PT" sz="2800" b="1" dirty="0"/>
              <a:t> </a:t>
            </a:r>
            <a:r>
              <a:rPr lang="pt-PT" sz="2800" b="1" i="1" dirty="0"/>
              <a:t>FFT</a:t>
            </a:r>
          </a:p>
        </p:txBody>
      </p:sp>
      <p:sp>
        <p:nvSpPr>
          <p:cNvPr id="6" name="Retângulo 5">
            <a:extLst>
              <a:ext uri="{FF2B5EF4-FFF2-40B4-BE49-F238E27FC236}">
                <a16:creationId xmlns:a16="http://schemas.microsoft.com/office/drawing/2014/main" id="{592174E9-FC1F-42A0-96B5-2FE0117131A0}"/>
              </a:ext>
            </a:extLst>
          </p:cNvPr>
          <p:cNvSpPr/>
          <p:nvPr/>
        </p:nvSpPr>
        <p:spPr>
          <a:xfrm>
            <a:off x="1419337" y="6111134"/>
            <a:ext cx="6104991" cy="461665"/>
          </a:xfrm>
          <a:prstGeom prst="rect">
            <a:avLst/>
          </a:prstGeom>
        </p:spPr>
        <p:txBody>
          <a:bodyPr wrap="square">
            <a:spAutoFit/>
          </a:bodyPr>
          <a:lstStyle/>
          <a:p>
            <a:r>
              <a:rPr lang="pt-PT" sz="1200" dirty="0"/>
              <a:t>Diagrama </a:t>
            </a:r>
            <a:r>
              <a:rPr lang="pt-PT" sz="1200" i="1" dirty="0" err="1"/>
              <a:t>Correlation</a:t>
            </a:r>
            <a:r>
              <a:rPr lang="pt-PT" sz="1200" dirty="0"/>
              <a:t> e </a:t>
            </a:r>
            <a:r>
              <a:rPr lang="pt-PT" sz="1200" i="1" dirty="0" err="1"/>
              <a:t>Direct</a:t>
            </a:r>
            <a:r>
              <a:rPr lang="pt-PT" sz="1200" dirty="0"/>
              <a:t> FFT- Marco </a:t>
            </a:r>
            <a:r>
              <a:rPr lang="pt-PT" sz="1200" dirty="0" err="1"/>
              <a:t>Martorella</a:t>
            </a:r>
            <a:r>
              <a:rPr lang="pt-PT" sz="1200" dirty="0"/>
              <a:t>, Fabrizio </a:t>
            </a:r>
            <a:r>
              <a:rPr lang="pt-PT" sz="1200" dirty="0" err="1"/>
              <a:t>Berizzi</a:t>
            </a:r>
            <a:r>
              <a:rPr lang="pt-PT" sz="1200" dirty="0"/>
              <a:t>, </a:t>
            </a:r>
            <a:r>
              <a:rPr lang="pt-PT" sz="1200" i="1" dirty="0"/>
              <a:t>PCL </a:t>
            </a:r>
            <a:r>
              <a:rPr lang="pt-PT" sz="1200" i="1" dirty="0" err="1"/>
              <a:t>Detection</a:t>
            </a:r>
            <a:r>
              <a:rPr lang="pt-PT" sz="1200" i="1" dirty="0"/>
              <a:t> Fundamentals</a:t>
            </a:r>
          </a:p>
        </p:txBody>
      </p:sp>
      <p:sp>
        <p:nvSpPr>
          <p:cNvPr id="10" name="Marcador de Posição de Conteúdo 7167">
            <a:extLst>
              <a:ext uri="{FF2B5EF4-FFF2-40B4-BE49-F238E27FC236}">
                <a16:creationId xmlns:a16="http://schemas.microsoft.com/office/drawing/2014/main" id="{742693A0-390C-4FEB-BF1C-21880A952F24}"/>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77150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34</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196752"/>
            <a:ext cx="3740577" cy="523220"/>
          </a:xfrm>
          <a:prstGeom prst="rect">
            <a:avLst/>
          </a:prstGeom>
        </p:spPr>
        <p:txBody>
          <a:bodyPr wrap="square">
            <a:spAutoFit/>
          </a:bodyPr>
          <a:lstStyle/>
          <a:p>
            <a:r>
              <a:rPr lang="pt-PT" sz="2800" b="1" dirty="0" err="1"/>
              <a:t>Batches</a:t>
            </a:r>
            <a:r>
              <a:rPr lang="pt-PT" sz="2800" b="1" dirty="0"/>
              <a:t> </a:t>
            </a:r>
            <a:r>
              <a:rPr lang="pt-PT" sz="2800" b="1" dirty="0" err="1"/>
              <a:t>Algorithm</a:t>
            </a:r>
            <a:endParaRPr lang="pt-PT" sz="2800" b="1"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4F3FCBD-7888-4972-B0E9-5AA344F41A09}"/>
                  </a:ext>
                </a:extLst>
              </p:cNvPr>
              <p:cNvSpPr txBox="1"/>
              <p:nvPr/>
            </p:nvSpPr>
            <p:spPr>
              <a:xfrm>
                <a:off x="2769481" y="1582304"/>
                <a:ext cx="2884957" cy="8649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𝑟𝑒𝑓</m:t>
                          </m:r>
                        </m:sub>
                      </m:sSub>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𝑡</m:t>
                          </m:r>
                        </m:e>
                      </m:d>
                      <m:r>
                        <a:rPr lang="pt-PT" sz="2000" b="0" i="1" smtClean="0">
                          <a:latin typeface="Cambria Math" panose="02040503050406030204" pitchFamily="18" charset="0"/>
                        </a:rPr>
                        <m:t>=</m:t>
                      </m:r>
                      <m:nary>
                        <m:naryPr>
                          <m:chr m:val="∑"/>
                          <m:ctrlPr>
                            <a:rPr lang="pt-PT" sz="2000" b="0" i="1" smtClean="0">
                              <a:latin typeface="Cambria Math" panose="02040503050406030204" pitchFamily="18" charset="0"/>
                            </a:rPr>
                          </m:ctrlPr>
                        </m:naryPr>
                        <m:sub>
                          <m:r>
                            <m:rPr>
                              <m:brk m:alnAt="23"/>
                            </m:rPr>
                            <a:rPr lang="pt-PT" sz="2000" b="0" i="1" smtClean="0">
                              <a:latin typeface="Cambria Math" panose="02040503050406030204" pitchFamily="18" charset="0"/>
                            </a:rPr>
                            <m:t>𝑖</m:t>
                          </m:r>
                          <m:r>
                            <a:rPr lang="pt-PT" sz="2000" b="0" i="1" smtClean="0">
                              <a:latin typeface="Cambria Math" panose="02040503050406030204" pitchFamily="18" charset="0"/>
                            </a:rPr>
                            <m:t>=0</m:t>
                          </m:r>
                        </m:sub>
                        <m:sup>
                          <m:sSub>
                            <m:sSubPr>
                              <m:ctrlPr>
                                <a:rPr lang="pt-PT" sz="2000" i="1">
                                  <a:latin typeface="Cambria Math" panose="02040503050406030204" pitchFamily="18" charset="0"/>
                                </a:rPr>
                              </m:ctrlPr>
                            </m:sSubPr>
                            <m:e>
                              <m:r>
                                <a:rPr lang="pt-PT" sz="2000" i="1">
                                  <a:latin typeface="Cambria Math" panose="02040503050406030204" pitchFamily="18" charset="0"/>
                                </a:rPr>
                                <m:t>𝑛</m:t>
                              </m:r>
                            </m:e>
                            <m:sub>
                              <m:r>
                                <a:rPr lang="pt-PT" sz="2000" i="1">
                                  <a:latin typeface="Cambria Math" panose="02040503050406030204" pitchFamily="18" charset="0"/>
                                </a:rPr>
                                <m:t>𝐵</m:t>
                              </m:r>
                            </m:sub>
                          </m:sSub>
                          <m:r>
                            <a:rPr lang="pt-PT" sz="2000" b="0" i="1" smtClean="0">
                              <a:latin typeface="Cambria Math" panose="02040503050406030204" pitchFamily="18" charset="0"/>
                            </a:rPr>
                            <m:t>−1</m:t>
                          </m:r>
                        </m:sup>
                        <m:e>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𝑥</m:t>
                              </m:r>
                            </m:e>
                            <m:sub>
                              <m:r>
                                <a:rPr lang="pt-PT" sz="2000" b="0" i="1" smtClean="0">
                                  <a:latin typeface="Cambria Math" panose="02040503050406030204" pitchFamily="18" charset="0"/>
                                </a:rPr>
                                <m:t>𝑖</m:t>
                              </m:r>
                            </m:sub>
                          </m:sSub>
                          <m:r>
                            <a:rPr lang="pt-PT" sz="2000" b="0" i="1" smtClean="0">
                              <a:latin typeface="Cambria Math" panose="02040503050406030204" pitchFamily="18" charset="0"/>
                            </a:rPr>
                            <m:t>(</m:t>
                          </m:r>
                          <m:r>
                            <a:rPr lang="pt-PT" sz="2000" b="0" i="1" smtClean="0">
                              <a:latin typeface="Cambria Math" panose="02040503050406030204" pitchFamily="18" charset="0"/>
                            </a:rPr>
                            <m:t>𝑡</m:t>
                          </m:r>
                          <m:r>
                            <a:rPr lang="pt-PT" sz="2000" b="0" i="1" smtClean="0">
                              <a:latin typeface="Cambria Math" panose="02040503050406030204" pitchFamily="18" charset="0"/>
                            </a:rPr>
                            <m:t>−</m:t>
                          </m:r>
                          <m:r>
                            <a:rPr lang="pt-PT" sz="2000" b="0" i="1" smtClean="0">
                              <a:latin typeface="Cambria Math" panose="02040503050406030204" pitchFamily="18" charset="0"/>
                            </a:rPr>
                            <m:t>𝑖</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𝑇</m:t>
                              </m:r>
                            </m:e>
                            <m:sub>
                              <m:r>
                                <a:rPr lang="pt-PT" sz="2000" b="0" i="1" smtClean="0">
                                  <a:latin typeface="Cambria Math" panose="02040503050406030204" pitchFamily="18" charset="0"/>
                                </a:rPr>
                                <m:t>𝐵</m:t>
                              </m:r>
                            </m:sub>
                          </m:sSub>
                          <m:r>
                            <a:rPr lang="pt-PT" sz="2000" b="0" i="1" smtClean="0">
                              <a:latin typeface="Cambria Math" panose="02040503050406030204" pitchFamily="18" charset="0"/>
                            </a:rPr>
                            <m:t>)</m:t>
                          </m:r>
                        </m:e>
                      </m:nary>
                    </m:oMath>
                  </m:oMathPara>
                </a14:m>
                <a:endParaRPr lang="pt-PT" sz="2000" dirty="0"/>
              </a:p>
            </p:txBody>
          </p:sp>
        </mc:Choice>
        <mc:Fallback xmlns="">
          <p:sp>
            <p:nvSpPr>
              <p:cNvPr id="11" name="CaixaDeTexto 10">
                <a:extLst>
                  <a:ext uri="{FF2B5EF4-FFF2-40B4-BE49-F238E27FC236}">
                    <a16:creationId xmlns:a16="http://schemas.microsoft.com/office/drawing/2014/main" id="{14F3FCBD-7888-4972-B0E9-5AA344F41A09}"/>
                  </a:ext>
                </a:extLst>
              </p:cNvPr>
              <p:cNvSpPr txBox="1">
                <a:spLocks noRot="1" noChangeAspect="1" noMove="1" noResize="1" noEditPoints="1" noAdjustHandles="1" noChangeArrowheads="1" noChangeShapeType="1" noTextEdit="1"/>
              </p:cNvSpPr>
              <p:nvPr/>
            </p:nvSpPr>
            <p:spPr>
              <a:xfrm>
                <a:off x="2769481" y="1582304"/>
                <a:ext cx="2884957" cy="864917"/>
              </a:xfrm>
              <a:prstGeom prst="rect">
                <a:avLst/>
              </a:prstGeom>
              <a:blipFill>
                <a:blip r:embed="rId3"/>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0DD0B27-A580-482C-83AC-11C04D6A489D}"/>
                  </a:ext>
                </a:extLst>
              </p:cNvPr>
              <p:cNvSpPr txBox="1"/>
              <p:nvPr/>
            </p:nvSpPr>
            <p:spPr>
              <a:xfrm>
                <a:off x="7486432" y="3120806"/>
                <a:ext cx="1332544" cy="684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𝐵</m:t>
                          </m:r>
                        </m:sub>
                      </m:sSub>
                      <m:r>
                        <a:rPr lang="pt-PT" sz="2000" b="0" i="1" smtClean="0">
                          <a:latin typeface="Cambria Math" panose="02040503050406030204" pitchFamily="18" charset="0"/>
                        </a:rPr>
                        <m:t>=</m:t>
                      </m:r>
                      <m:d>
                        <m:dPr>
                          <m:begChr m:val="["/>
                          <m:endChr m:val="]"/>
                          <m:ctrlPr>
                            <a:rPr lang="pt-PT" sz="2000" b="0" i="1" smtClean="0">
                              <a:latin typeface="Cambria Math" panose="02040503050406030204" pitchFamily="18" charset="0"/>
                            </a:rPr>
                          </m:ctrlPr>
                        </m:dPr>
                        <m:e>
                          <m:f>
                            <m:fPr>
                              <m:ctrlPr>
                                <a:rPr lang="pt-PT" sz="2000" i="1">
                                  <a:latin typeface="Cambria Math" panose="02040503050406030204" pitchFamily="18" charset="0"/>
                                </a:rPr>
                              </m:ctrlPr>
                            </m:fPr>
                            <m:num>
                              <m:sSub>
                                <m:sSubPr>
                                  <m:ctrlPr>
                                    <a:rPr lang="pt-PT" sz="2000" i="1">
                                      <a:latin typeface="Cambria Math" panose="02040503050406030204" pitchFamily="18" charset="0"/>
                                    </a:rPr>
                                  </m:ctrlPr>
                                </m:sSubPr>
                                <m:e>
                                  <m:r>
                                    <a:rPr lang="pt-PT" sz="2000" i="1">
                                      <a:latin typeface="Cambria Math" panose="02040503050406030204" pitchFamily="18" charset="0"/>
                                    </a:rPr>
                                    <m:t>𝑇</m:t>
                                  </m:r>
                                </m:e>
                                <m:sub>
                                  <m:r>
                                    <a:rPr lang="pt-PT" sz="2000" i="1">
                                      <a:latin typeface="Cambria Math" panose="02040503050406030204" pitchFamily="18" charset="0"/>
                                    </a:rPr>
                                    <m:t>𝑜𝑏𝑠</m:t>
                                  </m:r>
                                </m:sub>
                              </m:sSub>
                            </m:num>
                            <m:den>
                              <m:sSub>
                                <m:sSubPr>
                                  <m:ctrlPr>
                                    <a:rPr lang="pt-PT" sz="2000" i="1">
                                      <a:latin typeface="Cambria Math" panose="02040503050406030204" pitchFamily="18" charset="0"/>
                                    </a:rPr>
                                  </m:ctrlPr>
                                </m:sSubPr>
                                <m:e>
                                  <m:r>
                                    <a:rPr lang="pt-PT" sz="2000" i="1">
                                      <a:latin typeface="Cambria Math" panose="02040503050406030204" pitchFamily="18" charset="0"/>
                                    </a:rPr>
                                    <m:t>𝑇</m:t>
                                  </m:r>
                                </m:e>
                                <m:sub>
                                  <m:r>
                                    <a:rPr lang="pt-PT" sz="2000" i="1">
                                      <a:latin typeface="Cambria Math" panose="02040503050406030204" pitchFamily="18" charset="0"/>
                                    </a:rPr>
                                    <m:t>𝐵</m:t>
                                  </m:r>
                                </m:sub>
                              </m:sSub>
                            </m:den>
                          </m:f>
                        </m:e>
                      </m:d>
                    </m:oMath>
                  </m:oMathPara>
                </a14:m>
                <a:endParaRPr lang="pt-PT" sz="2000" dirty="0"/>
              </a:p>
            </p:txBody>
          </p:sp>
        </mc:Choice>
        <mc:Fallback xmlns="">
          <p:sp>
            <p:nvSpPr>
              <p:cNvPr id="7" name="CaixaDeTexto 6">
                <a:extLst>
                  <a:ext uri="{FF2B5EF4-FFF2-40B4-BE49-F238E27FC236}">
                    <a16:creationId xmlns:a16="http://schemas.microsoft.com/office/drawing/2014/main" id="{B0DD0B27-A580-482C-83AC-11C04D6A489D}"/>
                  </a:ext>
                </a:extLst>
              </p:cNvPr>
              <p:cNvSpPr txBox="1">
                <a:spLocks noRot="1" noChangeAspect="1" noMove="1" noResize="1" noEditPoints="1" noAdjustHandles="1" noChangeArrowheads="1" noChangeShapeType="1" noTextEdit="1"/>
              </p:cNvSpPr>
              <p:nvPr/>
            </p:nvSpPr>
            <p:spPr>
              <a:xfrm>
                <a:off x="7486432" y="3120806"/>
                <a:ext cx="1332544" cy="684931"/>
              </a:xfrm>
              <a:prstGeom prst="rect">
                <a:avLst/>
              </a:prstGeom>
              <a:blipFill>
                <a:blip r:embed="rId4"/>
                <a:stretch>
                  <a:fillRect/>
                </a:stretch>
              </a:blipFill>
            </p:spPr>
            <p:txBody>
              <a:bodyPr/>
              <a:lstStyle/>
              <a:p>
                <a:r>
                  <a:rPr lang="pt-PT">
                    <a:noFill/>
                  </a:rPr>
                  <a:t> </a:t>
                </a:r>
              </a:p>
            </p:txBody>
          </p:sp>
        </mc:Fallback>
      </mc:AlternateContent>
      <p:pic>
        <p:nvPicPr>
          <p:cNvPr id="4" name="Imagem 3">
            <a:extLst>
              <a:ext uri="{FF2B5EF4-FFF2-40B4-BE49-F238E27FC236}">
                <a16:creationId xmlns:a16="http://schemas.microsoft.com/office/drawing/2014/main" id="{4D0B550E-CC58-4DB6-B7E2-C4D9ADB70C83}"/>
              </a:ext>
            </a:extLst>
          </p:cNvPr>
          <p:cNvPicPr>
            <a:picLocks noChangeAspect="1"/>
          </p:cNvPicPr>
          <p:nvPr/>
        </p:nvPicPr>
        <p:blipFill>
          <a:blip r:embed="rId5"/>
          <a:stretch>
            <a:fillRect/>
          </a:stretch>
        </p:blipFill>
        <p:spPr>
          <a:xfrm>
            <a:off x="488350" y="2662171"/>
            <a:ext cx="6812919" cy="3517990"/>
          </a:xfrm>
          <a:prstGeom prst="rect">
            <a:avLst/>
          </a:prstGeom>
        </p:spPr>
      </p:pic>
      <p:sp>
        <p:nvSpPr>
          <p:cNvPr id="9" name="Marcador de Posição de Conteúdo 7167">
            <a:extLst>
              <a:ext uri="{FF2B5EF4-FFF2-40B4-BE49-F238E27FC236}">
                <a16:creationId xmlns:a16="http://schemas.microsoft.com/office/drawing/2014/main" id="{42BC1A66-8EDB-4751-8EEB-EAACC3852EF7}"/>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411619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35</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196752"/>
            <a:ext cx="3308529" cy="523220"/>
          </a:xfrm>
          <a:prstGeom prst="rect">
            <a:avLst/>
          </a:prstGeom>
        </p:spPr>
        <p:txBody>
          <a:bodyPr wrap="square">
            <a:spAutoFit/>
          </a:bodyPr>
          <a:lstStyle/>
          <a:p>
            <a:r>
              <a:rPr lang="pt-PT" sz="2800" b="1" dirty="0" err="1"/>
              <a:t>Batches</a:t>
            </a:r>
            <a:r>
              <a:rPr lang="pt-PT" sz="2800" b="1" dirty="0"/>
              <a:t> </a:t>
            </a:r>
            <a:r>
              <a:rPr lang="pt-PT" sz="2800" b="1" dirty="0" err="1"/>
              <a:t>Algorithm</a:t>
            </a:r>
            <a:endParaRPr lang="pt-PT" sz="2800" b="1"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14F3FCBD-7888-4972-B0E9-5AA344F41A09}"/>
                  </a:ext>
                </a:extLst>
              </p:cNvPr>
              <p:cNvSpPr txBox="1"/>
              <p:nvPr/>
            </p:nvSpPr>
            <p:spPr>
              <a:xfrm>
                <a:off x="471383" y="2255593"/>
                <a:ext cx="8163710" cy="597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𝐶𝐶𝐹</m:t>
                      </m:r>
                      <m:d>
                        <m:dPr>
                          <m:ctrlPr>
                            <a:rPr lang="pt-PT" b="0" i="1" smtClean="0">
                              <a:latin typeface="Cambria Math" panose="02040503050406030204" pitchFamily="18" charset="0"/>
                            </a:rPr>
                          </m:ctrlPr>
                        </m:dPr>
                        <m:e>
                          <m:r>
                            <a:rPr lang="pt-PT" b="0" i="1" smtClean="0">
                              <a:latin typeface="Cambria Math" panose="02040503050406030204" pitchFamily="18" charset="0"/>
                            </a:rPr>
                            <m:t>𝑙</m:t>
                          </m:r>
                          <m:r>
                            <a:rPr lang="pt-PT" b="0" i="1" smtClean="0">
                              <a:latin typeface="Cambria Math" panose="02040503050406030204" pitchFamily="18" charset="0"/>
                            </a:rPr>
                            <m:t>,</m:t>
                          </m:r>
                          <m:r>
                            <a:rPr lang="pt-PT" b="0" i="1" smtClean="0">
                              <a:latin typeface="Cambria Math" panose="02040503050406030204" pitchFamily="18" charset="0"/>
                            </a:rPr>
                            <m:t>𝑚</m:t>
                          </m:r>
                        </m:e>
                      </m:d>
                      <m:r>
                        <a:rPr lang="pt-PT" i="1">
                          <a:latin typeface="Cambria Math" panose="02040503050406030204" pitchFamily="18" charset="0"/>
                        </a:rPr>
                        <m:t>=</m:t>
                      </m:r>
                      <m:nary>
                        <m:naryPr>
                          <m:chr m:val="∑"/>
                          <m:limLoc m:val="subSup"/>
                          <m:ctrlPr>
                            <a:rPr lang="pt-PT" i="1" smtClean="0">
                              <a:latin typeface="Cambria Math" panose="02040503050406030204" pitchFamily="18" charset="0"/>
                            </a:rPr>
                          </m:ctrlPr>
                        </m:naryPr>
                        <m:sub>
                          <m:r>
                            <m:rPr>
                              <m:brk m:alnAt="25"/>
                            </m:rPr>
                            <a:rPr lang="pt-PT" b="0" i="1" smtClean="0">
                              <a:latin typeface="Cambria Math" panose="02040503050406030204" pitchFamily="18" charset="0"/>
                            </a:rPr>
                            <m:t>𝑟</m:t>
                          </m:r>
                          <m:r>
                            <a:rPr lang="pt-PT" b="0" i="1" smtClean="0">
                              <a:latin typeface="Cambria Math" panose="02040503050406030204" pitchFamily="18" charset="0"/>
                            </a:rPr>
                            <m:t>=0</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r>
                            <a:rPr lang="pt-PT" b="0" i="1" smtClean="0">
                              <a:latin typeface="Cambria Math" panose="02040503050406030204" pitchFamily="18" charset="0"/>
                            </a:rPr>
                            <m:t>−1</m:t>
                          </m:r>
                        </m:sup>
                        <m:e>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2</m:t>
                              </m:r>
                              <m:r>
                                <a:rPr lang="pt-PT" i="1">
                                  <a:latin typeface="Cambria Math" panose="02040503050406030204" pitchFamily="18" charset="0"/>
                                  <a:ea typeface="Cambria Math" panose="02040503050406030204" pitchFamily="18" charset="0"/>
                                </a:rPr>
                                <m:t>𝜋</m:t>
                              </m:r>
                              <m:f>
                                <m:fPr>
                                  <m:ctrlPr>
                                    <a:rPr lang="pt-PT"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𝑚𝑟</m:t>
                                  </m:r>
                                  <m:sSub>
                                    <m:sSubPr>
                                      <m:ctrlPr>
                                        <a:rPr lang="pt-PT" b="0"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𝑁</m:t>
                                      </m:r>
                                    </m:e>
                                    <m:sub>
                                      <m:r>
                                        <a:rPr lang="pt-PT" b="0" i="1" smtClean="0">
                                          <a:latin typeface="Cambria Math" panose="02040503050406030204" pitchFamily="18" charset="0"/>
                                          <a:ea typeface="Cambria Math" panose="02040503050406030204" pitchFamily="18" charset="0"/>
                                        </a:rPr>
                                        <m:t>𝐵</m:t>
                                      </m:r>
                                    </m:sub>
                                  </m:sSub>
                                </m:num>
                                <m:den>
                                  <m:r>
                                    <a:rPr lang="pt-PT" b="0" i="1" smtClean="0">
                                      <a:latin typeface="Cambria Math" panose="02040503050406030204" pitchFamily="18" charset="0"/>
                                      <a:ea typeface="Cambria Math" panose="02040503050406030204" pitchFamily="18" charset="0"/>
                                    </a:rPr>
                                    <m:t>𝑁</m:t>
                                  </m:r>
                                </m:den>
                              </m:f>
                            </m:sup>
                          </m:sSup>
                        </m:e>
                      </m:nary>
                      <m:r>
                        <a:rPr lang="pt-PT" i="1" smtClean="0">
                          <a:latin typeface="Cambria Math" panose="02040503050406030204" pitchFamily="18" charset="0"/>
                          <a:ea typeface="Cambria Math" panose="02040503050406030204" pitchFamily="18" charset="0"/>
                        </a:rPr>
                        <m:t>∙</m:t>
                      </m:r>
                      <m:nary>
                        <m:naryPr>
                          <m:chr m:val="∑"/>
                          <m:limLoc m:val="subSup"/>
                          <m:ctrlPr>
                            <a:rPr lang="pt-PT" i="1">
                              <a:latin typeface="Cambria Math" panose="02040503050406030204" pitchFamily="18" charset="0"/>
                            </a:rPr>
                          </m:ctrlPr>
                        </m:naryPr>
                        <m:sub>
                          <m:r>
                            <m:rPr>
                              <m:brk m:alnAt="1"/>
                            </m:rPr>
                            <a:rPr lang="pt-PT" b="0" i="1" smtClean="0">
                              <a:latin typeface="Cambria Math" panose="02040503050406030204" pitchFamily="18" charset="0"/>
                            </a:rPr>
                            <m:t>𝑝</m:t>
                          </m:r>
                          <m:r>
                            <a:rPr lang="pt-PT" i="1">
                              <a:latin typeface="Cambria Math" panose="02040503050406030204" pitchFamily="18" charset="0"/>
                            </a:rPr>
                            <m:t>=0</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r>
                            <a:rPr lang="pt-PT" i="1">
                              <a:latin typeface="Cambria Math" panose="02040503050406030204" pitchFamily="18" charset="0"/>
                            </a:rPr>
                            <m:t>−1</m:t>
                          </m:r>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i="1">
                                  <a:latin typeface="Cambria Math" panose="02040503050406030204" pitchFamily="18" charset="0"/>
                                </a:rPr>
                                <m:t>𝑅</m:t>
                              </m:r>
                            </m:sub>
                          </m:sSub>
                          <m:d>
                            <m:dPr>
                              <m:ctrlPr>
                                <a:rPr lang="pt-PT" i="1">
                                  <a:latin typeface="Cambria Math" panose="02040503050406030204" pitchFamily="18" charset="0"/>
                                </a:rPr>
                              </m:ctrlPr>
                            </m:dPr>
                            <m:e>
                              <m:r>
                                <a:rPr lang="pt-PT" b="0" i="1" smtClean="0">
                                  <a:latin typeface="Cambria Math" panose="02040503050406030204" pitchFamily="18" charset="0"/>
                                </a:rPr>
                                <m:t>𝑟</m:t>
                              </m:r>
                              <m:sSub>
                                <m:sSubPr>
                                  <m:ctrlPr>
                                    <a:rPr lang="pt-PT" i="1">
                                      <a:latin typeface="Cambria Math" panose="02040503050406030204" pitchFamily="18" charset="0"/>
                                    </a:rPr>
                                  </m:ctrlPr>
                                </m:sSubPr>
                                <m:e>
                                  <m:r>
                                    <a:rPr lang="pt-PT" i="1">
                                      <a:latin typeface="Cambria Math" panose="02040503050406030204" pitchFamily="18" charset="0"/>
                                    </a:rPr>
                                    <m:t>𝑁</m:t>
                                  </m:r>
                                </m:e>
                                <m:sub>
                                  <m:r>
                                    <a:rPr lang="pt-PT" i="1">
                                      <a:latin typeface="Cambria Math" panose="02040503050406030204" pitchFamily="18" charset="0"/>
                                    </a:rPr>
                                    <m:t>𝐵</m:t>
                                  </m:r>
                                </m:sub>
                              </m:sSub>
                              <m:r>
                                <a:rPr lang="pt-PT" b="0" i="1" smtClean="0">
                                  <a:latin typeface="Cambria Math" panose="02040503050406030204" pitchFamily="18" charset="0"/>
                                </a:rPr>
                                <m:t>+</m:t>
                              </m:r>
                              <m:r>
                                <a:rPr lang="pt-PT" b="0" i="1" smtClean="0">
                                  <a:latin typeface="Cambria Math" panose="02040503050406030204" pitchFamily="18" charset="0"/>
                                </a:rPr>
                                <m:t>𝑝</m:t>
                              </m:r>
                            </m:e>
                          </m:d>
                          <m:sSubSup>
                            <m:sSubSupPr>
                              <m:ctrlPr>
                                <a:rPr lang="pt-PT" i="1">
                                  <a:latin typeface="Cambria Math" panose="02040503050406030204" pitchFamily="18" charset="0"/>
                                </a:rPr>
                              </m:ctrlPr>
                            </m:sSubSupPr>
                            <m:e>
                              <m:r>
                                <a:rPr lang="pt-PT" i="1">
                                  <a:latin typeface="Cambria Math" panose="02040503050406030204" pitchFamily="18" charset="0"/>
                                </a:rPr>
                                <m:t>𝑠</m:t>
                              </m:r>
                            </m:e>
                            <m:sub>
                              <m:r>
                                <a:rPr lang="pt-PT" i="1">
                                  <a:latin typeface="Cambria Math" panose="02040503050406030204" pitchFamily="18" charset="0"/>
                                </a:rPr>
                                <m:t>𝑟𝑒𝑓</m:t>
                              </m:r>
                            </m:sub>
                            <m:sup>
                              <m:r>
                                <a:rPr lang="pt-PT" i="1">
                                  <a:latin typeface="Cambria Math" panose="02040503050406030204" pitchFamily="18" charset="0"/>
                                </a:rPr>
                                <m:t>∗</m:t>
                              </m:r>
                            </m:sup>
                          </m:sSubSup>
                          <m:d>
                            <m:dPr>
                              <m:ctrlPr>
                                <a:rPr lang="pt-PT" i="1">
                                  <a:latin typeface="Cambria Math" panose="02040503050406030204" pitchFamily="18" charset="0"/>
                                </a:rPr>
                              </m:ctrlPr>
                            </m:dPr>
                            <m:e>
                              <m:r>
                                <a:rPr lang="pt-PT" i="1">
                                  <a:latin typeface="Cambria Math" panose="02040503050406030204" pitchFamily="18" charset="0"/>
                                </a:rPr>
                                <m:t>𝑟</m:t>
                              </m:r>
                              <m:sSub>
                                <m:sSubPr>
                                  <m:ctrlPr>
                                    <a:rPr lang="pt-PT" i="1">
                                      <a:latin typeface="Cambria Math" panose="02040503050406030204" pitchFamily="18" charset="0"/>
                                    </a:rPr>
                                  </m:ctrlPr>
                                </m:sSubPr>
                                <m:e>
                                  <m:r>
                                    <a:rPr lang="pt-PT" i="1">
                                      <a:latin typeface="Cambria Math" panose="02040503050406030204" pitchFamily="18" charset="0"/>
                                    </a:rPr>
                                    <m:t>𝑁</m:t>
                                  </m:r>
                                </m:e>
                                <m:sub>
                                  <m:r>
                                    <a:rPr lang="pt-PT" i="1">
                                      <a:latin typeface="Cambria Math" panose="02040503050406030204" pitchFamily="18" charset="0"/>
                                    </a:rPr>
                                    <m:t>𝐵</m:t>
                                  </m:r>
                                </m:sub>
                              </m:sSub>
                              <m:r>
                                <a:rPr lang="pt-PT" b="0" i="1" smtClean="0">
                                  <a:latin typeface="Cambria Math" panose="02040503050406030204" pitchFamily="18" charset="0"/>
                                </a:rPr>
                                <m:t>+</m:t>
                              </m:r>
                              <m:r>
                                <a:rPr lang="pt-PT" b="0" i="1" smtClean="0">
                                  <a:latin typeface="Cambria Math" panose="02040503050406030204" pitchFamily="18" charset="0"/>
                                </a:rPr>
                                <m:t>𝑝</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𝑙</m:t>
                              </m:r>
                            </m:e>
                          </m:d>
                        </m:e>
                      </m:nary>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2</m:t>
                          </m:r>
                          <m:r>
                            <a:rPr lang="pt-PT" i="1">
                              <a:latin typeface="Cambria Math" panose="02040503050406030204" pitchFamily="18" charset="0"/>
                              <a:ea typeface="Cambria Math" panose="02040503050406030204" pitchFamily="18" charset="0"/>
                            </a:rPr>
                            <m:t>𝜋</m:t>
                          </m:r>
                          <m:f>
                            <m:fPr>
                              <m:ctrlPr>
                                <a:rPr lang="pt-PT" i="1">
                                  <a:latin typeface="Cambria Math" panose="02040503050406030204" pitchFamily="18" charset="0"/>
                                  <a:ea typeface="Cambria Math" panose="02040503050406030204" pitchFamily="18" charset="0"/>
                                </a:rPr>
                              </m:ctrlPr>
                            </m:fPr>
                            <m:num>
                              <m:r>
                                <a:rPr lang="pt-PT" i="1">
                                  <a:latin typeface="Cambria Math" panose="02040503050406030204" pitchFamily="18" charset="0"/>
                                  <a:ea typeface="Cambria Math" panose="02040503050406030204" pitchFamily="18" charset="0"/>
                                </a:rPr>
                                <m:t>𝑚</m:t>
                              </m:r>
                              <m:r>
                                <a:rPr lang="pt-PT" b="0" i="1" smtClean="0">
                                  <a:latin typeface="Cambria Math" panose="02040503050406030204" pitchFamily="18" charset="0"/>
                                  <a:ea typeface="Cambria Math" panose="02040503050406030204" pitchFamily="18" charset="0"/>
                                </a:rPr>
                                <m:t>𝑝</m:t>
                              </m:r>
                            </m:num>
                            <m:den>
                              <m:r>
                                <a:rPr lang="pt-PT" i="1">
                                  <a:latin typeface="Cambria Math" panose="02040503050406030204" pitchFamily="18" charset="0"/>
                                  <a:ea typeface="Cambria Math" panose="02040503050406030204" pitchFamily="18" charset="0"/>
                                </a:rPr>
                                <m:t>𝑁</m:t>
                              </m:r>
                            </m:den>
                          </m:f>
                        </m:sup>
                      </m:sSup>
                    </m:oMath>
                  </m:oMathPara>
                </a14:m>
                <a:endParaRPr lang="pt-PT" dirty="0"/>
              </a:p>
            </p:txBody>
          </p:sp>
        </mc:Choice>
        <mc:Fallback xmlns="">
          <p:sp>
            <p:nvSpPr>
              <p:cNvPr id="11" name="CaixaDeTexto 10">
                <a:extLst>
                  <a:ext uri="{FF2B5EF4-FFF2-40B4-BE49-F238E27FC236}">
                    <a16:creationId xmlns:a16="http://schemas.microsoft.com/office/drawing/2014/main" id="{14F3FCBD-7888-4972-B0E9-5AA344F41A09}"/>
                  </a:ext>
                </a:extLst>
              </p:cNvPr>
              <p:cNvSpPr txBox="1">
                <a:spLocks noRot="1" noChangeAspect="1" noMove="1" noResize="1" noEditPoints="1" noAdjustHandles="1" noChangeArrowheads="1" noChangeShapeType="1" noTextEdit="1"/>
              </p:cNvSpPr>
              <p:nvPr/>
            </p:nvSpPr>
            <p:spPr>
              <a:xfrm>
                <a:off x="471383" y="2255593"/>
                <a:ext cx="8163710" cy="597343"/>
              </a:xfrm>
              <a:prstGeom prst="rect">
                <a:avLst/>
              </a:prstGeom>
              <a:blipFill>
                <a:blip r:embed="rId3"/>
                <a:stretch>
                  <a:fillRect/>
                </a:stretch>
              </a:blipFill>
            </p:spPr>
            <p:txBody>
              <a:bodyPr/>
              <a:lstStyle/>
              <a:p>
                <a:r>
                  <a:rPr lang="pt-PT">
                    <a:noFill/>
                  </a:rPr>
                  <a:t> </a:t>
                </a:r>
              </a:p>
            </p:txBody>
          </p:sp>
        </mc:Fallback>
      </mc:AlternateContent>
      <p:sp>
        <p:nvSpPr>
          <p:cNvPr id="4" name="Sinal de Multiplicação 3">
            <a:extLst>
              <a:ext uri="{FF2B5EF4-FFF2-40B4-BE49-F238E27FC236}">
                <a16:creationId xmlns:a16="http://schemas.microsoft.com/office/drawing/2014/main" id="{C5778D89-01C5-4D1F-84A1-469CEB3FB3AE}"/>
              </a:ext>
            </a:extLst>
          </p:cNvPr>
          <p:cNvSpPr/>
          <p:nvPr/>
        </p:nvSpPr>
        <p:spPr>
          <a:xfrm>
            <a:off x="7524328" y="2014204"/>
            <a:ext cx="1148289" cy="108012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3F19FA7-57B1-4460-87C8-3B1CD109A382}"/>
                  </a:ext>
                </a:extLst>
              </p:cNvPr>
              <p:cNvSpPr txBox="1"/>
              <p:nvPr/>
            </p:nvSpPr>
            <p:spPr>
              <a:xfrm>
                <a:off x="999593" y="3691500"/>
                <a:ext cx="7087132" cy="597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𝐶𝐶𝐹</m:t>
                      </m:r>
                      <m:d>
                        <m:dPr>
                          <m:ctrlPr>
                            <a:rPr lang="pt-PT" b="0" i="1" smtClean="0">
                              <a:latin typeface="Cambria Math" panose="02040503050406030204" pitchFamily="18" charset="0"/>
                            </a:rPr>
                          </m:ctrlPr>
                        </m:dPr>
                        <m:e>
                          <m:r>
                            <a:rPr lang="pt-PT" b="0" i="1" smtClean="0">
                              <a:latin typeface="Cambria Math" panose="02040503050406030204" pitchFamily="18" charset="0"/>
                            </a:rPr>
                            <m:t>𝑙</m:t>
                          </m:r>
                          <m:r>
                            <a:rPr lang="pt-PT" b="0" i="1" smtClean="0">
                              <a:latin typeface="Cambria Math" panose="02040503050406030204" pitchFamily="18" charset="0"/>
                            </a:rPr>
                            <m:t>,</m:t>
                          </m:r>
                          <m:r>
                            <a:rPr lang="pt-PT" b="0" i="1" smtClean="0">
                              <a:latin typeface="Cambria Math" panose="02040503050406030204" pitchFamily="18" charset="0"/>
                            </a:rPr>
                            <m:t>𝑚</m:t>
                          </m:r>
                        </m:e>
                      </m:d>
                      <m:r>
                        <a:rPr lang="pt-PT" i="1">
                          <a:latin typeface="Cambria Math" panose="02040503050406030204" pitchFamily="18" charset="0"/>
                        </a:rPr>
                        <m:t>=</m:t>
                      </m:r>
                      <m:nary>
                        <m:naryPr>
                          <m:chr m:val="∑"/>
                          <m:limLoc m:val="subSup"/>
                          <m:ctrlPr>
                            <a:rPr lang="pt-PT" i="1" smtClean="0">
                              <a:latin typeface="Cambria Math" panose="02040503050406030204" pitchFamily="18" charset="0"/>
                            </a:rPr>
                          </m:ctrlPr>
                        </m:naryPr>
                        <m:sub>
                          <m:r>
                            <m:rPr>
                              <m:brk m:alnAt="25"/>
                            </m:rPr>
                            <a:rPr lang="pt-PT" b="0" i="1" smtClean="0">
                              <a:latin typeface="Cambria Math" panose="02040503050406030204" pitchFamily="18" charset="0"/>
                            </a:rPr>
                            <m:t>𝑟</m:t>
                          </m:r>
                          <m:r>
                            <a:rPr lang="pt-PT" b="0" i="1" smtClean="0">
                              <a:latin typeface="Cambria Math" panose="02040503050406030204" pitchFamily="18" charset="0"/>
                            </a:rPr>
                            <m:t>=0</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r>
                            <a:rPr lang="pt-PT" b="0" i="1" smtClean="0">
                              <a:latin typeface="Cambria Math" panose="02040503050406030204" pitchFamily="18" charset="0"/>
                            </a:rPr>
                            <m:t>−1</m:t>
                          </m:r>
                        </m:sup>
                        <m:e>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2</m:t>
                              </m:r>
                              <m:r>
                                <a:rPr lang="pt-PT" i="1">
                                  <a:latin typeface="Cambria Math" panose="02040503050406030204" pitchFamily="18" charset="0"/>
                                  <a:ea typeface="Cambria Math" panose="02040503050406030204" pitchFamily="18" charset="0"/>
                                </a:rPr>
                                <m:t>𝜋</m:t>
                              </m:r>
                              <m:f>
                                <m:fPr>
                                  <m:ctrlPr>
                                    <a:rPr lang="pt-PT"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𝑚𝑟</m:t>
                                  </m:r>
                                  <m:sSub>
                                    <m:sSubPr>
                                      <m:ctrlPr>
                                        <a:rPr lang="pt-PT" b="0"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𝑁</m:t>
                                      </m:r>
                                    </m:e>
                                    <m:sub>
                                      <m:r>
                                        <a:rPr lang="pt-PT" b="0" i="1" smtClean="0">
                                          <a:latin typeface="Cambria Math" panose="02040503050406030204" pitchFamily="18" charset="0"/>
                                          <a:ea typeface="Cambria Math" panose="02040503050406030204" pitchFamily="18" charset="0"/>
                                        </a:rPr>
                                        <m:t>𝐵</m:t>
                                      </m:r>
                                    </m:sub>
                                  </m:sSub>
                                </m:num>
                                <m:den>
                                  <m:r>
                                    <a:rPr lang="pt-PT" b="0" i="1" smtClean="0">
                                      <a:latin typeface="Cambria Math" panose="02040503050406030204" pitchFamily="18" charset="0"/>
                                      <a:ea typeface="Cambria Math" panose="02040503050406030204" pitchFamily="18" charset="0"/>
                                    </a:rPr>
                                    <m:t>𝑁</m:t>
                                  </m:r>
                                </m:den>
                              </m:f>
                            </m:sup>
                          </m:sSup>
                        </m:e>
                      </m:nary>
                      <m:r>
                        <a:rPr lang="pt-PT" i="1" smtClean="0">
                          <a:latin typeface="Cambria Math" panose="02040503050406030204" pitchFamily="18" charset="0"/>
                          <a:ea typeface="Cambria Math" panose="02040503050406030204" pitchFamily="18" charset="0"/>
                        </a:rPr>
                        <m:t>∙</m:t>
                      </m:r>
                      <m:nary>
                        <m:naryPr>
                          <m:chr m:val="∑"/>
                          <m:limLoc m:val="subSup"/>
                          <m:ctrlPr>
                            <a:rPr lang="pt-PT" i="1">
                              <a:latin typeface="Cambria Math" panose="02040503050406030204" pitchFamily="18" charset="0"/>
                            </a:rPr>
                          </m:ctrlPr>
                        </m:naryPr>
                        <m:sub>
                          <m:r>
                            <m:rPr>
                              <m:brk m:alnAt="1"/>
                            </m:rPr>
                            <a:rPr lang="pt-PT" b="0" i="1" smtClean="0">
                              <a:latin typeface="Cambria Math" panose="02040503050406030204" pitchFamily="18" charset="0"/>
                            </a:rPr>
                            <m:t>𝑝</m:t>
                          </m:r>
                          <m:r>
                            <a:rPr lang="pt-PT" i="1">
                              <a:latin typeface="Cambria Math" panose="02040503050406030204" pitchFamily="18" charset="0"/>
                            </a:rPr>
                            <m:t>=0</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𝐵</m:t>
                              </m:r>
                            </m:sub>
                          </m:sSub>
                          <m:r>
                            <a:rPr lang="pt-PT" i="1">
                              <a:latin typeface="Cambria Math" panose="02040503050406030204" pitchFamily="18" charset="0"/>
                            </a:rPr>
                            <m:t>−1</m:t>
                          </m:r>
                        </m:sup>
                        <m:e>
                          <m:sSub>
                            <m:sSubPr>
                              <m:ctrlPr>
                                <a:rPr lang="pt-PT" i="1">
                                  <a:latin typeface="Cambria Math" panose="02040503050406030204" pitchFamily="18" charset="0"/>
                                </a:rPr>
                              </m:ctrlPr>
                            </m:sSubPr>
                            <m:e>
                              <m:r>
                                <a:rPr lang="pt-PT" i="1">
                                  <a:latin typeface="Cambria Math" panose="02040503050406030204" pitchFamily="18" charset="0"/>
                                </a:rPr>
                                <m:t>𝑠</m:t>
                              </m:r>
                            </m:e>
                            <m:sub>
                              <m:r>
                                <a:rPr lang="pt-PT" i="1">
                                  <a:latin typeface="Cambria Math" panose="02040503050406030204" pitchFamily="18" charset="0"/>
                                </a:rPr>
                                <m:t>𝑅</m:t>
                              </m:r>
                            </m:sub>
                          </m:sSub>
                          <m:d>
                            <m:dPr>
                              <m:ctrlPr>
                                <a:rPr lang="pt-PT" i="1">
                                  <a:latin typeface="Cambria Math" panose="02040503050406030204" pitchFamily="18" charset="0"/>
                                </a:rPr>
                              </m:ctrlPr>
                            </m:dPr>
                            <m:e>
                              <m:r>
                                <a:rPr lang="pt-PT" b="0" i="1" smtClean="0">
                                  <a:latin typeface="Cambria Math" panose="02040503050406030204" pitchFamily="18" charset="0"/>
                                </a:rPr>
                                <m:t>𝑟</m:t>
                              </m:r>
                              <m:sSub>
                                <m:sSubPr>
                                  <m:ctrlPr>
                                    <a:rPr lang="pt-PT" i="1">
                                      <a:latin typeface="Cambria Math" panose="02040503050406030204" pitchFamily="18" charset="0"/>
                                    </a:rPr>
                                  </m:ctrlPr>
                                </m:sSubPr>
                                <m:e>
                                  <m:r>
                                    <a:rPr lang="pt-PT" i="1">
                                      <a:latin typeface="Cambria Math" panose="02040503050406030204" pitchFamily="18" charset="0"/>
                                    </a:rPr>
                                    <m:t>𝑁</m:t>
                                  </m:r>
                                </m:e>
                                <m:sub>
                                  <m:r>
                                    <a:rPr lang="pt-PT" i="1">
                                      <a:latin typeface="Cambria Math" panose="02040503050406030204" pitchFamily="18" charset="0"/>
                                    </a:rPr>
                                    <m:t>𝐵</m:t>
                                  </m:r>
                                </m:sub>
                              </m:sSub>
                              <m:r>
                                <a:rPr lang="pt-PT" b="0" i="1" smtClean="0">
                                  <a:latin typeface="Cambria Math" panose="02040503050406030204" pitchFamily="18" charset="0"/>
                                </a:rPr>
                                <m:t>+</m:t>
                              </m:r>
                              <m:r>
                                <a:rPr lang="pt-PT" b="0" i="1" smtClean="0">
                                  <a:latin typeface="Cambria Math" panose="02040503050406030204" pitchFamily="18" charset="0"/>
                                </a:rPr>
                                <m:t>𝑝</m:t>
                              </m:r>
                            </m:e>
                          </m:d>
                          <m:sSubSup>
                            <m:sSubSupPr>
                              <m:ctrlPr>
                                <a:rPr lang="pt-PT" i="1">
                                  <a:latin typeface="Cambria Math" panose="02040503050406030204" pitchFamily="18" charset="0"/>
                                </a:rPr>
                              </m:ctrlPr>
                            </m:sSubSupPr>
                            <m:e>
                              <m:r>
                                <a:rPr lang="pt-PT" i="1">
                                  <a:latin typeface="Cambria Math" panose="02040503050406030204" pitchFamily="18" charset="0"/>
                                </a:rPr>
                                <m:t>𝑠</m:t>
                              </m:r>
                            </m:e>
                            <m:sub>
                              <m:r>
                                <a:rPr lang="pt-PT" i="1">
                                  <a:latin typeface="Cambria Math" panose="02040503050406030204" pitchFamily="18" charset="0"/>
                                </a:rPr>
                                <m:t>𝑟𝑒𝑓</m:t>
                              </m:r>
                            </m:sub>
                            <m:sup>
                              <m:r>
                                <a:rPr lang="pt-PT" i="1">
                                  <a:latin typeface="Cambria Math" panose="02040503050406030204" pitchFamily="18" charset="0"/>
                                </a:rPr>
                                <m:t>∗</m:t>
                              </m:r>
                            </m:sup>
                          </m:sSubSup>
                          <m:d>
                            <m:dPr>
                              <m:ctrlPr>
                                <a:rPr lang="pt-PT" i="1">
                                  <a:latin typeface="Cambria Math" panose="02040503050406030204" pitchFamily="18" charset="0"/>
                                </a:rPr>
                              </m:ctrlPr>
                            </m:dPr>
                            <m:e>
                              <m:r>
                                <a:rPr lang="pt-PT" i="1">
                                  <a:latin typeface="Cambria Math" panose="02040503050406030204" pitchFamily="18" charset="0"/>
                                </a:rPr>
                                <m:t>𝑟</m:t>
                              </m:r>
                              <m:sSub>
                                <m:sSubPr>
                                  <m:ctrlPr>
                                    <a:rPr lang="pt-PT" i="1">
                                      <a:latin typeface="Cambria Math" panose="02040503050406030204" pitchFamily="18" charset="0"/>
                                    </a:rPr>
                                  </m:ctrlPr>
                                </m:sSubPr>
                                <m:e>
                                  <m:r>
                                    <a:rPr lang="pt-PT" i="1">
                                      <a:latin typeface="Cambria Math" panose="02040503050406030204" pitchFamily="18" charset="0"/>
                                    </a:rPr>
                                    <m:t>𝑁</m:t>
                                  </m:r>
                                </m:e>
                                <m:sub>
                                  <m:r>
                                    <a:rPr lang="pt-PT" i="1">
                                      <a:latin typeface="Cambria Math" panose="02040503050406030204" pitchFamily="18" charset="0"/>
                                    </a:rPr>
                                    <m:t>𝐵</m:t>
                                  </m:r>
                                </m:sub>
                              </m:sSub>
                              <m:r>
                                <a:rPr lang="pt-PT" b="0" i="1" smtClean="0">
                                  <a:latin typeface="Cambria Math" panose="02040503050406030204" pitchFamily="18" charset="0"/>
                                </a:rPr>
                                <m:t>+</m:t>
                              </m:r>
                              <m:r>
                                <a:rPr lang="pt-PT" b="0" i="1" smtClean="0">
                                  <a:latin typeface="Cambria Math" panose="02040503050406030204" pitchFamily="18" charset="0"/>
                                </a:rPr>
                                <m:t>𝑝</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𝑙</m:t>
                              </m:r>
                            </m:e>
                          </m:d>
                        </m:e>
                      </m:nary>
                    </m:oMath>
                  </m:oMathPara>
                </a14:m>
                <a:endParaRPr lang="pt-PT" dirty="0"/>
              </a:p>
            </p:txBody>
          </p:sp>
        </mc:Choice>
        <mc:Fallback xmlns="">
          <p:sp>
            <p:nvSpPr>
              <p:cNvPr id="8" name="CaixaDeTexto 7">
                <a:extLst>
                  <a:ext uri="{FF2B5EF4-FFF2-40B4-BE49-F238E27FC236}">
                    <a16:creationId xmlns:a16="http://schemas.microsoft.com/office/drawing/2014/main" id="{53F19FA7-57B1-4460-87C8-3B1CD109A382}"/>
                  </a:ext>
                </a:extLst>
              </p:cNvPr>
              <p:cNvSpPr txBox="1">
                <a:spLocks noRot="1" noChangeAspect="1" noMove="1" noResize="1" noEditPoints="1" noAdjustHandles="1" noChangeArrowheads="1" noChangeShapeType="1" noTextEdit="1"/>
              </p:cNvSpPr>
              <p:nvPr/>
            </p:nvSpPr>
            <p:spPr>
              <a:xfrm>
                <a:off x="999593" y="3691500"/>
                <a:ext cx="7087132" cy="597343"/>
              </a:xfrm>
              <a:prstGeom prst="rect">
                <a:avLst/>
              </a:prstGeom>
              <a:blipFill>
                <a:blip r:embed="rId4"/>
                <a:stretch>
                  <a:fillRect/>
                </a:stretch>
              </a:blipFill>
            </p:spPr>
            <p:txBody>
              <a:bodyPr/>
              <a:lstStyle/>
              <a:p>
                <a:r>
                  <a:rPr lang="pt-PT">
                    <a:noFill/>
                  </a:rPr>
                  <a:t> </a:t>
                </a:r>
              </a:p>
            </p:txBody>
          </p:sp>
        </mc:Fallback>
      </mc:AlternateContent>
      <p:sp>
        <p:nvSpPr>
          <p:cNvPr id="5" name="Chaveta à esquerda 4">
            <a:extLst>
              <a:ext uri="{FF2B5EF4-FFF2-40B4-BE49-F238E27FC236}">
                <a16:creationId xmlns:a16="http://schemas.microsoft.com/office/drawing/2014/main" id="{F9474E27-F9C0-4E58-B916-075B0A6AD7BD}"/>
              </a:ext>
            </a:extLst>
          </p:cNvPr>
          <p:cNvSpPr/>
          <p:nvPr/>
        </p:nvSpPr>
        <p:spPr>
          <a:xfrm rot="16200000">
            <a:off x="6028648" y="2599144"/>
            <a:ext cx="241388" cy="3874765"/>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pt-PT"/>
          </a:p>
        </p:txBody>
      </p:sp>
      <p:sp>
        <p:nvSpPr>
          <p:cNvPr id="12" name="Retângulo 11">
            <a:extLst>
              <a:ext uri="{FF2B5EF4-FFF2-40B4-BE49-F238E27FC236}">
                <a16:creationId xmlns:a16="http://schemas.microsoft.com/office/drawing/2014/main" id="{6D8AA362-6FE4-4C8B-A227-20EBE77AD52E}"/>
              </a:ext>
            </a:extLst>
          </p:cNvPr>
          <p:cNvSpPr/>
          <p:nvPr/>
        </p:nvSpPr>
        <p:spPr>
          <a:xfrm>
            <a:off x="3562366" y="4763933"/>
            <a:ext cx="4513572" cy="338554"/>
          </a:xfrm>
          <a:prstGeom prst="rect">
            <a:avLst/>
          </a:prstGeom>
        </p:spPr>
        <p:txBody>
          <a:bodyPr wrap="square">
            <a:spAutoFit/>
          </a:bodyPr>
          <a:lstStyle/>
          <a:p>
            <a:pPr lvl="2"/>
            <a:r>
              <a:rPr lang="pt-PT" sz="1600" dirty="0"/>
              <a:t>1D Cross-</a:t>
            </a:r>
            <a:r>
              <a:rPr lang="pt-PT" sz="1600" dirty="0" err="1"/>
              <a:t>correlation</a:t>
            </a:r>
            <a:r>
              <a:rPr lang="pt-PT" sz="1600" dirty="0"/>
              <a:t> for </a:t>
            </a:r>
            <a:r>
              <a:rPr lang="pt-PT" sz="1600" dirty="0" err="1"/>
              <a:t>the</a:t>
            </a:r>
            <a:r>
              <a:rPr lang="pt-PT" sz="1600" dirty="0"/>
              <a:t> r-</a:t>
            </a:r>
            <a:r>
              <a:rPr lang="pt-PT" sz="1600" dirty="0" err="1"/>
              <a:t>th</a:t>
            </a:r>
            <a:r>
              <a:rPr lang="pt-PT" sz="1600" dirty="0"/>
              <a:t> </a:t>
            </a:r>
            <a:r>
              <a:rPr lang="pt-PT" sz="1600" dirty="0" err="1"/>
              <a:t>batch</a:t>
            </a:r>
            <a:endParaRPr lang="pt-PT" sz="1600" dirty="0"/>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A16214F-2340-4F1D-98E0-0572E7E97196}"/>
                  </a:ext>
                </a:extLst>
              </p:cNvPr>
              <p:cNvSpPr txBox="1"/>
              <p:nvPr/>
            </p:nvSpPr>
            <p:spPr>
              <a:xfrm>
                <a:off x="2183839" y="5445224"/>
                <a:ext cx="5357429" cy="566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𝐶𝐶𝐹</m:t>
                      </m:r>
                      <m:d>
                        <m:dPr>
                          <m:ctrlPr>
                            <a:rPr lang="pt-PT" b="0" i="1" smtClean="0">
                              <a:latin typeface="Cambria Math" panose="02040503050406030204" pitchFamily="18" charset="0"/>
                            </a:rPr>
                          </m:ctrlPr>
                        </m:dPr>
                        <m:e>
                          <m:r>
                            <a:rPr lang="pt-PT" b="0" i="1" smtClean="0">
                              <a:latin typeface="Cambria Math" panose="02040503050406030204" pitchFamily="18" charset="0"/>
                            </a:rPr>
                            <m:t>𝑙</m:t>
                          </m:r>
                          <m:r>
                            <a:rPr lang="pt-PT" b="0" i="1" smtClean="0">
                              <a:latin typeface="Cambria Math" panose="02040503050406030204" pitchFamily="18" charset="0"/>
                            </a:rPr>
                            <m:t>,</m:t>
                          </m:r>
                          <m:r>
                            <a:rPr lang="pt-PT" b="0" i="1" smtClean="0">
                              <a:latin typeface="Cambria Math" panose="02040503050406030204" pitchFamily="18" charset="0"/>
                            </a:rPr>
                            <m:t>𝑚</m:t>
                          </m:r>
                        </m:e>
                      </m:d>
                      <m:r>
                        <a:rPr lang="pt-PT" i="1">
                          <a:latin typeface="Cambria Math" panose="02040503050406030204" pitchFamily="18" charset="0"/>
                        </a:rPr>
                        <m:t>=</m:t>
                      </m:r>
                      <m:nary>
                        <m:naryPr>
                          <m:chr m:val="∑"/>
                          <m:limLoc m:val="subSup"/>
                          <m:ctrlPr>
                            <a:rPr lang="pt-PT" i="1" smtClean="0">
                              <a:latin typeface="Cambria Math" panose="02040503050406030204" pitchFamily="18" charset="0"/>
                            </a:rPr>
                          </m:ctrlPr>
                        </m:naryPr>
                        <m:sub>
                          <m:r>
                            <m:rPr>
                              <m:brk m:alnAt="25"/>
                            </m:rPr>
                            <a:rPr lang="pt-PT" b="0" i="1" smtClean="0">
                              <a:latin typeface="Cambria Math" panose="02040503050406030204" pitchFamily="18" charset="0"/>
                            </a:rPr>
                            <m:t>𝑟</m:t>
                          </m:r>
                          <m:r>
                            <a:rPr lang="pt-PT" b="0" i="1" smtClean="0">
                              <a:latin typeface="Cambria Math" panose="02040503050406030204" pitchFamily="18" charset="0"/>
                            </a:rPr>
                            <m:t>=0</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𝑛</m:t>
                              </m:r>
                            </m:e>
                            <m:sub>
                              <m:r>
                                <a:rPr lang="pt-PT" b="0" i="1" smtClean="0">
                                  <a:latin typeface="Cambria Math" panose="02040503050406030204" pitchFamily="18" charset="0"/>
                                </a:rPr>
                                <m:t>𝐵</m:t>
                              </m:r>
                            </m:sub>
                          </m:sSub>
                          <m:r>
                            <a:rPr lang="pt-PT" b="0" i="1" smtClean="0">
                              <a:latin typeface="Cambria Math" panose="02040503050406030204" pitchFamily="18" charset="0"/>
                            </a:rPr>
                            <m:t>−1</m:t>
                          </m:r>
                        </m:sup>
                        <m:e>
                          <m:r>
                            <a:rPr lang="pt-PT" b="0" i="1" smtClean="0">
                              <a:latin typeface="Cambria Math" panose="02040503050406030204" pitchFamily="18" charset="0"/>
                            </a:rPr>
                            <m:t>𝐶𝐶𝐹</m:t>
                          </m:r>
                          <m:r>
                            <a:rPr lang="pt-PT" b="0" i="1" smtClean="0">
                              <a:latin typeface="Cambria Math" panose="02040503050406030204" pitchFamily="18" charset="0"/>
                            </a:rPr>
                            <m:t>(</m:t>
                          </m:r>
                          <m:r>
                            <a:rPr lang="pt-PT" b="0" i="1" smtClean="0">
                              <a:latin typeface="Cambria Math" panose="02040503050406030204" pitchFamily="18" charset="0"/>
                            </a:rPr>
                            <m:t>𝑙</m:t>
                          </m:r>
                          <m:r>
                            <a:rPr lang="pt-PT" b="0" i="1" smtClean="0">
                              <a:latin typeface="Cambria Math" panose="02040503050406030204" pitchFamily="18" charset="0"/>
                            </a:rPr>
                            <m:t>,</m:t>
                          </m:r>
                          <m:r>
                            <a:rPr lang="pt-PT" b="0" i="1" smtClean="0">
                              <a:latin typeface="Cambria Math" panose="02040503050406030204" pitchFamily="18" charset="0"/>
                            </a:rPr>
                            <m:t>𝑟</m:t>
                          </m:r>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2</m:t>
                              </m:r>
                              <m:r>
                                <a:rPr lang="pt-PT" i="1">
                                  <a:latin typeface="Cambria Math" panose="02040503050406030204" pitchFamily="18" charset="0"/>
                                  <a:ea typeface="Cambria Math" panose="02040503050406030204" pitchFamily="18" charset="0"/>
                                </a:rPr>
                                <m:t>𝜋</m:t>
                              </m:r>
                              <m:f>
                                <m:fPr>
                                  <m:ctrlPr>
                                    <a:rPr lang="pt-PT"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𝑚𝑟</m:t>
                                  </m:r>
                                  <m:sSub>
                                    <m:sSubPr>
                                      <m:ctrlPr>
                                        <a:rPr lang="pt-PT" b="0"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𝑁</m:t>
                                      </m:r>
                                    </m:e>
                                    <m:sub>
                                      <m:r>
                                        <a:rPr lang="pt-PT" b="0" i="1" smtClean="0">
                                          <a:latin typeface="Cambria Math" panose="02040503050406030204" pitchFamily="18" charset="0"/>
                                          <a:ea typeface="Cambria Math" panose="02040503050406030204" pitchFamily="18" charset="0"/>
                                        </a:rPr>
                                        <m:t>𝐵</m:t>
                                      </m:r>
                                    </m:sub>
                                  </m:sSub>
                                </m:num>
                                <m:den>
                                  <m:r>
                                    <a:rPr lang="pt-PT" b="0" i="1" smtClean="0">
                                      <a:latin typeface="Cambria Math" panose="02040503050406030204" pitchFamily="18" charset="0"/>
                                      <a:ea typeface="Cambria Math" panose="02040503050406030204" pitchFamily="18" charset="0"/>
                                    </a:rPr>
                                    <m:t>𝑁</m:t>
                                  </m:r>
                                </m:den>
                              </m:f>
                            </m:sup>
                          </m:sSup>
                        </m:e>
                      </m:nary>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𝐷𝐹𝑇</m:t>
                      </m:r>
                      <m:d>
                        <m:dPr>
                          <m:ctrlPr>
                            <a:rPr lang="pt-PT" i="1">
                              <a:latin typeface="Cambria Math" panose="02040503050406030204" pitchFamily="18" charset="0"/>
                            </a:rPr>
                          </m:ctrlPr>
                        </m:dPr>
                        <m:e>
                          <m:r>
                            <a:rPr lang="pt-PT" i="1">
                              <a:latin typeface="Cambria Math" panose="02040503050406030204" pitchFamily="18" charset="0"/>
                            </a:rPr>
                            <m:t>𝑙</m:t>
                          </m:r>
                          <m:r>
                            <a:rPr lang="pt-PT" i="1">
                              <a:latin typeface="Cambria Math" panose="02040503050406030204" pitchFamily="18" charset="0"/>
                            </a:rPr>
                            <m:t>,</m:t>
                          </m:r>
                          <m:r>
                            <a:rPr lang="pt-PT" b="0" i="1" smtClean="0">
                              <a:latin typeface="Cambria Math" panose="02040503050406030204" pitchFamily="18" charset="0"/>
                            </a:rPr>
                            <m:t>𝑟</m:t>
                          </m:r>
                        </m:e>
                      </m:d>
                    </m:oMath>
                  </m:oMathPara>
                </a14:m>
                <a:endParaRPr lang="pt-PT" dirty="0"/>
              </a:p>
            </p:txBody>
          </p:sp>
        </mc:Choice>
        <mc:Fallback xmlns="">
          <p:sp>
            <p:nvSpPr>
              <p:cNvPr id="13" name="CaixaDeTexto 12">
                <a:extLst>
                  <a:ext uri="{FF2B5EF4-FFF2-40B4-BE49-F238E27FC236}">
                    <a16:creationId xmlns:a16="http://schemas.microsoft.com/office/drawing/2014/main" id="{DA16214F-2340-4F1D-98E0-0572E7E97196}"/>
                  </a:ext>
                </a:extLst>
              </p:cNvPr>
              <p:cNvSpPr txBox="1">
                <a:spLocks noRot="1" noChangeAspect="1" noMove="1" noResize="1" noEditPoints="1" noAdjustHandles="1" noChangeArrowheads="1" noChangeShapeType="1" noTextEdit="1"/>
              </p:cNvSpPr>
              <p:nvPr/>
            </p:nvSpPr>
            <p:spPr>
              <a:xfrm>
                <a:off x="2183839" y="5445224"/>
                <a:ext cx="5357429" cy="566437"/>
              </a:xfrm>
              <a:prstGeom prst="rect">
                <a:avLst/>
              </a:prstGeom>
              <a:blipFill>
                <a:blip r:embed="rId5"/>
                <a:stretch>
                  <a:fillRect/>
                </a:stretch>
              </a:blipFill>
            </p:spPr>
            <p:txBody>
              <a:bodyPr/>
              <a:lstStyle/>
              <a:p>
                <a:r>
                  <a:rPr lang="pt-PT">
                    <a:noFill/>
                  </a:rPr>
                  <a:t> </a:t>
                </a:r>
              </a:p>
            </p:txBody>
          </p:sp>
        </mc:Fallback>
      </mc:AlternateContent>
      <p:sp>
        <p:nvSpPr>
          <p:cNvPr id="14" name="Marcador de Posição de Conteúdo 7167">
            <a:extLst>
              <a:ext uri="{FF2B5EF4-FFF2-40B4-BE49-F238E27FC236}">
                <a16:creationId xmlns:a16="http://schemas.microsoft.com/office/drawing/2014/main" id="{D0EE6D2A-B529-4CB8-BCCA-173ACD77F54E}"/>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97050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8" grpId="0"/>
      <p:bldP spid="5" grpId="0" animBg="1"/>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36</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196752"/>
            <a:ext cx="3164513" cy="523220"/>
          </a:xfrm>
          <a:prstGeom prst="rect">
            <a:avLst/>
          </a:prstGeom>
        </p:spPr>
        <p:txBody>
          <a:bodyPr wrap="square">
            <a:spAutoFit/>
          </a:bodyPr>
          <a:lstStyle/>
          <a:p>
            <a:r>
              <a:rPr lang="pt-PT" sz="2800" b="1" dirty="0" err="1"/>
              <a:t>Batches</a:t>
            </a:r>
            <a:r>
              <a:rPr lang="pt-PT" sz="2800" b="1" dirty="0"/>
              <a:t> </a:t>
            </a:r>
            <a:r>
              <a:rPr lang="pt-PT" sz="2800" b="1" dirty="0" err="1"/>
              <a:t>Algorithm</a:t>
            </a:r>
            <a:endParaRPr lang="pt-PT" sz="2800" b="1" dirty="0"/>
          </a:p>
        </p:txBody>
      </p:sp>
      <p:pic>
        <p:nvPicPr>
          <p:cNvPr id="4" name="Imagem 3">
            <a:extLst>
              <a:ext uri="{FF2B5EF4-FFF2-40B4-BE49-F238E27FC236}">
                <a16:creationId xmlns:a16="http://schemas.microsoft.com/office/drawing/2014/main" id="{424B8D2E-B2C0-4EBE-BC67-E432D2BC3F0F}"/>
              </a:ext>
            </a:extLst>
          </p:cNvPr>
          <p:cNvPicPr>
            <a:picLocks noChangeAspect="1"/>
          </p:cNvPicPr>
          <p:nvPr/>
        </p:nvPicPr>
        <p:blipFill>
          <a:blip r:embed="rId3"/>
          <a:stretch>
            <a:fillRect/>
          </a:stretch>
        </p:blipFill>
        <p:spPr>
          <a:xfrm>
            <a:off x="761242" y="1658417"/>
            <a:ext cx="7621516" cy="4588665"/>
          </a:xfrm>
          <a:prstGeom prst="rect">
            <a:avLst/>
          </a:prstGeom>
        </p:spPr>
      </p:pic>
      <p:sp>
        <p:nvSpPr>
          <p:cNvPr id="9" name="Retângulo 8">
            <a:extLst>
              <a:ext uri="{FF2B5EF4-FFF2-40B4-BE49-F238E27FC236}">
                <a16:creationId xmlns:a16="http://schemas.microsoft.com/office/drawing/2014/main" id="{FF82D998-ED36-4995-9DFE-2D31C03540E5}"/>
              </a:ext>
            </a:extLst>
          </p:cNvPr>
          <p:cNvSpPr/>
          <p:nvPr/>
        </p:nvSpPr>
        <p:spPr>
          <a:xfrm>
            <a:off x="761242" y="6228145"/>
            <a:ext cx="4997992" cy="461665"/>
          </a:xfrm>
          <a:prstGeom prst="rect">
            <a:avLst/>
          </a:prstGeom>
        </p:spPr>
        <p:txBody>
          <a:bodyPr wrap="square">
            <a:spAutoFit/>
          </a:bodyPr>
          <a:lstStyle/>
          <a:p>
            <a:r>
              <a:rPr lang="en-US" sz="1200" dirty="0"/>
              <a:t>Batches algorithm -  Signal processing scheme (</a:t>
            </a:r>
            <a:r>
              <a:rPr lang="en-US" sz="1200" i="1" dirty="0"/>
              <a:t>Marco </a:t>
            </a:r>
            <a:r>
              <a:rPr lang="en-US" sz="1200" i="1" dirty="0" err="1"/>
              <a:t>Martorella</a:t>
            </a:r>
            <a:r>
              <a:rPr lang="en-US" sz="1200" i="1" dirty="0"/>
              <a:t>, Fabrizio </a:t>
            </a:r>
            <a:r>
              <a:rPr lang="en-US" sz="1200" i="1" dirty="0" err="1"/>
              <a:t>Berizzi</a:t>
            </a:r>
            <a:r>
              <a:rPr lang="en-US" sz="1200" dirty="0"/>
              <a:t>, SET 243 PCL Detection Fundamentals)</a:t>
            </a:r>
            <a:endParaRPr lang="pt-PT" sz="1200" dirty="0"/>
          </a:p>
        </p:txBody>
      </p:sp>
      <p:sp>
        <p:nvSpPr>
          <p:cNvPr id="8" name="Marcador de Posição de Conteúdo 7167">
            <a:extLst>
              <a:ext uri="{FF2B5EF4-FFF2-40B4-BE49-F238E27FC236}">
                <a16:creationId xmlns:a16="http://schemas.microsoft.com/office/drawing/2014/main" id="{5B9812B9-2B85-4690-B09C-531A360617F8}"/>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423386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37</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196752"/>
            <a:ext cx="3236521" cy="523220"/>
          </a:xfrm>
          <a:prstGeom prst="rect">
            <a:avLst/>
          </a:prstGeom>
        </p:spPr>
        <p:txBody>
          <a:bodyPr wrap="square">
            <a:spAutoFit/>
          </a:bodyPr>
          <a:lstStyle/>
          <a:p>
            <a:r>
              <a:rPr lang="pt-PT" sz="2800" b="1" dirty="0" err="1"/>
              <a:t>Batches</a:t>
            </a:r>
            <a:r>
              <a:rPr lang="pt-PT" sz="2800" b="1" dirty="0"/>
              <a:t> </a:t>
            </a:r>
            <a:r>
              <a:rPr lang="pt-PT" sz="2800" b="1" dirty="0" err="1"/>
              <a:t>Algorithm</a:t>
            </a:r>
            <a:endParaRPr lang="pt-PT" sz="2800" b="1" dirty="0"/>
          </a:p>
        </p:txBody>
      </p:sp>
      <p:sp>
        <p:nvSpPr>
          <p:cNvPr id="7" name="Retângulo 6">
            <a:extLst>
              <a:ext uri="{FF2B5EF4-FFF2-40B4-BE49-F238E27FC236}">
                <a16:creationId xmlns:a16="http://schemas.microsoft.com/office/drawing/2014/main" id="{D4AEFCDB-DDBF-49E1-8474-33F7315F583F}"/>
              </a:ext>
            </a:extLst>
          </p:cNvPr>
          <p:cNvSpPr/>
          <p:nvPr/>
        </p:nvSpPr>
        <p:spPr>
          <a:xfrm>
            <a:off x="395536" y="2441792"/>
            <a:ext cx="2335913" cy="646331"/>
          </a:xfrm>
          <a:prstGeom prst="rect">
            <a:avLst/>
          </a:prstGeom>
        </p:spPr>
        <p:txBody>
          <a:bodyPr wrap="square">
            <a:spAutoFit/>
          </a:bodyPr>
          <a:lstStyle/>
          <a:p>
            <a:pPr lvl="2"/>
            <a:r>
              <a:rPr lang="pt-PT" dirty="0" err="1"/>
              <a:t>Batches</a:t>
            </a:r>
            <a:r>
              <a:rPr lang="pt-PT" dirty="0"/>
              <a:t> maiores</a:t>
            </a:r>
          </a:p>
        </p:txBody>
      </p:sp>
      <p:sp>
        <p:nvSpPr>
          <p:cNvPr id="3" name="Seta: Para a Direita 2">
            <a:extLst>
              <a:ext uri="{FF2B5EF4-FFF2-40B4-BE49-F238E27FC236}">
                <a16:creationId xmlns:a16="http://schemas.microsoft.com/office/drawing/2014/main" id="{EC03E4F0-6A3D-47B4-9829-4DB3ED63FC14}"/>
              </a:ext>
            </a:extLst>
          </p:cNvPr>
          <p:cNvSpPr/>
          <p:nvPr/>
        </p:nvSpPr>
        <p:spPr>
          <a:xfrm>
            <a:off x="2339752" y="2503348"/>
            <a:ext cx="936104"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1" name="Retângulo 10">
            <a:extLst>
              <a:ext uri="{FF2B5EF4-FFF2-40B4-BE49-F238E27FC236}">
                <a16:creationId xmlns:a16="http://schemas.microsoft.com/office/drawing/2014/main" id="{20F29409-1A2B-4023-8EFF-A0DF41F06BC3}"/>
              </a:ext>
            </a:extLst>
          </p:cNvPr>
          <p:cNvSpPr/>
          <p:nvPr/>
        </p:nvSpPr>
        <p:spPr>
          <a:xfrm>
            <a:off x="2483768" y="2439342"/>
            <a:ext cx="2448272" cy="923330"/>
          </a:xfrm>
          <a:prstGeom prst="rect">
            <a:avLst/>
          </a:prstGeom>
        </p:spPr>
        <p:txBody>
          <a:bodyPr wrap="square">
            <a:spAutoFit/>
          </a:bodyPr>
          <a:lstStyle/>
          <a:p>
            <a:pPr lvl="2"/>
            <a:r>
              <a:rPr lang="pt-PT" dirty="0"/>
              <a:t>Menor número de </a:t>
            </a:r>
            <a:r>
              <a:rPr lang="pt-PT" dirty="0" err="1"/>
              <a:t>batches</a:t>
            </a:r>
            <a:endParaRPr lang="pt-PT" dirty="0"/>
          </a:p>
        </p:txBody>
      </p:sp>
      <p:sp>
        <p:nvSpPr>
          <p:cNvPr id="12" name="Seta: Para a Direita 11">
            <a:extLst>
              <a:ext uri="{FF2B5EF4-FFF2-40B4-BE49-F238E27FC236}">
                <a16:creationId xmlns:a16="http://schemas.microsoft.com/office/drawing/2014/main" id="{6BE5C62E-4117-4F22-B6C3-723716B01AD3}"/>
              </a:ext>
            </a:extLst>
          </p:cNvPr>
          <p:cNvSpPr/>
          <p:nvPr/>
        </p:nvSpPr>
        <p:spPr>
          <a:xfrm>
            <a:off x="4932040" y="2491877"/>
            <a:ext cx="936104"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3" name="Retângulo 12">
            <a:extLst>
              <a:ext uri="{FF2B5EF4-FFF2-40B4-BE49-F238E27FC236}">
                <a16:creationId xmlns:a16="http://schemas.microsoft.com/office/drawing/2014/main" id="{96AC3A22-FCCF-4F72-8926-973775070F18}"/>
              </a:ext>
            </a:extLst>
          </p:cNvPr>
          <p:cNvSpPr/>
          <p:nvPr/>
        </p:nvSpPr>
        <p:spPr>
          <a:xfrm>
            <a:off x="5076056" y="2439342"/>
            <a:ext cx="2808312" cy="646331"/>
          </a:xfrm>
          <a:prstGeom prst="rect">
            <a:avLst/>
          </a:prstGeom>
        </p:spPr>
        <p:txBody>
          <a:bodyPr wrap="square">
            <a:spAutoFit/>
          </a:bodyPr>
          <a:lstStyle/>
          <a:p>
            <a:pPr lvl="2"/>
            <a:r>
              <a:rPr lang="pt-PT" dirty="0"/>
              <a:t>DFT calcula menos iterações</a:t>
            </a:r>
          </a:p>
        </p:txBody>
      </p:sp>
      <p:sp>
        <p:nvSpPr>
          <p:cNvPr id="5" name="Seta: Para Baixo 4">
            <a:extLst>
              <a:ext uri="{FF2B5EF4-FFF2-40B4-BE49-F238E27FC236}">
                <a16:creationId xmlns:a16="http://schemas.microsoft.com/office/drawing/2014/main" id="{56420C53-7BC9-4729-810E-ABE436729AED}"/>
              </a:ext>
            </a:extLst>
          </p:cNvPr>
          <p:cNvSpPr/>
          <p:nvPr/>
        </p:nvSpPr>
        <p:spPr>
          <a:xfrm>
            <a:off x="6336196" y="3068960"/>
            <a:ext cx="575717"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13">
            <a:extLst>
              <a:ext uri="{FF2B5EF4-FFF2-40B4-BE49-F238E27FC236}">
                <a16:creationId xmlns:a16="http://schemas.microsoft.com/office/drawing/2014/main" id="{B0B97D75-5024-4233-BCE4-669BC93BF6B2}"/>
              </a:ext>
            </a:extLst>
          </p:cNvPr>
          <p:cNvSpPr/>
          <p:nvPr/>
        </p:nvSpPr>
        <p:spPr>
          <a:xfrm>
            <a:off x="5076056" y="3966019"/>
            <a:ext cx="2664296" cy="646331"/>
          </a:xfrm>
          <a:prstGeom prst="rect">
            <a:avLst/>
          </a:prstGeom>
        </p:spPr>
        <p:txBody>
          <a:bodyPr wrap="square">
            <a:spAutoFit/>
          </a:bodyPr>
          <a:lstStyle/>
          <a:p>
            <a:pPr lvl="2" algn="ctr"/>
            <a:r>
              <a:rPr lang="pt-PT" dirty="0" err="1"/>
              <a:t>Computational</a:t>
            </a:r>
            <a:r>
              <a:rPr lang="pt-PT" dirty="0"/>
              <a:t> </a:t>
            </a:r>
            <a:r>
              <a:rPr lang="pt-PT" dirty="0" err="1"/>
              <a:t>load</a:t>
            </a:r>
            <a:endParaRPr lang="pt-PT" dirty="0"/>
          </a:p>
        </p:txBody>
      </p:sp>
      <p:sp>
        <p:nvSpPr>
          <p:cNvPr id="6" name="Sinal de Subtração 5">
            <a:extLst>
              <a:ext uri="{FF2B5EF4-FFF2-40B4-BE49-F238E27FC236}">
                <a16:creationId xmlns:a16="http://schemas.microsoft.com/office/drawing/2014/main" id="{FB2B0293-741A-4BE7-A976-D17C52754917}"/>
              </a:ext>
            </a:extLst>
          </p:cNvPr>
          <p:cNvSpPr/>
          <p:nvPr/>
        </p:nvSpPr>
        <p:spPr>
          <a:xfrm>
            <a:off x="5651773" y="3985541"/>
            <a:ext cx="360040" cy="299509"/>
          </a:xfrm>
          <a:prstGeom prst="mathMin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p>
        </p:txBody>
      </p:sp>
      <p:sp>
        <p:nvSpPr>
          <p:cNvPr id="17" name="Seta: Para a Direita 16">
            <a:extLst>
              <a:ext uri="{FF2B5EF4-FFF2-40B4-BE49-F238E27FC236}">
                <a16:creationId xmlns:a16="http://schemas.microsoft.com/office/drawing/2014/main" id="{BBE17656-1F1C-4223-AB2C-D755F058125B}"/>
              </a:ext>
            </a:extLst>
          </p:cNvPr>
          <p:cNvSpPr/>
          <p:nvPr/>
        </p:nvSpPr>
        <p:spPr>
          <a:xfrm>
            <a:off x="611560" y="5085184"/>
            <a:ext cx="441175"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CaixaDeTexto 15">
            <a:extLst>
              <a:ext uri="{FF2B5EF4-FFF2-40B4-BE49-F238E27FC236}">
                <a16:creationId xmlns:a16="http://schemas.microsoft.com/office/drawing/2014/main" id="{8ED48EBE-3674-4DEB-A136-327C50D95D51}"/>
              </a:ext>
            </a:extLst>
          </p:cNvPr>
          <p:cNvSpPr txBox="1"/>
          <p:nvPr/>
        </p:nvSpPr>
        <p:spPr>
          <a:xfrm>
            <a:off x="1331640" y="5229200"/>
            <a:ext cx="7056784" cy="646331"/>
          </a:xfrm>
          <a:prstGeom prst="rect">
            <a:avLst/>
          </a:prstGeom>
          <a:noFill/>
        </p:spPr>
        <p:txBody>
          <a:bodyPr wrap="square" rtlCol="0">
            <a:spAutoFit/>
          </a:bodyPr>
          <a:lstStyle/>
          <a:p>
            <a:r>
              <a:rPr lang="pt-PT" dirty="0"/>
              <a:t>No entanto, </a:t>
            </a:r>
            <a:r>
              <a:rPr lang="pt-PT" dirty="0" err="1"/>
              <a:t>batches</a:t>
            </a:r>
            <a:r>
              <a:rPr lang="pt-PT" dirty="0"/>
              <a:t> maiores introduzem um erro maior na aproximação de fase e consequentemente mais perdas de SNR.</a:t>
            </a:r>
          </a:p>
        </p:txBody>
      </p:sp>
      <p:sp>
        <p:nvSpPr>
          <p:cNvPr id="18" name="Marcador de Posição de Conteúdo 7167">
            <a:extLst>
              <a:ext uri="{FF2B5EF4-FFF2-40B4-BE49-F238E27FC236}">
                <a16:creationId xmlns:a16="http://schemas.microsoft.com/office/drawing/2014/main" id="{31B34CDE-4B07-4602-ADF8-C55053004C1D}"/>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5633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1" grpId="0"/>
      <p:bldP spid="12" grpId="0" animBg="1"/>
      <p:bldP spid="13" grpId="0"/>
      <p:bldP spid="5" grpId="0" animBg="1"/>
      <p:bldP spid="14" grpId="0"/>
      <p:bldP spid="6" grpId="0" animBg="1"/>
      <p:bldP spid="17"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38</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196752"/>
            <a:ext cx="3164513" cy="523220"/>
          </a:xfrm>
          <a:prstGeom prst="rect">
            <a:avLst/>
          </a:prstGeom>
        </p:spPr>
        <p:txBody>
          <a:bodyPr wrap="square">
            <a:spAutoFit/>
          </a:bodyPr>
          <a:lstStyle/>
          <a:p>
            <a:r>
              <a:rPr lang="pt-PT" sz="2800" b="1" dirty="0" err="1"/>
              <a:t>Batches</a:t>
            </a:r>
            <a:r>
              <a:rPr lang="pt-PT" sz="2800" b="1" dirty="0"/>
              <a:t> </a:t>
            </a:r>
            <a:r>
              <a:rPr lang="pt-PT" sz="2800" b="1" dirty="0" err="1"/>
              <a:t>Algorithm</a:t>
            </a:r>
            <a:endParaRPr lang="pt-PT" sz="2800" b="1" dirty="0"/>
          </a:p>
        </p:txBody>
      </p:sp>
      <p:sp>
        <p:nvSpPr>
          <p:cNvPr id="7" name="Retângulo 6">
            <a:extLst>
              <a:ext uri="{FF2B5EF4-FFF2-40B4-BE49-F238E27FC236}">
                <a16:creationId xmlns:a16="http://schemas.microsoft.com/office/drawing/2014/main" id="{D4AEFCDB-DDBF-49E1-8474-33F7315F583F}"/>
              </a:ext>
            </a:extLst>
          </p:cNvPr>
          <p:cNvSpPr/>
          <p:nvPr/>
        </p:nvSpPr>
        <p:spPr>
          <a:xfrm>
            <a:off x="265838" y="2439342"/>
            <a:ext cx="2335913" cy="646331"/>
          </a:xfrm>
          <a:prstGeom prst="rect">
            <a:avLst/>
          </a:prstGeom>
        </p:spPr>
        <p:txBody>
          <a:bodyPr wrap="square">
            <a:spAutoFit/>
          </a:bodyPr>
          <a:lstStyle/>
          <a:p>
            <a:pPr lvl="2"/>
            <a:r>
              <a:rPr lang="pt-PT" dirty="0" err="1"/>
              <a:t>Batches</a:t>
            </a:r>
            <a:r>
              <a:rPr lang="pt-PT" dirty="0"/>
              <a:t> pequenos</a:t>
            </a:r>
          </a:p>
        </p:txBody>
      </p:sp>
      <p:sp>
        <p:nvSpPr>
          <p:cNvPr id="3" name="Seta: Para a Direita 2">
            <a:extLst>
              <a:ext uri="{FF2B5EF4-FFF2-40B4-BE49-F238E27FC236}">
                <a16:creationId xmlns:a16="http://schemas.microsoft.com/office/drawing/2014/main" id="{EC03E4F0-6A3D-47B4-9829-4DB3ED63FC14}"/>
              </a:ext>
            </a:extLst>
          </p:cNvPr>
          <p:cNvSpPr/>
          <p:nvPr/>
        </p:nvSpPr>
        <p:spPr>
          <a:xfrm>
            <a:off x="2339752" y="2503348"/>
            <a:ext cx="936104"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1" name="Retângulo 10">
            <a:extLst>
              <a:ext uri="{FF2B5EF4-FFF2-40B4-BE49-F238E27FC236}">
                <a16:creationId xmlns:a16="http://schemas.microsoft.com/office/drawing/2014/main" id="{20F29409-1A2B-4023-8EFF-A0DF41F06BC3}"/>
              </a:ext>
            </a:extLst>
          </p:cNvPr>
          <p:cNvSpPr/>
          <p:nvPr/>
        </p:nvSpPr>
        <p:spPr>
          <a:xfrm>
            <a:off x="2483768" y="2439342"/>
            <a:ext cx="2335913" cy="923330"/>
          </a:xfrm>
          <a:prstGeom prst="rect">
            <a:avLst/>
          </a:prstGeom>
        </p:spPr>
        <p:txBody>
          <a:bodyPr wrap="square">
            <a:spAutoFit/>
          </a:bodyPr>
          <a:lstStyle/>
          <a:p>
            <a:pPr lvl="2"/>
            <a:r>
              <a:rPr lang="pt-PT" dirty="0"/>
              <a:t>Maior número de </a:t>
            </a:r>
            <a:r>
              <a:rPr lang="pt-PT" dirty="0" err="1"/>
              <a:t>batches</a:t>
            </a:r>
            <a:endParaRPr lang="pt-PT" dirty="0"/>
          </a:p>
        </p:txBody>
      </p:sp>
      <p:sp>
        <p:nvSpPr>
          <p:cNvPr id="12" name="Seta: Para a Direita 11">
            <a:extLst>
              <a:ext uri="{FF2B5EF4-FFF2-40B4-BE49-F238E27FC236}">
                <a16:creationId xmlns:a16="http://schemas.microsoft.com/office/drawing/2014/main" id="{6BE5C62E-4117-4F22-B6C3-723716B01AD3}"/>
              </a:ext>
            </a:extLst>
          </p:cNvPr>
          <p:cNvSpPr/>
          <p:nvPr/>
        </p:nvSpPr>
        <p:spPr>
          <a:xfrm>
            <a:off x="4932040" y="2491877"/>
            <a:ext cx="936104"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13" name="Retângulo 12">
            <a:extLst>
              <a:ext uri="{FF2B5EF4-FFF2-40B4-BE49-F238E27FC236}">
                <a16:creationId xmlns:a16="http://schemas.microsoft.com/office/drawing/2014/main" id="{96AC3A22-FCCF-4F72-8926-973775070F18}"/>
              </a:ext>
            </a:extLst>
          </p:cNvPr>
          <p:cNvSpPr/>
          <p:nvPr/>
        </p:nvSpPr>
        <p:spPr>
          <a:xfrm>
            <a:off x="5076056" y="2439342"/>
            <a:ext cx="2808312" cy="646331"/>
          </a:xfrm>
          <a:prstGeom prst="rect">
            <a:avLst/>
          </a:prstGeom>
        </p:spPr>
        <p:txBody>
          <a:bodyPr wrap="square">
            <a:spAutoFit/>
          </a:bodyPr>
          <a:lstStyle/>
          <a:p>
            <a:pPr lvl="2"/>
            <a:r>
              <a:rPr lang="pt-PT" dirty="0"/>
              <a:t>DFT calcula mais iterações</a:t>
            </a:r>
          </a:p>
        </p:txBody>
      </p:sp>
      <p:sp>
        <p:nvSpPr>
          <p:cNvPr id="5" name="Seta: Para Baixo 4">
            <a:extLst>
              <a:ext uri="{FF2B5EF4-FFF2-40B4-BE49-F238E27FC236}">
                <a16:creationId xmlns:a16="http://schemas.microsoft.com/office/drawing/2014/main" id="{56420C53-7BC9-4729-810E-ABE436729AED}"/>
              </a:ext>
            </a:extLst>
          </p:cNvPr>
          <p:cNvSpPr/>
          <p:nvPr/>
        </p:nvSpPr>
        <p:spPr>
          <a:xfrm>
            <a:off x="6336196" y="3068960"/>
            <a:ext cx="575717"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13">
            <a:extLst>
              <a:ext uri="{FF2B5EF4-FFF2-40B4-BE49-F238E27FC236}">
                <a16:creationId xmlns:a16="http://schemas.microsoft.com/office/drawing/2014/main" id="{B0B97D75-5024-4233-BCE4-669BC93BF6B2}"/>
              </a:ext>
            </a:extLst>
          </p:cNvPr>
          <p:cNvSpPr/>
          <p:nvPr/>
        </p:nvSpPr>
        <p:spPr>
          <a:xfrm>
            <a:off x="5076056" y="3966019"/>
            <a:ext cx="2664296" cy="646331"/>
          </a:xfrm>
          <a:prstGeom prst="rect">
            <a:avLst/>
          </a:prstGeom>
        </p:spPr>
        <p:txBody>
          <a:bodyPr wrap="square">
            <a:spAutoFit/>
          </a:bodyPr>
          <a:lstStyle/>
          <a:p>
            <a:pPr lvl="2" algn="ctr"/>
            <a:r>
              <a:rPr lang="pt-PT" dirty="0" err="1"/>
              <a:t>Computational</a:t>
            </a:r>
            <a:r>
              <a:rPr lang="pt-PT" dirty="0"/>
              <a:t> </a:t>
            </a:r>
            <a:r>
              <a:rPr lang="pt-PT" dirty="0" err="1"/>
              <a:t>load</a:t>
            </a:r>
            <a:endParaRPr lang="pt-PT" dirty="0"/>
          </a:p>
        </p:txBody>
      </p:sp>
      <p:sp>
        <p:nvSpPr>
          <p:cNvPr id="17" name="Seta: Para a Direita 16">
            <a:extLst>
              <a:ext uri="{FF2B5EF4-FFF2-40B4-BE49-F238E27FC236}">
                <a16:creationId xmlns:a16="http://schemas.microsoft.com/office/drawing/2014/main" id="{BBE17656-1F1C-4223-AB2C-D755F058125B}"/>
              </a:ext>
            </a:extLst>
          </p:cNvPr>
          <p:cNvSpPr/>
          <p:nvPr/>
        </p:nvSpPr>
        <p:spPr>
          <a:xfrm>
            <a:off x="611560" y="5085184"/>
            <a:ext cx="441175"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CaixaDeTexto 15">
            <a:extLst>
              <a:ext uri="{FF2B5EF4-FFF2-40B4-BE49-F238E27FC236}">
                <a16:creationId xmlns:a16="http://schemas.microsoft.com/office/drawing/2014/main" id="{8ED48EBE-3674-4DEB-A136-327C50D95D51}"/>
              </a:ext>
            </a:extLst>
          </p:cNvPr>
          <p:cNvSpPr txBox="1"/>
          <p:nvPr/>
        </p:nvSpPr>
        <p:spPr>
          <a:xfrm>
            <a:off x="1331640" y="5229200"/>
            <a:ext cx="7056784" cy="646331"/>
          </a:xfrm>
          <a:prstGeom prst="rect">
            <a:avLst/>
          </a:prstGeom>
          <a:noFill/>
        </p:spPr>
        <p:txBody>
          <a:bodyPr wrap="square" rtlCol="0">
            <a:spAutoFit/>
          </a:bodyPr>
          <a:lstStyle/>
          <a:p>
            <a:r>
              <a:rPr lang="pt-PT" dirty="0"/>
              <a:t>No entanto, </a:t>
            </a:r>
            <a:r>
              <a:rPr lang="pt-PT" dirty="0" err="1"/>
              <a:t>batches</a:t>
            </a:r>
            <a:r>
              <a:rPr lang="pt-PT" dirty="0"/>
              <a:t> menores introduzem um erro menor na aproximação de fase e consequentemente menos perdas de SNR.</a:t>
            </a:r>
          </a:p>
        </p:txBody>
      </p:sp>
      <p:sp>
        <p:nvSpPr>
          <p:cNvPr id="4" name="Sinal de Adição 3">
            <a:extLst>
              <a:ext uri="{FF2B5EF4-FFF2-40B4-BE49-F238E27FC236}">
                <a16:creationId xmlns:a16="http://schemas.microsoft.com/office/drawing/2014/main" id="{AC2AE817-265F-498D-B70F-51E63A1E6DF9}"/>
              </a:ext>
            </a:extLst>
          </p:cNvPr>
          <p:cNvSpPr/>
          <p:nvPr/>
        </p:nvSpPr>
        <p:spPr>
          <a:xfrm>
            <a:off x="5628619" y="3976677"/>
            <a:ext cx="432048" cy="404038"/>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pic>
        <p:nvPicPr>
          <p:cNvPr id="8" name="Imagem 7">
            <a:extLst>
              <a:ext uri="{FF2B5EF4-FFF2-40B4-BE49-F238E27FC236}">
                <a16:creationId xmlns:a16="http://schemas.microsoft.com/office/drawing/2014/main" id="{1475C6BA-2AC6-4F61-8BA7-9D5AD80549F2}"/>
              </a:ext>
            </a:extLst>
          </p:cNvPr>
          <p:cNvPicPr>
            <a:picLocks noChangeAspect="1"/>
          </p:cNvPicPr>
          <p:nvPr/>
        </p:nvPicPr>
        <p:blipFill>
          <a:blip r:embed="rId3"/>
          <a:stretch>
            <a:fillRect/>
          </a:stretch>
        </p:blipFill>
        <p:spPr>
          <a:xfrm>
            <a:off x="90115" y="2238130"/>
            <a:ext cx="9095336" cy="3694597"/>
          </a:xfrm>
          <a:prstGeom prst="rect">
            <a:avLst/>
          </a:prstGeom>
        </p:spPr>
      </p:pic>
      <p:sp>
        <p:nvSpPr>
          <p:cNvPr id="18" name="Marcador de Posição de Conteúdo 7167">
            <a:extLst>
              <a:ext uri="{FF2B5EF4-FFF2-40B4-BE49-F238E27FC236}">
                <a16:creationId xmlns:a16="http://schemas.microsoft.com/office/drawing/2014/main" id="{61904B7D-7082-4979-8BC9-2304467CF875}"/>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
        <p:nvSpPr>
          <p:cNvPr id="19" name="Retângulo 18">
            <a:extLst>
              <a:ext uri="{FF2B5EF4-FFF2-40B4-BE49-F238E27FC236}">
                <a16:creationId xmlns:a16="http://schemas.microsoft.com/office/drawing/2014/main" id="{68B7C0DE-40DA-422D-822F-21F52018D92E}"/>
              </a:ext>
            </a:extLst>
          </p:cNvPr>
          <p:cNvSpPr/>
          <p:nvPr/>
        </p:nvSpPr>
        <p:spPr>
          <a:xfrm>
            <a:off x="689891" y="5889660"/>
            <a:ext cx="7215708" cy="461665"/>
          </a:xfrm>
          <a:prstGeom prst="rect">
            <a:avLst/>
          </a:prstGeom>
        </p:spPr>
        <p:txBody>
          <a:bodyPr wrap="square">
            <a:spAutoFit/>
          </a:bodyPr>
          <a:lstStyle/>
          <a:p>
            <a:r>
              <a:rPr lang="en-US" sz="1200" dirty="0" err="1"/>
              <a:t>Comparação</a:t>
            </a:r>
            <a:r>
              <a:rPr lang="en-US" sz="1200" dirty="0"/>
              <a:t> Batch Length com Processing Time-  Signal processing scheme (</a:t>
            </a:r>
            <a:r>
              <a:rPr lang="en-US" sz="1200" i="1" dirty="0"/>
              <a:t>Marco </a:t>
            </a:r>
            <a:r>
              <a:rPr lang="en-US" sz="1200" i="1" dirty="0" err="1"/>
              <a:t>Martorella</a:t>
            </a:r>
            <a:r>
              <a:rPr lang="en-US" sz="1200" i="1" dirty="0"/>
              <a:t>, Fabrizio </a:t>
            </a:r>
            <a:r>
              <a:rPr lang="en-US" sz="1200" i="1" dirty="0" err="1"/>
              <a:t>Berizzi</a:t>
            </a:r>
            <a:r>
              <a:rPr lang="en-US" sz="1200" dirty="0"/>
              <a:t>, SET 243 PCL Detection Fundamentals)</a:t>
            </a:r>
            <a:endParaRPr lang="pt-PT" sz="1200" dirty="0"/>
          </a:p>
        </p:txBody>
      </p:sp>
      <p:pic>
        <p:nvPicPr>
          <p:cNvPr id="9" name="Imagem 8">
            <a:extLst>
              <a:ext uri="{FF2B5EF4-FFF2-40B4-BE49-F238E27FC236}">
                <a16:creationId xmlns:a16="http://schemas.microsoft.com/office/drawing/2014/main" id="{10F5C1F3-2C16-46C4-BCF2-61C4EAD59BA0}"/>
              </a:ext>
            </a:extLst>
          </p:cNvPr>
          <p:cNvPicPr>
            <a:picLocks noChangeAspect="1"/>
          </p:cNvPicPr>
          <p:nvPr/>
        </p:nvPicPr>
        <p:blipFill>
          <a:blip r:embed="rId4"/>
          <a:stretch>
            <a:fillRect/>
          </a:stretch>
        </p:blipFill>
        <p:spPr>
          <a:xfrm>
            <a:off x="249115" y="1910584"/>
            <a:ext cx="8606167" cy="4536223"/>
          </a:xfrm>
          <a:prstGeom prst="rect">
            <a:avLst/>
          </a:prstGeom>
        </p:spPr>
      </p:pic>
      <p:sp>
        <p:nvSpPr>
          <p:cNvPr id="20" name="Retângulo 19">
            <a:extLst>
              <a:ext uri="{FF2B5EF4-FFF2-40B4-BE49-F238E27FC236}">
                <a16:creationId xmlns:a16="http://schemas.microsoft.com/office/drawing/2014/main" id="{361B6D15-C0BB-43D9-B597-8D39A4900591}"/>
              </a:ext>
            </a:extLst>
          </p:cNvPr>
          <p:cNvSpPr/>
          <p:nvPr/>
        </p:nvSpPr>
        <p:spPr>
          <a:xfrm>
            <a:off x="417438" y="6322229"/>
            <a:ext cx="8440690" cy="461665"/>
          </a:xfrm>
          <a:prstGeom prst="rect">
            <a:avLst/>
          </a:prstGeom>
        </p:spPr>
        <p:txBody>
          <a:bodyPr wrap="square">
            <a:spAutoFit/>
          </a:bodyPr>
          <a:lstStyle/>
          <a:p>
            <a:r>
              <a:rPr lang="en-US" sz="1200" dirty="0"/>
              <a:t>Peak Ratio </a:t>
            </a:r>
            <a:r>
              <a:rPr lang="en-US" sz="1200" dirty="0" err="1"/>
              <a:t>em</a:t>
            </a:r>
            <a:r>
              <a:rPr lang="en-US" sz="1200" dirty="0"/>
              <a:t> </a:t>
            </a:r>
            <a:r>
              <a:rPr lang="en-US" sz="1200" dirty="0" err="1"/>
              <a:t>função</a:t>
            </a:r>
            <a:r>
              <a:rPr lang="en-US" sz="1200" dirty="0"/>
              <a:t> do Doppler - Signal processing scheme (</a:t>
            </a:r>
            <a:r>
              <a:rPr lang="en-US" sz="1200" i="1" dirty="0"/>
              <a:t>Marco </a:t>
            </a:r>
            <a:r>
              <a:rPr lang="en-US" sz="1200" i="1" dirty="0" err="1"/>
              <a:t>Martorella</a:t>
            </a:r>
            <a:r>
              <a:rPr lang="en-US" sz="1200" i="1" dirty="0"/>
              <a:t>, Fabrizio </a:t>
            </a:r>
            <a:r>
              <a:rPr lang="en-US" sz="1200" i="1" dirty="0" err="1"/>
              <a:t>Berizzi</a:t>
            </a:r>
            <a:r>
              <a:rPr lang="en-US" sz="1200" dirty="0"/>
              <a:t>, SET 243 PCL Detection Fundamentals)</a:t>
            </a:r>
            <a:endParaRPr lang="pt-PT" sz="1200" dirty="0"/>
          </a:p>
        </p:txBody>
      </p:sp>
    </p:spTree>
    <p:extLst>
      <p:ext uri="{BB962C8B-B14F-4D97-AF65-F5344CB8AC3E}">
        <p14:creationId xmlns:p14="http://schemas.microsoft.com/office/powerpoint/2010/main" val="95718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1" grpId="0"/>
      <p:bldP spid="12" grpId="0" animBg="1"/>
      <p:bldP spid="13" grpId="0"/>
      <p:bldP spid="5" grpId="0" animBg="1"/>
      <p:bldP spid="14" grpId="0"/>
      <p:bldP spid="17" grpId="0" animBg="1"/>
      <p:bldP spid="16" grpId="0"/>
      <p:bldP spid="4" grpId="0" animBg="1"/>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39</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31396" y="1390942"/>
            <a:ext cx="5540777" cy="523220"/>
          </a:xfrm>
          <a:prstGeom prst="rect">
            <a:avLst/>
          </a:prstGeom>
        </p:spPr>
        <p:txBody>
          <a:bodyPr wrap="square">
            <a:spAutoFit/>
          </a:bodyPr>
          <a:lstStyle/>
          <a:p>
            <a:r>
              <a:rPr lang="pt-PT" sz="2800" b="1" dirty="0" err="1"/>
              <a:t>Direct</a:t>
            </a:r>
            <a:r>
              <a:rPr lang="pt-PT" sz="2800" b="1" dirty="0"/>
              <a:t> </a:t>
            </a:r>
            <a:r>
              <a:rPr lang="pt-PT" sz="2800" b="1" dirty="0" err="1"/>
              <a:t>Signal</a:t>
            </a:r>
            <a:r>
              <a:rPr lang="pt-PT" sz="2800" b="1" dirty="0"/>
              <a:t> e </a:t>
            </a:r>
            <a:r>
              <a:rPr lang="pt-PT" sz="2800" b="1" dirty="0" err="1"/>
              <a:t>Clutter</a:t>
            </a:r>
            <a:r>
              <a:rPr lang="pt-PT" sz="2800" b="1" dirty="0"/>
              <a:t> </a:t>
            </a:r>
            <a:r>
              <a:rPr lang="pt-PT" sz="2800" b="1" dirty="0" err="1"/>
              <a:t>Cancellation</a:t>
            </a:r>
            <a:endParaRPr lang="pt-PT" sz="2800" b="1" dirty="0"/>
          </a:p>
        </p:txBody>
      </p:sp>
      <p:sp>
        <p:nvSpPr>
          <p:cNvPr id="6" name="Retângulo 5">
            <a:extLst>
              <a:ext uri="{FF2B5EF4-FFF2-40B4-BE49-F238E27FC236}">
                <a16:creationId xmlns:a16="http://schemas.microsoft.com/office/drawing/2014/main" id="{9DE99ADF-E192-416B-B9AE-E2F1874CE59E}"/>
              </a:ext>
            </a:extLst>
          </p:cNvPr>
          <p:cNvSpPr/>
          <p:nvPr/>
        </p:nvSpPr>
        <p:spPr>
          <a:xfrm>
            <a:off x="-13693" y="3785266"/>
            <a:ext cx="7259115" cy="338554"/>
          </a:xfrm>
          <a:prstGeom prst="rect">
            <a:avLst/>
          </a:prstGeom>
        </p:spPr>
        <p:txBody>
          <a:bodyPr wrap="square">
            <a:spAutoFit/>
          </a:bodyPr>
          <a:lstStyle/>
          <a:p>
            <a:pPr marL="1200150" lvl="2" indent="-285750">
              <a:buFont typeface="Arial" panose="020B0604020202020204" pitchFamily="34" charset="0"/>
              <a:buChar char="•"/>
            </a:pPr>
            <a:endParaRPr lang="pt-PT" sz="1600" dirty="0"/>
          </a:p>
        </p:txBody>
      </p:sp>
      <p:pic>
        <p:nvPicPr>
          <p:cNvPr id="3" name="Imagem 2">
            <a:extLst>
              <a:ext uri="{FF2B5EF4-FFF2-40B4-BE49-F238E27FC236}">
                <a16:creationId xmlns:a16="http://schemas.microsoft.com/office/drawing/2014/main" id="{4B7E80FE-6DBF-4185-A349-9B11AD593905}"/>
              </a:ext>
            </a:extLst>
          </p:cNvPr>
          <p:cNvPicPr>
            <a:picLocks noChangeAspect="1"/>
          </p:cNvPicPr>
          <p:nvPr/>
        </p:nvPicPr>
        <p:blipFill>
          <a:blip r:embed="rId3"/>
          <a:stretch>
            <a:fillRect/>
          </a:stretch>
        </p:blipFill>
        <p:spPr>
          <a:xfrm>
            <a:off x="444929" y="2023336"/>
            <a:ext cx="8436601" cy="4200967"/>
          </a:xfrm>
          <a:prstGeom prst="rect">
            <a:avLst/>
          </a:prstGeom>
        </p:spPr>
      </p:pic>
      <p:sp>
        <p:nvSpPr>
          <p:cNvPr id="8" name="Marcador de Posição de Conteúdo 7167">
            <a:extLst>
              <a:ext uri="{FF2B5EF4-FFF2-40B4-BE49-F238E27FC236}">
                <a16:creationId xmlns:a16="http://schemas.microsoft.com/office/drawing/2014/main" id="{90B32A97-199D-4352-9ECA-F5C8930ADD29}"/>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
        <p:nvSpPr>
          <p:cNvPr id="9" name="Retângulo 8">
            <a:extLst>
              <a:ext uri="{FF2B5EF4-FFF2-40B4-BE49-F238E27FC236}">
                <a16:creationId xmlns:a16="http://schemas.microsoft.com/office/drawing/2014/main" id="{4BED551B-8BEC-4DFC-B145-28B2672BAB2A}"/>
              </a:ext>
            </a:extLst>
          </p:cNvPr>
          <p:cNvSpPr/>
          <p:nvPr/>
        </p:nvSpPr>
        <p:spPr>
          <a:xfrm>
            <a:off x="402751" y="6062411"/>
            <a:ext cx="4997992" cy="276999"/>
          </a:xfrm>
          <a:prstGeom prst="rect">
            <a:avLst/>
          </a:prstGeom>
        </p:spPr>
        <p:txBody>
          <a:bodyPr wrap="square">
            <a:spAutoFit/>
          </a:bodyPr>
          <a:lstStyle/>
          <a:p>
            <a:r>
              <a:rPr lang="en-US" sz="1200" dirty="0"/>
              <a:t>(</a:t>
            </a:r>
            <a:r>
              <a:rPr lang="en-US" sz="1200" i="1" dirty="0"/>
              <a:t>Marco </a:t>
            </a:r>
            <a:r>
              <a:rPr lang="en-US" sz="1200" i="1" dirty="0" err="1"/>
              <a:t>Martorella</a:t>
            </a:r>
            <a:r>
              <a:rPr lang="en-US" sz="1200" i="1" dirty="0"/>
              <a:t>, Fabrizio </a:t>
            </a:r>
            <a:r>
              <a:rPr lang="en-US" sz="1200" i="1" dirty="0" err="1"/>
              <a:t>Berizzi</a:t>
            </a:r>
            <a:r>
              <a:rPr lang="en-US" sz="1200" dirty="0"/>
              <a:t>, SET 243 PCL Detection Fundamentals)</a:t>
            </a:r>
            <a:endParaRPr lang="pt-PT" sz="1200" dirty="0"/>
          </a:p>
        </p:txBody>
      </p:sp>
    </p:spTree>
    <p:extLst>
      <p:ext uri="{BB962C8B-B14F-4D97-AF65-F5344CB8AC3E}">
        <p14:creationId xmlns:p14="http://schemas.microsoft.com/office/powerpoint/2010/main" val="389214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a:t>
            </a:fld>
            <a:endParaRPr lang="pt-PT" altLang="pt-PT" dirty="0"/>
          </a:p>
        </p:txBody>
      </p:sp>
      <p:sp>
        <p:nvSpPr>
          <p:cNvPr id="11" name="Retângulo 10">
            <a:extLst>
              <a:ext uri="{FF2B5EF4-FFF2-40B4-BE49-F238E27FC236}">
                <a16:creationId xmlns:a16="http://schemas.microsoft.com/office/drawing/2014/main" id="{FAF93A28-D6F3-41DA-B847-B1E25E4A80B2}"/>
              </a:ext>
            </a:extLst>
          </p:cNvPr>
          <p:cNvSpPr/>
          <p:nvPr/>
        </p:nvSpPr>
        <p:spPr>
          <a:xfrm>
            <a:off x="2081112" y="2708920"/>
            <a:ext cx="4981773" cy="1077218"/>
          </a:xfrm>
          <a:prstGeom prst="rect">
            <a:avLst/>
          </a:prstGeom>
        </p:spPr>
        <p:txBody>
          <a:bodyPr wrap="square">
            <a:spAutoFit/>
          </a:bodyPr>
          <a:lstStyle/>
          <a:p>
            <a:pPr algn="ctr"/>
            <a:r>
              <a:rPr lang="pt-PT" sz="2400" b="1" dirty="0" err="1"/>
              <a:t>Forward</a:t>
            </a:r>
            <a:r>
              <a:rPr lang="pt-PT" sz="2400" b="1" dirty="0"/>
              <a:t> </a:t>
            </a:r>
            <a:r>
              <a:rPr lang="pt-PT" sz="2400" b="1" dirty="0" err="1"/>
              <a:t>Scatter</a:t>
            </a:r>
            <a:r>
              <a:rPr lang="pt-PT" sz="2400" b="1" dirty="0"/>
              <a:t> Radar </a:t>
            </a:r>
            <a:r>
              <a:rPr lang="pt-PT" sz="2400" b="1" dirty="0" err="1"/>
              <a:t>Geometry</a:t>
            </a:r>
            <a:endParaRPr lang="pt-PT" sz="2400" b="1" dirty="0"/>
          </a:p>
          <a:p>
            <a:pPr algn="ctr"/>
            <a:r>
              <a:rPr lang="pt-PT" sz="1600" dirty="0"/>
              <a:t>145° &lt; </a:t>
            </a:r>
            <a:r>
              <a:rPr lang="el-GR" sz="1600" dirty="0"/>
              <a:t>β</a:t>
            </a:r>
            <a:r>
              <a:rPr lang="pt-PT" sz="1600" dirty="0"/>
              <a:t> &lt; 180°</a:t>
            </a:r>
          </a:p>
          <a:p>
            <a:pPr algn="ctr"/>
            <a:endParaRPr lang="pt-PT" sz="2400" b="1" dirty="0"/>
          </a:p>
        </p:txBody>
      </p:sp>
      <p:pic>
        <p:nvPicPr>
          <p:cNvPr id="3" name="Imagem 2">
            <a:extLst>
              <a:ext uri="{FF2B5EF4-FFF2-40B4-BE49-F238E27FC236}">
                <a16:creationId xmlns:a16="http://schemas.microsoft.com/office/drawing/2014/main" id="{6E4DEABD-854A-49DD-A8C7-0CEEF7C8C38C}"/>
              </a:ext>
            </a:extLst>
          </p:cNvPr>
          <p:cNvPicPr>
            <a:picLocks noChangeAspect="1"/>
          </p:cNvPicPr>
          <p:nvPr/>
        </p:nvPicPr>
        <p:blipFill rotWithShape="1">
          <a:blip r:embed="rId3"/>
          <a:srcRect b="6618"/>
          <a:stretch/>
        </p:blipFill>
        <p:spPr>
          <a:xfrm>
            <a:off x="475807" y="3933056"/>
            <a:ext cx="8192385" cy="1581274"/>
          </a:xfrm>
          <a:prstGeom prst="rect">
            <a:avLst/>
          </a:prstGeom>
        </p:spPr>
      </p:pic>
      <p:sp>
        <p:nvSpPr>
          <p:cNvPr id="7" name="Marcador de Posição de Conteúdo 7167">
            <a:extLst>
              <a:ext uri="{FF2B5EF4-FFF2-40B4-BE49-F238E27FC236}">
                <a16:creationId xmlns:a16="http://schemas.microsoft.com/office/drawing/2014/main" id="{A070FB6E-208E-43AD-A92D-536BA9463160}"/>
              </a:ext>
            </a:extLst>
          </p:cNvPr>
          <p:cNvSpPr txBox="1">
            <a:spLocks/>
          </p:cNvSpPr>
          <p:nvPr/>
        </p:nvSpPr>
        <p:spPr bwMode="auto">
          <a:xfrm>
            <a:off x="1403648" y="188640"/>
            <a:ext cx="748839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600" dirty="0">
                <a:latin typeface="Calibri" panose="020F0502020204030204" pitchFamily="34" charset="0"/>
                <a:cs typeface="Calibri" panose="020F0502020204030204" pitchFamily="34" charset="0"/>
              </a:rPr>
              <a:t>Introdução</a:t>
            </a:r>
          </a:p>
          <a:p>
            <a:pPr lvl="1" algn="r"/>
            <a:endParaRPr lang="pt-PT" dirty="0"/>
          </a:p>
        </p:txBody>
      </p:sp>
    </p:spTree>
    <p:extLst>
      <p:ext uri="{BB962C8B-B14F-4D97-AF65-F5344CB8AC3E}">
        <p14:creationId xmlns:p14="http://schemas.microsoft.com/office/powerpoint/2010/main" val="1417966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40</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8277081" cy="461665"/>
          </a:xfrm>
          <a:prstGeom prst="rect">
            <a:avLst/>
          </a:prstGeom>
        </p:spPr>
        <p:txBody>
          <a:bodyPr wrap="square">
            <a:spAutoFit/>
          </a:bodyPr>
          <a:lstStyle/>
          <a:p>
            <a:r>
              <a:rPr lang="pt-PT" sz="2400" b="1" i="1" dirty="0" err="1"/>
              <a:t>Direct</a:t>
            </a:r>
            <a:r>
              <a:rPr lang="pt-PT" sz="2400" b="1" i="1" dirty="0"/>
              <a:t> </a:t>
            </a:r>
            <a:r>
              <a:rPr lang="pt-PT" sz="2400" b="1" i="1" dirty="0" err="1"/>
              <a:t>Signal</a:t>
            </a:r>
            <a:r>
              <a:rPr lang="pt-PT" sz="2400" b="1" i="1" dirty="0"/>
              <a:t> </a:t>
            </a:r>
            <a:r>
              <a:rPr lang="pt-PT" sz="2400" b="1" dirty="0"/>
              <a:t>e </a:t>
            </a:r>
            <a:r>
              <a:rPr lang="pt-PT" sz="2400" b="1" i="1" dirty="0" err="1"/>
              <a:t>Clutter</a:t>
            </a:r>
            <a:r>
              <a:rPr lang="pt-PT" sz="2400" b="1" i="1" dirty="0"/>
              <a:t> </a:t>
            </a:r>
            <a:r>
              <a:rPr lang="pt-PT" sz="2400" b="1" i="1" dirty="0" err="1"/>
              <a:t>Cancellation</a:t>
            </a:r>
            <a:r>
              <a:rPr lang="pt-PT" sz="2400" b="1" i="1" dirty="0"/>
              <a:t> </a:t>
            </a:r>
            <a:r>
              <a:rPr lang="pt-PT" sz="2400" b="1" dirty="0"/>
              <a:t>– Maiores constrangimentos</a:t>
            </a:r>
          </a:p>
        </p:txBody>
      </p:sp>
      <p:sp>
        <p:nvSpPr>
          <p:cNvPr id="14" name="Retângulo 13">
            <a:extLst>
              <a:ext uri="{FF2B5EF4-FFF2-40B4-BE49-F238E27FC236}">
                <a16:creationId xmlns:a16="http://schemas.microsoft.com/office/drawing/2014/main" id="{6B948B3F-92F1-4916-8178-801237DFA30D}"/>
              </a:ext>
            </a:extLst>
          </p:cNvPr>
          <p:cNvSpPr/>
          <p:nvPr/>
        </p:nvSpPr>
        <p:spPr>
          <a:xfrm>
            <a:off x="1043608" y="2888068"/>
            <a:ext cx="3168352" cy="461665"/>
          </a:xfrm>
          <a:prstGeom prst="rect">
            <a:avLst/>
          </a:prstGeom>
        </p:spPr>
        <p:txBody>
          <a:bodyPr wrap="square">
            <a:spAutoFit/>
          </a:bodyPr>
          <a:lstStyle/>
          <a:p>
            <a:pPr marL="1257300" lvl="2" indent="-342900">
              <a:buFont typeface="Arial" panose="020B0604020202020204" pitchFamily="34" charset="0"/>
              <a:buChar char="•"/>
            </a:pPr>
            <a:r>
              <a:rPr lang="pt-PT" sz="2400" dirty="0" err="1"/>
              <a:t>Direct</a:t>
            </a:r>
            <a:r>
              <a:rPr lang="pt-PT" sz="2400" dirty="0"/>
              <a:t> </a:t>
            </a:r>
            <a:r>
              <a:rPr lang="pt-PT" sz="2400" dirty="0" err="1"/>
              <a:t>signal</a:t>
            </a:r>
            <a:endParaRPr lang="pt-PT" sz="2400" dirty="0"/>
          </a:p>
        </p:txBody>
      </p:sp>
      <p:sp>
        <p:nvSpPr>
          <p:cNvPr id="6" name="Retângulo 5">
            <a:extLst>
              <a:ext uri="{FF2B5EF4-FFF2-40B4-BE49-F238E27FC236}">
                <a16:creationId xmlns:a16="http://schemas.microsoft.com/office/drawing/2014/main" id="{9DE99ADF-E192-416B-B9AE-E2F1874CE59E}"/>
              </a:ext>
            </a:extLst>
          </p:cNvPr>
          <p:cNvSpPr/>
          <p:nvPr/>
        </p:nvSpPr>
        <p:spPr>
          <a:xfrm>
            <a:off x="-13693" y="3785266"/>
            <a:ext cx="7259115" cy="338554"/>
          </a:xfrm>
          <a:prstGeom prst="rect">
            <a:avLst/>
          </a:prstGeom>
        </p:spPr>
        <p:txBody>
          <a:bodyPr wrap="square">
            <a:spAutoFit/>
          </a:bodyPr>
          <a:lstStyle/>
          <a:p>
            <a:pPr marL="1200150" lvl="2" indent="-285750">
              <a:buFont typeface="Arial" panose="020B0604020202020204" pitchFamily="34" charset="0"/>
              <a:buChar char="•"/>
            </a:pPr>
            <a:endParaRPr lang="pt-PT" sz="1600" dirty="0"/>
          </a:p>
        </p:txBody>
      </p:sp>
      <p:sp>
        <p:nvSpPr>
          <p:cNvPr id="8" name="Retângulo 7">
            <a:extLst>
              <a:ext uri="{FF2B5EF4-FFF2-40B4-BE49-F238E27FC236}">
                <a16:creationId xmlns:a16="http://schemas.microsoft.com/office/drawing/2014/main" id="{117A7766-22FB-42B9-9B75-79C404EA8A10}"/>
              </a:ext>
            </a:extLst>
          </p:cNvPr>
          <p:cNvSpPr/>
          <p:nvPr/>
        </p:nvSpPr>
        <p:spPr>
          <a:xfrm>
            <a:off x="4080135" y="2882326"/>
            <a:ext cx="2840423" cy="461665"/>
          </a:xfrm>
          <a:prstGeom prst="rect">
            <a:avLst/>
          </a:prstGeom>
        </p:spPr>
        <p:txBody>
          <a:bodyPr wrap="square">
            <a:spAutoFit/>
          </a:bodyPr>
          <a:lstStyle/>
          <a:p>
            <a:pPr lvl="2"/>
            <a:r>
              <a:rPr lang="pt-PT" sz="2400" dirty="0" err="1"/>
              <a:t>Target’s</a:t>
            </a:r>
            <a:r>
              <a:rPr lang="pt-PT" sz="2400" dirty="0"/>
              <a:t> </a:t>
            </a:r>
            <a:r>
              <a:rPr lang="pt-PT" sz="2400" dirty="0" err="1"/>
              <a:t>echo</a:t>
            </a:r>
            <a:endParaRPr lang="pt-PT" sz="2400" dirty="0"/>
          </a:p>
        </p:txBody>
      </p:sp>
      <p:sp>
        <p:nvSpPr>
          <p:cNvPr id="4" name="Sinal de Subtração 3">
            <a:extLst>
              <a:ext uri="{FF2B5EF4-FFF2-40B4-BE49-F238E27FC236}">
                <a16:creationId xmlns:a16="http://schemas.microsoft.com/office/drawing/2014/main" id="{8DD4EA64-8FF3-43AE-8BAD-AD8B970070FA}"/>
              </a:ext>
            </a:extLst>
          </p:cNvPr>
          <p:cNvSpPr/>
          <p:nvPr/>
        </p:nvSpPr>
        <p:spPr>
          <a:xfrm rot="2312652">
            <a:off x="3832558" y="2618483"/>
            <a:ext cx="1080120" cy="63556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Sinal de Subtração 10">
            <a:extLst>
              <a:ext uri="{FF2B5EF4-FFF2-40B4-BE49-F238E27FC236}">
                <a16:creationId xmlns:a16="http://schemas.microsoft.com/office/drawing/2014/main" id="{B9A548B1-E66F-41F3-A3DF-C23757257C8F}"/>
              </a:ext>
            </a:extLst>
          </p:cNvPr>
          <p:cNvSpPr/>
          <p:nvPr/>
        </p:nvSpPr>
        <p:spPr>
          <a:xfrm rot="18558867">
            <a:off x="3864939" y="3079884"/>
            <a:ext cx="1080120" cy="63556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E64FE989-E229-431A-813A-4608DAD77CC6}"/>
              </a:ext>
            </a:extLst>
          </p:cNvPr>
          <p:cNvSpPr/>
          <p:nvPr/>
        </p:nvSpPr>
        <p:spPr>
          <a:xfrm>
            <a:off x="1043608" y="4509120"/>
            <a:ext cx="4392488" cy="461665"/>
          </a:xfrm>
          <a:prstGeom prst="rect">
            <a:avLst/>
          </a:prstGeom>
        </p:spPr>
        <p:txBody>
          <a:bodyPr wrap="square">
            <a:spAutoFit/>
          </a:bodyPr>
          <a:lstStyle/>
          <a:p>
            <a:pPr marL="1257300" lvl="2" indent="-342900">
              <a:buFont typeface="Arial" panose="020B0604020202020204" pitchFamily="34" charset="0"/>
              <a:buChar char="•"/>
            </a:pPr>
            <a:r>
              <a:rPr lang="pt-PT" sz="2400" dirty="0"/>
              <a:t>Presença de </a:t>
            </a:r>
            <a:r>
              <a:rPr lang="pt-PT" sz="2400" dirty="0" err="1"/>
              <a:t>Clutter</a:t>
            </a:r>
            <a:endParaRPr lang="pt-PT" sz="2400" dirty="0"/>
          </a:p>
        </p:txBody>
      </p:sp>
      <p:sp>
        <p:nvSpPr>
          <p:cNvPr id="13" name="Marcador de Posição de Conteúdo 7167">
            <a:extLst>
              <a:ext uri="{FF2B5EF4-FFF2-40B4-BE49-F238E27FC236}">
                <a16:creationId xmlns:a16="http://schemas.microsoft.com/office/drawing/2014/main" id="{73E9CCCF-4D3B-4DC2-BA34-F3CBD7BCB61C}"/>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4150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4" grpId="0" animBg="1"/>
      <p:bldP spid="11"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41</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5324753" cy="523220"/>
          </a:xfrm>
          <a:prstGeom prst="rect">
            <a:avLst/>
          </a:prstGeom>
        </p:spPr>
        <p:txBody>
          <a:bodyPr wrap="square">
            <a:spAutoFit/>
          </a:bodyPr>
          <a:lstStyle/>
          <a:p>
            <a:r>
              <a:rPr lang="pt-PT" sz="2800" b="1" i="1" dirty="0" err="1"/>
              <a:t>Direct</a:t>
            </a:r>
            <a:r>
              <a:rPr lang="pt-PT" sz="2800" b="1" i="1" dirty="0"/>
              <a:t> </a:t>
            </a:r>
            <a:r>
              <a:rPr lang="pt-PT" sz="2800" b="1" i="1" dirty="0" err="1"/>
              <a:t>Signal</a:t>
            </a:r>
            <a:r>
              <a:rPr lang="pt-PT" sz="2800" b="1" i="1" dirty="0"/>
              <a:t> </a:t>
            </a:r>
            <a:r>
              <a:rPr lang="pt-PT" sz="2800" b="1" dirty="0"/>
              <a:t>e </a:t>
            </a:r>
            <a:r>
              <a:rPr lang="pt-PT" sz="2800" b="1" i="1" dirty="0" err="1"/>
              <a:t>Clutter</a:t>
            </a:r>
            <a:r>
              <a:rPr lang="pt-PT" sz="2800" b="1" i="1" dirty="0"/>
              <a:t> </a:t>
            </a:r>
            <a:r>
              <a:rPr lang="pt-PT" sz="2800" b="1" i="1" dirty="0" err="1"/>
              <a:t>Cancellation</a:t>
            </a:r>
            <a:endParaRPr lang="pt-PT" sz="2800" b="1" i="1" dirty="0"/>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DBC8DC3-FAC3-4DF3-9064-453A68DFBB48}"/>
                  </a:ext>
                </a:extLst>
              </p:cNvPr>
              <p:cNvSpPr txBox="1"/>
              <p:nvPr/>
            </p:nvSpPr>
            <p:spPr>
              <a:xfrm>
                <a:off x="-684584" y="3110781"/>
                <a:ext cx="10170285" cy="567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𝑠</m:t>
                          </m:r>
                        </m:e>
                        <m:sub>
                          <m:r>
                            <a:rPr lang="pt-PT" b="0" i="1" smtClean="0">
                              <a:latin typeface="Cambria Math" panose="02040503050406030204" pitchFamily="18" charset="0"/>
                            </a:rPr>
                            <m:t>𝑅</m:t>
                          </m:r>
                        </m:sub>
                      </m:sSub>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sSub>
                        <m:sSubPr>
                          <m:ctrlPr>
                            <a:rPr lang="pt-PT" i="1" smtClean="0">
                              <a:latin typeface="Cambria Math" panose="02040503050406030204" pitchFamily="18" charset="0"/>
                            </a:rPr>
                          </m:ctrlPr>
                        </m:sSubPr>
                        <m:e>
                          <m:r>
                            <a:rPr lang="pt-PT" b="0" i="1" smtClean="0">
                              <a:latin typeface="Cambria Math" panose="02040503050406030204" pitchFamily="18" charset="0"/>
                            </a:rPr>
                            <m:t>𝐴</m:t>
                          </m:r>
                        </m:e>
                        <m:sub>
                          <m:r>
                            <a:rPr lang="pt-PT" b="0" i="1" smtClean="0">
                              <a:latin typeface="Cambria Math" panose="02040503050406030204" pitchFamily="18" charset="0"/>
                            </a:rPr>
                            <m:t>𝑅</m:t>
                          </m:r>
                        </m:sub>
                      </m:sSub>
                      <m:sSub>
                        <m:sSubPr>
                          <m:ctrlPr>
                            <a:rPr lang="pt-PT" i="1">
                              <a:latin typeface="Cambria Math" panose="02040503050406030204" pitchFamily="18" charset="0"/>
                            </a:rPr>
                          </m:ctrlPr>
                        </m:sSubPr>
                        <m:e>
                          <m:r>
                            <a:rPr lang="pt-PT" b="0" i="1" smtClean="0">
                              <a:latin typeface="Cambria Math" panose="02040503050406030204" pitchFamily="18" charset="0"/>
                            </a:rPr>
                            <m:t>𝑠</m:t>
                          </m:r>
                        </m:e>
                        <m:sub>
                          <m:r>
                            <a:rPr lang="pt-PT" i="1">
                              <a:latin typeface="Cambria Math" panose="02040503050406030204" pitchFamily="18" charset="0"/>
                            </a:rPr>
                            <m:t>𝑇</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nary>
                        <m:naryPr>
                          <m:chr m:val="∑"/>
                          <m:limLoc m:val="subSup"/>
                          <m:ctrlPr>
                            <a:rPr lang="pt-PT" i="1" smtClean="0">
                              <a:latin typeface="Cambria Math" panose="02040503050406030204" pitchFamily="18" charset="0"/>
                            </a:rPr>
                          </m:ctrlPr>
                        </m:naryPr>
                        <m:sub>
                          <m:r>
                            <m:rPr>
                              <m:brk m:alnAt="1"/>
                            </m:rPr>
                            <a:rPr lang="pt-PT" b="0" i="1" smtClean="0">
                              <a:latin typeface="Cambria Math" panose="02040503050406030204" pitchFamily="18" charset="0"/>
                            </a:rPr>
                            <m:t>𝑚</m:t>
                          </m:r>
                          <m:r>
                            <a:rPr lang="pt-PT" b="0" i="1" smtClean="0">
                              <a:latin typeface="Cambria Math" panose="02040503050406030204" pitchFamily="18" charset="0"/>
                            </a:rPr>
                            <m:t>=0</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𝑇</m:t>
                              </m:r>
                            </m:sub>
                          </m:sSub>
                        </m:sup>
                        <m:e>
                          <m:sSup>
                            <m:sSupPr>
                              <m:ctrlPr>
                                <a:rPr lang="pt-PT" i="1">
                                  <a:latin typeface="Cambria Math" panose="02040503050406030204" pitchFamily="18" charset="0"/>
                                </a:rPr>
                              </m:ctrlPr>
                            </m:sSup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𝑎</m:t>
                                  </m:r>
                                </m:e>
                                <m:sub>
                                  <m:r>
                                    <a:rPr lang="pt-PT" b="0" i="1" smtClean="0">
                                      <a:latin typeface="Cambria Math" panose="02040503050406030204" pitchFamily="18" charset="0"/>
                                    </a:rPr>
                                    <m:t>𝑚</m:t>
                                  </m:r>
                                </m:sub>
                              </m:sSub>
                              <m:sSub>
                                <m:sSubPr>
                                  <m:ctrlPr>
                                    <a:rPr lang="pt-PT" b="0" i="1" smtClean="0">
                                      <a:latin typeface="Cambria Math" panose="02040503050406030204" pitchFamily="18" charset="0"/>
                                    </a:rPr>
                                  </m:ctrlPr>
                                </m:sSubPr>
                                <m:e>
                                  <m:r>
                                    <a:rPr lang="pt-PT" b="0" i="1" smtClean="0">
                                      <a:latin typeface="Cambria Math" panose="02040503050406030204" pitchFamily="18" charset="0"/>
                                    </a:rPr>
                                    <m:t>𝑠</m:t>
                                  </m:r>
                                </m:e>
                                <m:sub>
                                  <m:r>
                                    <a:rPr lang="pt-PT" b="0" i="1" smtClean="0">
                                      <a:latin typeface="Cambria Math" panose="02040503050406030204" pitchFamily="18" charset="0"/>
                                    </a:rPr>
                                    <m:t>𝑇</m:t>
                                  </m:r>
                                </m:sub>
                              </m:sSub>
                              <m:r>
                                <a:rPr lang="pt-PT" b="0" i="1" smtClean="0">
                                  <a:latin typeface="Cambria Math" panose="02040503050406030204" pitchFamily="18" charset="0"/>
                                </a:rPr>
                                <m:t>(</m:t>
                              </m:r>
                              <m:r>
                                <a:rPr lang="pt-PT" b="0" i="1" smtClean="0">
                                  <a:latin typeface="Cambria Math" panose="02040503050406030204" pitchFamily="18" charset="0"/>
                                </a:rPr>
                                <m:t>𝑡</m:t>
                              </m:r>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𝜏</m:t>
                                  </m:r>
                                </m:e>
                                <m:sub>
                                  <m:sSub>
                                    <m:sSubPr>
                                      <m:ctrlPr>
                                        <a:rPr lang="pt-PT" b="0" i="1" smtClean="0">
                                          <a:latin typeface="Cambria Math" panose="02040503050406030204" pitchFamily="18" charset="0"/>
                                        </a:rPr>
                                      </m:ctrlPr>
                                    </m:sSubPr>
                                    <m:e>
                                      <m:r>
                                        <a:rPr lang="pt-PT" b="0" i="1" smtClean="0">
                                          <a:latin typeface="Cambria Math" panose="02040503050406030204" pitchFamily="18" charset="0"/>
                                        </a:rPr>
                                        <m:t>𝑇</m:t>
                                      </m:r>
                                    </m:e>
                                    <m:sub>
                                      <m:r>
                                        <a:rPr lang="pt-PT" b="0" i="1" smtClean="0">
                                          <a:latin typeface="Cambria Math" panose="02040503050406030204" pitchFamily="18" charset="0"/>
                                        </a:rPr>
                                        <m:t>𝑚</m:t>
                                      </m:r>
                                    </m:sub>
                                  </m:sSub>
                                </m:sub>
                              </m:sSub>
                              <m:r>
                                <a:rPr lang="pt-PT" b="0" i="1" smtClean="0">
                                  <a:latin typeface="Cambria Math" panose="02040503050406030204" pitchFamily="18" charset="0"/>
                                </a:rPr>
                                <m:t>)</m:t>
                              </m:r>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2</m:t>
                              </m:r>
                              <m:r>
                                <a:rPr lang="pt-PT" i="1">
                                  <a:latin typeface="Cambria Math" panose="02040503050406030204" pitchFamily="18" charset="0"/>
                                  <a:ea typeface="Cambria Math" panose="02040503050406030204" pitchFamily="18" charset="0"/>
                                </a:rPr>
                                <m:t>𝜋</m:t>
                              </m:r>
                              <m:sSub>
                                <m:sSubPr>
                                  <m:ctrlPr>
                                    <a:rPr lang="pt-PT"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𝑓</m:t>
                                  </m:r>
                                </m:e>
                                <m:sub>
                                  <m:sSub>
                                    <m:sSubPr>
                                      <m:ctrlPr>
                                        <a:rPr lang="pt-PT"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𝐷</m:t>
                                      </m:r>
                                    </m:e>
                                    <m:sub>
                                      <m:r>
                                        <a:rPr lang="pt-PT" b="0" i="1" smtClean="0">
                                          <a:latin typeface="Cambria Math" panose="02040503050406030204" pitchFamily="18" charset="0"/>
                                          <a:ea typeface="Cambria Math" panose="02040503050406030204" pitchFamily="18" charset="0"/>
                                        </a:rPr>
                                        <m:t>𝑚</m:t>
                                      </m:r>
                                    </m:sub>
                                  </m:sSub>
                                </m:sub>
                              </m:sSub>
                              <m:r>
                                <a:rPr lang="pt-PT" b="0" i="1" smtClean="0">
                                  <a:latin typeface="Cambria Math" panose="02040503050406030204" pitchFamily="18" charset="0"/>
                                  <a:ea typeface="Cambria Math" panose="02040503050406030204" pitchFamily="18" charset="0"/>
                                </a:rPr>
                                <m:t>𝑡</m:t>
                              </m:r>
                            </m:sup>
                          </m:sSup>
                        </m:e>
                      </m:nary>
                      <m:r>
                        <a:rPr lang="pt-PT" b="0" i="1" smtClean="0">
                          <a:latin typeface="Cambria Math" panose="02040503050406030204" pitchFamily="18" charset="0"/>
                          <a:ea typeface="Cambria Math" panose="02040503050406030204" pitchFamily="18" charset="0"/>
                        </a:rPr>
                        <m:t>+</m:t>
                      </m:r>
                      <m:nary>
                        <m:naryPr>
                          <m:chr m:val="∑"/>
                          <m:limLoc m:val="subSup"/>
                          <m:ctrlPr>
                            <a:rPr lang="pt-PT" i="1">
                              <a:latin typeface="Cambria Math" panose="02040503050406030204" pitchFamily="18" charset="0"/>
                            </a:rPr>
                          </m:ctrlPr>
                        </m:naryPr>
                        <m:sub>
                          <m:r>
                            <m:rPr>
                              <m:brk m:alnAt="1"/>
                            </m:rPr>
                            <a:rPr lang="pt-PT" b="0" i="1" smtClean="0">
                              <a:latin typeface="Cambria Math" panose="02040503050406030204" pitchFamily="18" charset="0"/>
                            </a:rPr>
                            <m:t>𝑖</m:t>
                          </m:r>
                          <m:r>
                            <a:rPr lang="pt-PT" i="1">
                              <a:latin typeface="Cambria Math" panose="02040503050406030204" pitchFamily="18" charset="0"/>
                            </a:rPr>
                            <m:t>=</m:t>
                          </m:r>
                          <m:r>
                            <a:rPr lang="pt-PT" b="0" i="1" smtClean="0">
                              <a:latin typeface="Cambria Math" panose="02040503050406030204" pitchFamily="18" charset="0"/>
                            </a:rPr>
                            <m:t>1</m:t>
                          </m:r>
                        </m:sub>
                        <m:sup>
                          <m:sSub>
                            <m:sSubPr>
                              <m:ctrlPr>
                                <a:rPr lang="pt-PT" i="1" smtClean="0">
                                  <a:latin typeface="Cambria Math" panose="02040503050406030204" pitchFamily="18" charset="0"/>
                                </a:rPr>
                              </m:ctrlPr>
                            </m:sSubPr>
                            <m:e>
                              <m:r>
                                <a:rPr lang="pt-PT" b="0" i="1" smtClean="0">
                                  <a:latin typeface="Cambria Math" panose="02040503050406030204" pitchFamily="18" charset="0"/>
                                </a:rPr>
                                <m:t>𝑁</m:t>
                              </m:r>
                            </m:e>
                            <m:sub>
                              <m:r>
                                <a:rPr lang="pt-PT" b="0" i="1" smtClean="0">
                                  <a:latin typeface="Cambria Math" panose="02040503050406030204" pitchFamily="18" charset="0"/>
                                </a:rPr>
                                <m:t>𝑠</m:t>
                              </m:r>
                            </m:sub>
                          </m:sSub>
                        </m:sup>
                        <m:e>
                          <m:sSub>
                            <m:sSubPr>
                              <m:ctrlPr>
                                <a:rPr lang="pt-PT" i="1">
                                  <a:latin typeface="Cambria Math" panose="02040503050406030204" pitchFamily="18" charset="0"/>
                                </a:rPr>
                              </m:ctrlPr>
                            </m:sSubPr>
                            <m:e>
                              <m:r>
                                <a:rPr lang="pt-PT" b="0" i="1" smtClean="0">
                                  <a:latin typeface="Cambria Math" panose="02040503050406030204" pitchFamily="18" charset="0"/>
                                </a:rPr>
                                <m:t>𝑏</m:t>
                              </m:r>
                            </m:e>
                            <m:sub>
                              <m:r>
                                <a:rPr lang="pt-PT" b="0" i="1" smtClean="0">
                                  <a:latin typeface="Cambria Math" panose="02040503050406030204" pitchFamily="18" charset="0"/>
                                </a:rPr>
                                <m:t>𝑖</m:t>
                              </m:r>
                            </m:sub>
                          </m:sSub>
                          <m:d>
                            <m:dPr>
                              <m:ctrlPr>
                                <a:rPr lang="pt-PT" i="1">
                                  <a:latin typeface="Cambria Math" panose="02040503050406030204" pitchFamily="18" charset="0"/>
                                </a:rPr>
                              </m:ctrlPr>
                            </m:dPr>
                            <m:e>
                              <m:r>
                                <a:rPr lang="pt-PT" i="1">
                                  <a:latin typeface="Cambria Math" panose="02040503050406030204" pitchFamily="18" charset="0"/>
                                </a:rPr>
                                <m:t>𝑡</m:t>
                              </m:r>
                              <m:r>
                                <a:rPr lang="pt-PT" i="1">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ea typeface="Cambria Math" panose="02040503050406030204" pitchFamily="18" charset="0"/>
                                    </a:rPr>
                                    <m:t>𝜏</m:t>
                                  </m:r>
                                </m:e>
                                <m:sub>
                                  <m:sSub>
                                    <m:sSubPr>
                                      <m:ctrlPr>
                                        <a:rPr lang="pt-PT" i="1">
                                          <a:latin typeface="Cambria Math" panose="02040503050406030204" pitchFamily="18" charset="0"/>
                                        </a:rPr>
                                      </m:ctrlPr>
                                    </m:sSubPr>
                                    <m:e>
                                      <m:r>
                                        <a:rPr lang="pt-PT" b="0" i="1" smtClean="0">
                                          <a:latin typeface="Cambria Math" panose="02040503050406030204" pitchFamily="18" charset="0"/>
                                        </a:rPr>
                                        <m:t>𝑐</m:t>
                                      </m:r>
                                    </m:e>
                                    <m:sub>
                                      <m:r>
                                        <a:rPr lang="pt-PT" b="0" i="1" smtClean="0">
                                          <a:latin typeface="Cambria Math" panose="02040503050406030204" pitchFamily="18" charset="0"/>
                                        </a:rPr>
                                        <m:t>𝑖</m:t>
                                      </m:r>
                                    </m:sub>
                                  </m:sSub>
                                </m:sub>
                              </m:sSub>
                            </m:e>
                          </m:d>
                        </m:e>
                      </m:nary>
                      <m:r>
                        <a:rPr lang="pt-PT" i="1">
                          <a:latin typeface="Cambria Math" panose="02040503050406030204" pitchFamily="18" charset="0"/>
                        </a:rPr>
                        <m:t>+</m:t>
                      </m:r>
                      <m:r>
                        <a:rPr lang="pt-PT" i="1">
                          <a:latin typeface="Cambria Math" panose="02040503050406030204" pitchFamily="18" charset="0"/>
                        </a:rPr>
                        <m:t>𝑛</m:t>
                      </m:r>
                      <m:r>
                        <a:rPr lang="pt-PT" i="1">
                          <a:latin typeface="Cambria Math" panose="02040503050406030204" pitchFamily="18" charset="0"/>
                        </a:rPr>
                        <m:t>(</m:t>
                      </m:r>
                      <m:r>
                        <a:rPr lang="pt-PT" i="1">
                          <a:latin typeface="Cambria Math" panose="02040503050406030204" pitchFamily="18" charset="0"/>
                        </a:rPr>
                        <m:t>𝑡</m:t>
                      </m:r>
                      <m:r>
                        <a:rPr lang="pt-PT" i="1">
                          <a:latin typeface="Cambria Math" panose="02040503050406030204" pitchFamily="18" charset="0"/>
                        </a:rPr>
                        <m:t>)</m:t>
                      </m:r>
                    </m:oMath>
                  </m:oMathPara>
                </a14:m>
                <a:endParaRPr lang="pt-PT" dirty="0"/>
              </a:p>
            </p:txBody>
          </p:sp>
        </mc:Choice>
        <mc:Fallback xmlns="">
          <p:sp>
            <p:nvSpPr>
              <p:cNvPr id="13" name="CaixaDeTexto 12">
                <a:extLst>
                  <a:ext uri="{FF2B5EF4-FFF2-40B4-BE49-F238E27FC236}">
                    <a16:creationId xmlns:a16="http://schemas.microsoft.com/office/drawing/2014/main" id="{3DBC8DC3-FAC3-4DF3-9064-453A68DFBB48}"/>
                  </a:ext>
                </a:extLst>
              </p:cNvPr>
              <p:cNvSpPr txBox="1">
                <a:spLocks noRot="1" noChangeAspect="1" noMove="1" noResize="1" noEditPoints="1" noAdjustHandles="1" noChangeArrowheads="1" noChangeShapeType="1" noTextEdit="1"/>
              </p:cNvSpPr>
              <p:nvPr/>
            </p:nvSpPr>
            <p:spPr>
              <a:xfrm>
                <a:off x="-684584" y="3110781"/>
                <a:ext cx="10170285" cy="567143"/>
              </a:xfrm>
              <a:prstGeom prst="rect">
                <a:avLst/>
              </a:prstGeom>
              <a:blipFill>
                <a:blip r:embed="rId3"/>
                <a:stretch>
                  <a:fillRect/>
                </a:stretch>
              </a:blipFill>
            </p:spPr>
            <p:txBody>
              <a:bodyPr/>
              <a:lstStyle/>
              <a:p>
                <a:r>
                  <a:rPr lang="pt-PT">
                    <a:noFill/>
                  </a:rPr>
                  <a:t> </a:t>
                </a:r>
              </a:p>
            </p:txBody>
          </p:sp>
        </mc:Fallback>
      </mc:AlternateContent>
      <p:sp>
        <p:nvSpPr>
          <p:cNvPr id="3" name="Chaveta à esquerda 2">
            <a:extLst>
              <a:ext uri="{FF2B5EF4-FFF2-40B4-BE49-F238E27FC236}">
                <a16:creationId xmlns:a16="http://schemas.microsoft.com/office/drawing/2014/main" id="{2DA98B90-AE97-4D4D-87B9-F5EF3AC81E7D}"/>
              </a:ext>
            </a:extLst>
          </p:cNvPr>
          <p:cNvSpPr/>
          <p:nvPr/>
        </p:nvSpPr>
        <p:spPr>
          <a:xfrm rot="16200000">
            <a:off x="3851920" y="2473342"/>
            <a:ext cx="432048" cy="31683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5" name="Chaveta à esquerda 14">
            <a:extLst>
              <a:ext uri="{FF2B5EF4-FFF2-40B4-BE49-F238E27FC236}">
                <a16:creationId xmlns:a16="http://schemas.microsoft.com/office/drawing/2014/main" id="{37498325-B152-44C5-AC45-A59E5D48D803}"/>
              </a:ext>
            </a:extLst>
          </p:cNvPr>
          <p:cNvSpPr/>
          <p:nvPr/>
        </p:nvSpPr>
        <p:spPr>
          <a:xfrm rot="16200000">
            <a:off x="6444208" y="3193422"/>
            <a:ext cx="432048" cy="172819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6" name="Chaveta à esquerda 15">
            <a:extLst>
              <a:ext uri="{FF2B5EF4-FFF2-40B4-BE49-F238E27FC236}">
                <a16:creationId xmlns:a16="http://schemas.microsoft.com/office/drawing/2014/main" id="{1F646341-C30B-4E65-A2D6-0AE6377B6D5C}"/>
              </a:ext>
            </a:extLst>
          </p:cNvPr>
          <p:cNvSpPr/>
          <p:nvPr/>
        </p:nvSpPr>
        <p:spPr>
          <a:xfrm rot="16200000">
            <a:off x="1601670" y="3657829"/>
            <a:ext cx="432048" cy="82809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5" name="CaixaDeTexto 4">
            <a:extLst>
              <a:ext uri="{FF2B5EF4-FFF2-40B4-BE49-F238E27FC236}">
                <a16:creationId xmlns:a16="http://schemas.microsoft.com/office/drawing/2014/main" id="{CCB7C8D8-D6D3-4A59-BBF2-CE2AB05F3CA0}"/>
              </a:ext>
            </a:extLst>
          </p:cNvPr>
          <p:cNvSpPr txBox="1"/>
          <p:nvPr/>
        </p:nvSpPr>
        <p:spPr>
          <a:xfrm>
            <a:off x="1133618" y="4329901"/>
            <a:ext cx="1368152" cy="369332"/>
          </a:xfrm>
          <a:prstGeom prst="rect">
            <a:avLst/>
          </a:prstGeom>
          <a:noFill/>
        </p:spPr>
        <p:txBody>
          <a:bodyPr wrap="square" rtlCol="0">
            <a:spAutoFit/>
          </a:bodyPr>
          <a:lstStyle/>
          <a:p>
            <a:r>
              <a:rPr lang="pt-PT" dirty="0" err="1"/>
              <a:t>Direct</a:t>
            </a:r>
            <a:r>
              <a:rPr lang="pt-PT" dirty="0"/>
              <a:t> </a:t>
            </a:r>
            <a:r>
              <a:rPr lang="pt-PT" dirty="0" err="1"/>
              <a:t>Signal</a:t>
            </a:r>
            <a:endParaRPr lang="pt-PT" dirty="0"/>
          </a:p>
        </p:txBody>
      </p:sp>
      <p:sp>
        <p:nvSpPr>
          <p:cNvPr id="17" name="CaixaDeTexto 16">
            <a:extLst>
              <a:ext uri="{FF2B5EF4-FFF2-40B4-BE49-F238E27FC236}">
                <a16:creationId xmlns:a16="http://schemas.microsoft.com/office/drawing/2014/main" id="{E4EEE1A9-4152-4DCA-8F92-5DA5E80FF5E4}"/>
              </a:ext>
            </a:extLst>
          </p:cNvPr>
          <p:cNvSpPr txBox="1"/>
          <p:nvPr/>
        </p:nvSpPr>
        <p:spPr>
          <a:xfrm>
            <a:off x="3347864" y="4329901"/>
            <a:ext cx="1582257" cy="369332"/>
          </a:xfrm>
          <a:prstGeom prst="rect">
            <a:avLst/>
          </a:prstGeom>
          <a:noFill/>
        </p:spPr>
        <p:txBody>
          <a:bodyPr wrap="square" rtlCol="0">
            <a:spAutoFit/>
          </a:bodyPr>
          <a:lstStyle/>
          <a:p>
            <a:r>
              <a:rPr lang="pt-PT" dirty="0" err="1"/>
              <a:t>Target’s</a:t>
            </a:r>
            <a:r>
              <a:rPr lang="pt-PT" dirty="0"/>
              <a:t> </a:t>
            </a:r>
            <a:r>
              <a:rPr lang="pt-PT" dirty="0" err="1"/>
              <a:t>Echo</a:t>
            </a:r>
            <a:endParaRPr lang="pt-PT" dirty="0"/>
          </a:p>
        </p:txBody>
      </p:sp>
      <p:sp>
        <p:nvSpPr>
          <p:cNvPr id="18" name="CaixaDeTexto 17">
            <a:extLst>
              <a:ext uri="{FF2B5EF4-FFF2-40B4-BE49-F238E27FC236}">
                <a16:creationId xmlns:a16="http://schemas.microsoft.com/office/drawing/2014/main" id="{93BBB4EC-168A-40B0-A21F-34DEFEBB090D}"/>
              </a:ext>
            </a:extLst>
          </p:cNvPr>
          <p:cNvSpPr txBox="1"/>
          <p:nvPr/>
        </p:nvSpPr>
        <p:spPr>
          <a:xfrm>
            <a:off x="6228796" y="4330122"/>
            <a:ext cx="935492" cy="369332"/>
          </a:xfrm>
          <a:prstGeom prst="rect">
            <a:avLst/>
          </a:prstGeom>
          <a:noFill/>
        </p:spPr>
        <p:txBody>
          <a:bodyPr wrap="square" rtlCol="0">
            <a:spAutoFit/>
          </a:bodyPr>
          <a:lstStyle/>
          <a:p>
            <a:r>
              <a:rPr lang="pt-PT" dirty="0" err="1"/>
              <a:t>Clutter</a:t>
            </a:r>
            <a:endParaRPr lang="pt-PT" dirty="0"/>
          </a:p>
        </p:txBody>
      </p:sp>
      <p:sp>
        <p:nvSpPr>
          <p:cNvPr id="19" name="CaixaDeTexto 18">
            <a:extLst>
              <a:ext uri="{FF2B5EF4-FFF2-40B4-BE49-F238E27FC236}">
                <a16:creationId xmlns:a16="http://schemas.microsoft.com/office/drawing/2014/main" id="{4905FBAD-5C91-4970-A008-EE8F9CB5B427}"/>
              </a:ext>
            </a:extLst>
          </p:cNvPr>
          <p:cNvSpPr txBox="1"/>
          <p:nvPr/>
        </p:nvSpPr>
        <p:spPr>
          <a:xfrm>
            <a:off x="7631729" y="4329682"/>
            <a:ext cx="935492" cy="369332"/>
          </a:xfrm>
          <a:prstGeom prst="rect">
            <a:avLst/>
          </a:prstGeom>
          <a:noFill/>
        </p:spPr>
        <p:txBody>
          <a:bodyPr wrap="square" rtlCol="0">
            <a:spAutoFit/>
          </a:bodyPr>
          <a:lstStyle/>
          <a:p>
            <a:r>
              <a:rPr lang="pt-PT" dirty="0"/>
              <a:t>Noise</a:t>
            </a:r>
          </a:p>
        </p:txBody>
      </p:sp>
      <p:sp>
        <p:nvSpPr>
          <p:cNvPr id="20" name="Chaveta à esquerda 19">
            <a:extLst>
              <a:ext uri="{FF2B5EF4-FFF2-40B4-BE49-F238E27FC236}">
                <a16:creationId xmlns:a16="http://schemas.microsoft.com/office/drawing/2014/main" id="{2AC44633-2719-434E-B1BB-B732398C1EAC}"/>
              </a:ext>
            </a:extLst>
          </p:cNvPr>
          <p:cNvSpPr/>
          <p:nvPr/>
        </p:nvSpPr>
        <p:spPr>
          <a:xfrm rot="16200000">
            <a:off x="7758050" y="3698667"/>
            <a:ext cx="432048" cy="68469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21" name="Sinal de Multiplicação 20">
            <a:extLst>
              <a:ext uri="{FF2B5EF4-FFF2-40B4-BE49-F238E27FC236}">
                <a16:creationId xmlns:a16="http://schemas.microsoft.com/office/drawing/2014/main" id="{479C7122-0C8B-42A0-9866-8ECC2E51DF9B}"/>
              </a:ext>
            </a:extLst>
          </p:cNvPr>
          <p:cNvSpPr/>
          <p:nvPr/>
        </p:nvSpPr>
        <p:spPr>
          <a:xfrm>
            <a:off x="1168783" y="2888940"/>
            <a:ext cx="1148289" cy="108012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2" name="Sinal de Multiplicação 21">
            <a:extLst>
              <a:ext uri="{FF2B5EF4-FFF2-40B4-BE49-F238E27FC236}">
                <a16:creationId xmlns:a16="http://schemas.microsoft.com/office/drawing/2014/main" id="{67FEAC06-9BE5-42B4-AE47-597FE166D3C4}"/>
              </a:ext>
            </a:extLst>
          </p:cNvPr>
          <p:cNvSpPr/>
          <p:nvPr/>
        </p:nvSpPr>
        <p:spPr>
          <a:xfrm>
            <a:off x="6069894" y="2888940"/>
            <a:ext cx="1148289" cy="108012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3" name="Sinal de Multiplicação 22">
            <a:extLst>
              <a:ext uri="{FF2B5EF4-FFF2-40B4-BE49-F238E27FC236}">
                <a16:creationId xmlns:a16="http://schemas.microsoft.com/office/drawing/2014/main" id="{70160175-4E1D-4918-8909-4E0FBAF4AD13}"/>
              </a:ext>
            </a:extLst>
          </p:cNvPr>
          <p:cNvSpPr/>
          <p:nvPr/>
        </p:nvSpPr>
        <p:spPr>
          <a:xfrm>
            <a:off x="7396456" y="2888940"/>
            <a:ext cx="1148289" cy="108012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4" name="Marcador de Posição de Conteúdo 7167">
            <a:extLst>
              <a:ext uri="{FF2B5EF4-FFF2-40B4-BE49-F238E27FC236}">
                <a16:creationId xmlns:a16="http://schemas.microsoft.com/office/drawing/2014/main" id="{D9330036-4095-4D8A-A7A0-44DDCA15C449}"/>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26321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build="allAtOnce"/>
      <p:bldP spid="3" grpId="0" animBg="1"/>
      <p:bldP spid="15" grpId="0" animBg="1"/>
      <p:bldP spid="16" grpId="0" animBg="1"/>
      <p:bldP spid="5" grpId="0"/>
      <p:bldP spid="17" grpId="0"/>
      <p:bldP spid="18" grpId="0"/>
      <p:bldP spid="19" grpId="0"/>
      <p:bldP spid="20" grpId="0" animBg="1"/>
      <p:bldP spid="21" grpId="0" animBg="1"/>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42</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6260857" cy="523220"/>
          </a:xfrm>
          <a:prstGeom prst="rect">
            <a:avLst/>
          </a:prstGeom>
        </p:spPr>
        <p:txBody>
          <a:bodyPr wrap="square">
            <a:spAutoFit/>
          </a:bodyPr>
          <a:lstStyle/>
          <a:p>
            <a:r>
              <a:rPr lang="pt-PT" sz="2800" b="1" dirty="0" err="1"/>
              <a:t>Extensive</a:t>
            </a:r>
            <a:r>
              <a:rPr lang="pt-PT" sz="2800" b="1" dirty="0"/>
              <a:t> </a:t>
            </a:r>
            <a:r>
              <a:rPr lang="pt-PT" sz="2800" b="1" dirty="0" err="1"/>
              <a:t>Cancellation</a:t>
            </a:r>
            <a:r>
              <a:rPr lang="pt-PT" sz="2800" b="1" dirty="0"/>
              <a:t> </a:t>
            </a:r>
            <a:r>
              <a:rPr lang="pt-PT" sz="2800" b="1" dirty="0" err="1"/>
              <a:t>Algorithm</a:t>
            </a:r>
            <a:r>
              <a:rPr lang="pt-PT" sz="2800" b="1" dirty="0"/>
              <a:t> (ECA)</a:t>
            </a:r>
          </a:p>
        </p:txBody>
      </p:sp>
      <p:sp>
        <p:nvSpPr>
          <p:cNvPr id="13" name="CaixaDeTexto 12">
            <a:extLst>
              <a:ext uri="{FF2B5EF4-FFF2-40B4-BE49-F238E27FC236}">
                <a16:creationId xmlns:a16="http://schemas.microsoft.com/office/drawing/2014/main" id="{7F1C10CF-818C-464E-9525-FF265EBA7A0A}"/>
              </a:ext>
            </a:extLst>
          </p:cNvPr>
          <p:cNvSpPr txBox="1"/>
          <p:nvPr/>
        </p:nvSpPr>
        <p:spPr>
          <a:xfrm>
            <a:off x="971600" y="2652658"/>
            <a:ext cx="6948772" cy="707886"/>
          </a:xfrm>
          <a:prstGeom prst="rect">
            <a:avLst/>
          </a:prstGeom>
          <a:noFill/>
        </p:spPr>
        <p:txBody>
          <a:bodyPr wrap="square" rtlCol="0">
            <a:spAutoFit/>
          </a:bodyPr>
          <a:lstStyle/>
          <a:p>
            <a:r>
              <a:rPr lang="pt-PT" sz="2000" dirty="0"/>
              <a:t>ECA consiste numa projeção do sinal recebido num subespaço que é ortogonal ao subespaço dos sinais diretos e </a:t>
            </a:r>
            <a:r>
              <a:rPr lang="pt-PT" sz="2000" dirty="0" err="1"/>
              <a:t>clutter</a:t>
            </a:r>
            <a:r>
              <a:rPr lang="pt-PT" sz="2000" dirty="0"/>
              <a:t>.</a:t>
            </a:r>
          </a:p>
        </p:txBody>
      </p:sp>
      <p:sp>
        <p:nvSpPr>
          <p:cNvPr id="3" name="Seta: Para Baixo 2">
            <a:extLst>
              <a:ext uri="{FF2B5EF4-FFF2-40B4-BE49-F238E27FC236}">
                <a16:creationId xmlns:a16="http://schemas.microsoft.com/office/drawing/2014/main" id="{C5BD2D58-B39F-4CAB-9DE5-89A589D7C2CB}"/>
              </a:ext>
            </a:extLst>
          </p:cNvPr>
          <p:cNvSpPr/>
          <p:nvPr/>
        </p:nvSpPr>
        <p:spPr>
          <a:xfrm>
            <a:off x="3601811" y="3497457"/>
            <a:ext cx="1080120" cy="136815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15" name="CaixaDeTexto 14">
            <a:extLst>
              <a:ext uri="{FF2B5EF4-FFF2-40B4-BE49-F238E27FC236}">
                <a16:creationId xmlns:a16="http://schemas.microsoft.com/office/drawing/2014/main" id="{99DB7494-865F-4916-AC41-DE0B0177CC1E}"/>
              </a:ext>
            </a:extLst>
          </p:cNvPr>
          <p:cNvSpPr txBox="1"/>
          <p:nvPr/>
        </p:nvSpPr>
        <p:spPr>
          <a:xfrm>
            <a:off x="971600" y="4880650"/>
            <a:ext cx="6948772" cy="707886"/>
          </a:xfrm>
          <a:prstGeom prst="rect">
            <a:avLst/>
          </a:prstGeom>
          <a:noFill/>
        </p:spPr>
        <p:txBody>
          <a:bodyPr wrap="square" rtlCol="0">
            <a:spAutoFit/>
          </a:bodyPr>
          <a:lstStyle/>
          <a:p>
            <a:r>
              <a:rPr lang="pt-PT" sz="2000" dirty="0"/>
              <a:t>Para reduzir o tempo de processamento reduz-se o número de range </a:t>
            </a:r>
            <a:r>
              <a:rPr lang="pt-PT" sz="2000" dirty="0" err="1"/>
              <a:t>cells</a:t>
            </a:r>
            <a:r>
              <a:rPr lang="pt-PT" sz="2000" dirty="0"/>
              <a:t> onde o </a:t>
            </a:r>
            <a:r>
              <a:rPr lang="pt-PT" sz="2000" dirty="0" err="1"/>
              <a:t>clutter</a:t>
            </a:r>
            <a:r>
              <a:rPr lang="pt-PT" sz="2000" dirty="0"/>
              <a:t> está concentrado.</a:t>
            </a:r>
          </a:p>
        </p:txBody>
      </p:sp>
      <p:sp>
        <p:nvSpPr>
          <p:cNvPr id="9" name="Marcador de Posição de Conteúdo 7167">
            <a:extLst>
              <a:ext uri="{FF2B5EF4-FFF2-40B4-BE49-F238E27FC236}">
                <a16:creationId xmlns:a16="http://schemas.microsoft.com/office/drawing/2014/main" id="{53B875AE-A8F5-45D4-9422-C7501780B41D}"/>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470575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43</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812692"/>
            <a:ext cx="7124953" cy="523220"/>
          </a:xfrm>
          <a:prstGeom prst="rect">
            <a:avLst/>
          </a:prstGeom>
        </p:spPr>
        <p:txBody>
          <a:bodyPr wrap="square">
            <a:spAutoFit/>
          </a:bodyPr>
          <a:lstStyle/>
          <a:p>
            <a:r>
              <a:rPr lang="pt-PT" sz="2800" b="1" dirty="0" err="1"/>
              <a:t>Extensive</a:t>
            </a:r>
            <a:r>
              <a:rPr lang="pt-PT" sz="2800" b="1" dirty="0"/>
              <a:t> </a:t>
            </a:r>
            <a:r>
              <a:rPr lang="pt-PT" sz="2800" b="1" dirty="0" err="1"/>
              <a:t>Cancellation</a:t>
            </a:r>
            <a:r>
              <a:rPr lang="pt-PT" sz="2800" b="1" dirty="0"/>
              <a:t> </a:t>
            </a:r>
            <a:r>
              <a:rPr lang="pt-PT" sz="2800" b="1" dirty="0" err="1"/>
              <a:t>Algorithm</a:t>
            </a:r>
            <a:r>
              <a:rPr lang="pt-PT" sz="2800" b="1" dirty="0"/>
              <a:t> (ECA)</a:t>
            </a:r>
          </a:p>
        </p:txBody>
      </p:sp>
      <p:sp>
        <p:nvSpPr>
          <p:cNvPr id="13" name="CaixaDeTexto 12">
            <a:extLst>
              <a:ext uri="{FF2B5EF4-FFF2-40B4-BE49-F238E27FC236}">
                <a16:creationId xmlns:a16="http://schemas.microsoft.com/office/drawing/2014/main" id="{7F1C10CF-818C-464E-9525-FF265EBA7A0A}"/>
              </a:ext>
            </a:extLst>
          </p:cNvPr>
          <p:cNvSpPr txBox="1"/>
          <p:nvPr/>
        </p:nvSpPr>
        <p:spPr>
          <a:xfrm>
            <a:off x="959351" y="2438242"/>
            <a:ext cx="6948772" cy="400110"/>
          </a:xfrm>
          <a:prstGeom prst="rect">
            <a:avLst/>
          </a:prstGeom>
          <a:noFill/>
        </p:spPr>
        <p:txBody>
          <a:bodyPr wrap="square" rtlCol="0">
            <a:spAutoFit/>
          </a:bodyPr>
          <a:lstStyle/>
          <a:p>
            <a:r>
              <a:rPr lang="pt-PT" sz="2000" dirty="0"/>
              <a:t>Existe mais </a:t>
            </a:r>
            <a:r>
              <a:rPr lang="pt-PT" sz="2000" dirty="0" err="1"/>
              <a:t>clutter</a:t>
            </a:r>
            <a:r>
              <a:rPr lang="pt-PT" sz="2000" dirty="0"/>
              <a:t> em </a:t>
            </a:r>
            <a:r>
              <a:rPr lang="pt-PT" sz="2000" dirty="0" err="1"/>
              <a:t>bistatic</a:t>
            </a:r>
            <a:r>
              <a:rPr lang="pt-PT" sz="2000" dirty="0"/>
              <a:t> ranges com valores mais baixos.</a:t>
            </a:r>
          </a:p>
        </p:txBody>
      </p:sp>
      <p:sp>
        <p:nvSpPr>
          <p:cNvPr id="15" name="CaixaDeTexto 14">
            <a:extLst>
              <a:ext uri="{FF2B5EF4-FFF2-40B4-BE49-F238E27FC236}">
                <a16:creationId xmlns:a16="http://schemas.microsoft.com/office/drawing/2014/main" id="{99DB7494-865F-4916-AC41-DE0B0177CC1E}"/>
              </a:ext>
            </a:extLst>
          </p:cNvPr>
          <p:cNvSpPr txBox="1"/>
          <p:nvPr/>
        </p:nvSpPr>
        <p:spPr>
          <a:xfrm>
            <a:off x="959351" y="2708920"/>
            <a:ext cx="6948772" cy="400110"/>
          </a:xfrm>
          <a:prstGeom prst="rect">
            <a:avLst/>
          </a:prstGeom>
          <a:noFill/>
        </p:spPr>
        <p:txBody>
          <a:bodyPr wrap="square" rtlCol="0">
            <a:spAutoFit/>
          </a:bodyPr>
          <a:lstStyle/>
          <a:p>
            <a:r>
              <a:rPr lang="pt-PT" sz="2000" dirty="0"/>
              <a:t>Com isto, limita-se a análise às primeiras K </a:t>
            </a:r>
            <a:r>
              <a:rPr lang="pt-PT" sz="2000" dirty="0" err="1"/>
              <a:t>bistatic</a:t>
            </a:r>
            <a:r>
              <a:rPr lang="pt-PT" sz="2000" dirty="0"/>
              <a:t> range </a:t>
            </a:r>
            <a:r>
              <a:rPr lang="pt-PT" sz="2000" dirty="0" err="1"/>
              <a:t>cells</a:t>
            </a:r>
            <a:r>
              <a:rPr lang="pt-PT" sz="2000" dirty="0"/>
              <a:t>.</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55CC573-E4AB-407D-AB0E-45C79B4FB240}"/>
                  </a:ext>
                </a:extLst>
              </p:cNvPr>
              <p:cNvSpPr txBox="1"/>
              <p:nvPr/>
            </p:nvSpPr>
            <p:spPr>
              <a:xfrm>
                <a:off x="2699792" y="3985319"/>
                <a:ext cx="35692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𝑅</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begChr m:val="["/>
                          <m:endChr m:val="]"/>
                          <m:ctrlPr>
                            <a:rPr lang="pt-PT" sz="2000" b="0" i="1" smtClean="0">
                              <a:latin typeface="Cambria Math" panose="02040503050406030204" pitchFamily="18" charset="0"/>
                            </a:rPr>
                          </m:ctrlPr>
                        </m:dPr>
                        <m:e>
                          <m:r>
                            <a:rPr lang="pt-PT" sz="2000" b="0" i="1" smtClean="0">
                              <a:latin typeface="Cambria Math" panose="02040503050406030204" pitchFamily="18" charset="0"/>
                            </a:rPr>
                            <m:t>0</m:t>
                          </m:r>
                        </m:e>
                      </m:d>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d>
                        <m:dPr>
                          <m:begChr m:val="["/>
                          <m:endChr m:val="]"/>
                          <m:ctrlPr>
                            <a:rPr lang="pt-PT" sz="2000" b="0" i="1" smtClean="0">
                              <a:latin typeface="Cambria Math" panose="02040503050406030204" pitchFamily="18" charset="0"/>
                            </a:rPr>
                          </m:ctrlPr>
                        </m:dPr>
                        <m:e>
                          <m:r>
                            <a:rPr lang="pt-PT" sz="2000" b="0" i="1" smtClean="0">
                              <a:latin typeface="Cambria Math" panose="02040503050406030204" pitchFamily="18" charset="0"/>
                            </a:rPr>
                            <m:t>1</m:t>
                          </m:r>
                        </m:e>
                      </m:d>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r>
                        <a:rPr lang="pt-PT" sz="2000" b="0" i="1" smtClean="0">
                          <a:latin typeface="Cambria Math" panose="02040503050406030204" pitchFamily="18" charset="0"/>
                        </a:rPr>
                        <m:t>[</m:t>
                      </m:r>
                      <m:r>
                        <a:rPr lang="pt-PT" sz="2000" b="0" i="1" smtClean="0">
                          <a:latin typeface="Cambria Math" panose="02040503050406030204" pitchFamily="18" charset="0"/>
                        </a:rPr>
                        <m:t>𝑁</m:t>
                      </m:r>
                      <m:r>
                        <a:rPr lang="pt-PT" sz="2000" b="0" i="1" smtClean="0">
                          <a:latin typeface="Cambria Math" panose="02040503050406030204" pitchFamily="18" charset="0"/>
                        </a:rPr>
                        <m:t>−1]]</m:t>
                      </m:r>
                    </m:oMath>
                  </m:oMathPara>
                </a14:m>
                <a:endParaRPr lang="pt-PT" sz="2000" dirty="0"/>
              </a:p>
            </p:txBody>
          </p:sp>
        </mc:Choice>
        <mc:Fallback xmlns="">
          <p:sp>
            <p:nvSpPr>
              <p:cNvPr id="4" name="CaixaDeTexto 3">
                <a:extLst>
                  <a:ext uri="{FF2B5EF4-FFF2-40B4-BE49-F238E27FC236}">
                    <a16:creationId xmlns:a16="http://schemas.microsoft.com/office/drawing/2014/main" id="{655CC573-E4AB-407D-AB0E-45C79B4FB240}"/>
                  </a:ext>
                </a:extLst>
              </p:cNvPr>
              <p:cNvSpPr txBox="1">
                <a:spLocks noRot="1" noChangeAspect="1" noMove="1" noResize="1" noEditPoints="1" noAdjustHandles="1" noChangeArrowheads="1" noChangeShapeType="1" noTextEdit="1"/>
              </p:cNvSpPr>
              <p:nvPr/>
            </p:nvSpPr>
            <p:spPr>
              <a:xfrm>
                <a:off x="2699792" y="3985319"/>
                <a:ext cx="3569247" cy="307777"/>
              </a:xfrm>
              <a:prstGeom prst="rect">
                <a:avLst/>
              </a:prstGeom>
              <a:blipFill>
                <a:blip r:embed="rId3"/>
                <a:stretch>
                  <a:fillRect l="-684" t="-2000" r="-2393" b="-36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D026370-BDFD-4C75-9E8E-CDFADBE3C869}"/>
                  </a:ext>
                </a:extLst>
              </p:cNvPr>
              <p:cNvSpPr txBox="1"/>
              <p:nvPr/>
            </p:nvSpPr>
            <p:spPr>
              <a:xfrm>
                <a:off x="1779709" y="4869160"/>
                <a:ext cx="5798575"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𝑟𝑒𝑓</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b="0" i="1" smtClean="0">
                              <a:latin typeface="Cambria Math" panose="02040503050406030204" pitchFamily="18" charset="0"/>
                            </a:rPr>
                            <m:t>𝑟𝑒𝑓</m:t>
                          </m:r>
                        </m:sub>
                      </m:sSub>
                      <m:d>
                        <m:dPr>
                          <m:begChr m:val="["/>
                          <m:endChr m:val="]"/>
                          <m:ctrlPr>
                            <a:rPr lang="pt-PT" sz="2000" b="0" i="1" smtClean="0">
                              <a:latin typeface="Cambria Math" panose="02040503050406030204" pitchFamily="18" charset="0"/>
                            </a:rPr>
                          </m:ctrlPr>
                        </m:dPr>
                        <m:e>
                          <m:r>
                            <a:rPr lang="pt-PT" sz="2000" b="0" i="1" smtClean="0">
                              <a:latin typeface="Cambria Math" panose="02040503050406030204" pitchFamily="18" charset="0"/>
                            </a:rPr>
                            <m:t>−</m:t>
                          </m:r>
                          <m:r>
                            <a:rPr lang="pt-PT" sz="2000" b="0" i="1" smtClean="0">
                              <a:latin typeface="Cambria Math" panose="02040503050406030204" pitchFamily="18" charset="0"/>
                            </a:rPr>
                            <m:t>𝑅</m:t>
                          </m:r>
                          <m:r>
                            <a:rPr lang="pt-PT" sz="2000" b="0" i="1" smtClean="0">
                              <a:latin typeface="Cambria Math" panose="02040503050406030204" pitchFamily="18" charset="0"/>
                            </a:rPr>
                            <m:t>+1</m:t>
                          </m:r>
                        </m:e>
                      </m:d>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b="0" i="1" smtClean="0">
                              <a:latin typeface="Cambria Math" panose="02040503050406030204" pitchFamily="18" charset="0"/>
                            </a:rPr>
                            <m:t>𝑟𝑒𝑓</m:t>
                          </m:r>
                        </m:sub>
                      </m:sSub>
                      <m:d>
                        <m:dPr>
                          <m:begChr m:val="["/>
                          <m:endChr m:val="]"/>
                          <m:ctrlPr>
                            <a:rPr lang="pt-PT" sz="2000" b="0" i="1" smtClean="0">
                              <a:latin typeface="Cambria Math" panose="02040503050406030204" pitchFamily="18" charset="0"/>
                            </a:rPr>
                          </m:ctrlPr>
                        </m:dPr>
                        <m:e>
                          <m:r>
                            <a:rPr lang="pt-PT" sz="2000" b="0" i="1" smtClean="0">
                              <a:latin typeface="Cambria Math" panose="02040503050406030204" pitchFamily="18" charset="0"/>
                            </a:rPr>
                            <m:t>0</m:t>
                          </m:r>
                        </m:e>
                      </m:d>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𝑟𝑒𝑓</m:t>
                          </m:r>
                        </m:sub>
                      </m:sSub>
                      <m:d>
                        <m:dPr>
                          <m:begChr m:val="["/>
                          <m:endChr m:val="]"/>
                          <m:ctrlPr>
                            <a:rPr lang="pt-PT" sz="2000" i="1">
                              <a:latin typeface="Cambria Math" panose="02040503050406030204" pitchFamily="18" charset="0"/>
                            </a:rPr>
                          </m:ctrlPr>
                        </m:dPr>
                        <m:e>
                          <m:r>
                            <a:rPr lang="pt-PT" sz="2000" b="0" i="1" smtClean="0">
                              <a:latin typeface="Cambria Math" panose="02040503050406030204" pitchFamily="18" charset="0"/>
                            </a:rPr>
                            <m:t>1</m:t>
                          </m:r>
                        </m:e>
                      </m:d>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b="0" i="1" smtClean="0">
                              <a:latin typeface="Cambria Math" panose="02040503050406030204" pitchFamily="18" charset="0"/>
                            </a:rPr>
                            <m:t>𝑟𝑒𝑓</m:t>
                          </m:r>
                        </m:sub>
                      </m:sSub>
                      <m:r>
                        <a:rPr lang="pt-PT" sz="2000" b="0" i="1" smtClean="0">
                          <a:latin typeface="Cambria Math" panose="02040503050406030204" pitchFamily="18" charset="0"/>
                        </a:rPr>
                        <m:t>[</m:t>
                      </m:r>
                      <m:r>
                        <a:rPr lang="pt-PT" sz="2000" b="0" i="1" smtClean="0">
                          <a:latin typeface="Cambria Math" panose="02040503050406030204" pitchFamily="18" charset="0"/>
                        </a:rPr>
                        <m:t>𝑁</m:t>
                      </m:r>
                      <m:r>
                        <a:rPr lang="pt-PT" sz="2000" b="0" i="1" smtClean="0">
                          <a:latin typeface="Cambria Math" panose="02040503050406030204" pitchFamily="18" charset="0"/>
                        </a:rPr>
                        <m:t>−1]]</m:t>
                      </m:r>
                    </m:oMath>
                  </m:oMathPara>
                </a14:m>
                <a:endParaRPr lang="pt-PT" sz="2000" dirty="0"/>
              </a:p>
            </p:txBody>
          </p:sp>
        </mc:Choice>
        <mc:Fallback xmlns="">
          <p:sp>
            <p:nvSpPr>
              <p:cNvPr id="9" name="CaixaDeTexto 8">
                <a:extLst>
                  <a:ext uri="{FF2B5EF4-FFF2-40B4-BE49-F238E27FC236}">
                    <a16:creationId xmlns:a16="http://schemas.microsoft.com/office/drawing/2014/main" id="{8D026370-BDFD-4C75-9E8E-CDFADBE3C869}"/>
                  </a:ext>
                </a:extLst>
              </p:cNvPr>
              <p:cNvSpPr txBox="1">
                <a:spLocks noRot="1" noChangeAspect="1" noMove="1" noResize="1" noEditPoints="1" noAdjustHandles="1" noChangeArrowheads="1" noChangeShapeType="1" noTextEdit="1"/>
              </p:cNvSpPr>
              <p:nvPr/>
            </p:nvSpPr>
            <p:spPr>
              <a:xfrm>
                <a:off x="1779709" y="4869160"/>
                <a:ext cx="5798575" cy="332399"/>
              </a:xfrm>
              <a:prstGeom prst="rect">
                <a:avLst/>
              </a:prstGeom>
              <a:blipFill>
                <a:blip r:embed="rId4"/>
                <a:stretch>
                  <a:fillRect l="-210" t="-1852" r="-1262" b="-27778"/>
                </a:stretch>
              </a:blipFill>
            </p:spPr>
            <p:txBody>
              <a:bodyPr/>
              <a:lstStyle/>
              <a:p>
                <a:r>
                  <a:rPr lang="pt-PT">
                    <a:noFill/>
                  </a:rPr>
                  <a:t> </a:t>
                </a:r>
              </a:p>
            </p:txBody>
          </p:sp>
        </mc:Fallback>
      </mc:AlternateContent>
      <p:sp>
        <p:nvSpPr>
          <p:cNvPr id="11" name="CaixaDeTexto 10">
            <a:extLst>
              <a:ext uri="{FF2B5EF4-FFF2-40B4-BE49-F238E27FC236}">
                <a16:creationId xmlns:a16="http://schemas.microsoft.com/office/drawing/2014/main" id="{3F1902EF-F7F0-4C1D-8802-58031B84C315}"/>
              </a:ext>
            </a:extLst>
          </p:cNvPr>
          <p:cNvSpPr txBox="1"/>
          <p:nvPr/>
        </p:nvSpPr>
        <p:spPr>
          <a:xfrm>
            <a:off x="933973" y="3568539"/>
            <a:ext cx="6948772" cy="400110"/>
          </a:xfrm>
          <a:prstGeom prst="rect">
            <a:avLst/>
          </a:prstGeom>
          <a:noFill/>
        </p:spPr>
        <p:txBody>
          <a:bodyPr wrap="square" rtlCol="0">
            <a:spAutoFit/>
          </a:bodyPr>
          <a:lstStyle/>
          <a:p>
            <a:r>
              <a:rPr lang="pt-PT" sz="2000" dirty="0"/>
              <a:t>Tirando N amostras do </a:t>
            </a:r>
            <a:r>
              <a:rPr lang="pt-PT" sz="2000" dirty="0" err="1"/>
              <a:t>surveillance</a:t>
            </a:r>
            <a:r>
              <a:rPr lang="pt-PT" sz="2000" dirty="0"/>
              <a:t> </a:t>
            </a:r>
            <a:r>
              <a:rPr lang="pt-PT" sz="2000" dirty="0" err="1"/>
              <a:t>signal</a:t>
            </a:r>
            <a:r>
              <a:rPr lang="pt-PT" sz="2000" dirty="0"/>
              <a:t>,</a:t>
            </a:r>
          </a:p>
        </p:txBody>
      </p:sp>
      <p:sp>
        <p:nvSpPr>
          <p:cNvPr id="12" name="CaixaDeTexto 11">
            <a:extLst>
              <a:ext uri="{FF2B5EF4-FFF2-40B4-BE49-F238E27FC236}">
                <a16:creationId xmlns:a16="http://schemas.microsoft.com/office/drawing/2014/main" id="{3FF4936B-B5AB-4C75-B7D4-7B224A8CB06A}"/>
              </a:ext>
            </a:extLst>
          </p:cNvPr>
          <p:cNvSpPr txBox="1"/>
          <p:nvPr/>
        </p:nvSpPr>
        <p:spPr>
          <a:xfrm>
            <a:off x="933973" y="4384249"/>
            <a:ext cx="6948772" cy="400110"/>
          </a:xfrm>
          <a:prstGeom prst="rect">
            <a:avLst/>
          </a:prstGeom>
          <a:noFill/>
        </p:spPr>
        <p:txBody>
          <a:bodyPr wrap="square" rtlCol="0">
            <a:spAutoFit/>
          </a:bodyPr>
          <a:lstStyle/>
          <a:p>
            <a:r>
              <a:rPr lang="pt-PT" sz="2000" dirty="0"/>
              <a:t>E N+R-1 amostras do </a:t>
            </a:r>
            <a:r>
              <a:rPr lang="pt-PT" sz="2000" dirty="0" err="1"/>
              <a:t>reference</a:t>
            </a:r>
            <a:r>
              <a:rPr lang="pt-PT" sz="2000" dirty="0"/>
              <a:t> </a:t>
            </a:r>
            <a:r>
              <a:rPr lang="pt-PT" sz="2000" dirty="0" err="1"/>
              <a:t>channel</a:t>
            </a:r>
            <a:r>
              <a:rPr lang="pt-PT" sz="2000" dirty="0"/>
              <a:t>,</a:t>
            </a:r>
          </a:p>
        </p:txBody>
      </p:sp>
      <p:sp>
        <p:nvSpPr>
          <p:cNvPr id="14" name="Marcador de Posição de Conteúdo 7167">
            <a:extLst>
              <a:ext uri="{FF2B5EF4-FFF2-40B4-BE49-F238E27FC236}">
                <a16:creationId xmlns:a16="http://schemas.microsoft.com/office/drawing/2014/main" id="{0767A19C-240D-42D4-AD8F-02B09E9C4F4C}"/>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2437283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44</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556792"/>
            <a:ext cx="6116841" cy="523220"/>
          </a:xfrm>
          <a:prstGeom prst="rect">
            <a:avLst/>
          </a:prstGeom>
        </p:spPr>
        <p:txBody>
          <a:bodyPr wrap="square">
            <a:spAutoFit/>
          </a:bodyPr>
          <a:lstStyle/>
          <a:p>
            <a:r>
              <a:rPr lang="pt-PT" sz="2800" b="1" dirty="0" err="1"/>
              <a:t>Extensive</a:t>
            </a:r>
            <a:r>
              <a:rPr lang="pt-PT" sz="2800" b="1" dirty="0"/>
              <a:t> </a:t>
            </a:r>
            <a:r>
              <a:rPr lang="pt-PT" sz="2800" b="1" dirty="0" err="1"/>
              <a:t>Cancellation</a:t>
            </a:r>
            <a:r>
              <a:rPr lang="pt-PT" sz="2800" b="1" dirty="0"/>
              <a:t> </a:t>
            </a:r>
            <a:r>
              <a:rPr lang="pt-PT" sz="2800" b="1" dirty="0" err="1"/>
              <a:t>Algorithm</a:t>
            </a:r>
            <a:r>
              <a:rPr lang="pt-PT" sz="2800" b="1" dirty="0"/>
              <a:t> (ECA)</a:t>
            </a:r>
          </a:p>
        </p:txBody>
      </p:sp>
      <p:sp>
        <p:nvSpPr>
          <p:cNvPr id="13" name="CaixaDeTexto 12">
            <a:extLst>
              <a:ext uri="{FF2B5EF4-FFF2-40B4-BE49-F238E27FC236}">
                <a16:creationId xmlns:a16="http://schemas.microsoft.com/office/drawing/2014/main" id="{7F1C10CF-818C-464E-9525-FF265EBA7A0A}"/>
              </a:ext>
            </a:extLst>
          </p:cNvPr>
          <p:cNvSpPr txBox="1"/>
          <p:nvPr/>
        </p:nvSpPr>
        <p:spPr>
          <a:xfrm>
            <a:off x="959350" y="2438242"/>
            <a:ext cx="7357065" cy="707886"/>
          </a:xfrm>
          <a:prstGeom prst="rect">
            <a:avLst/>
          </a:prstGeom>
          <a:noFill/>
        </p:spPr>
        <p:txBody>
          <a:bodyPr wrap="square" rtlCol="0">
            <a:spAutoFit/>
          </a:bodyPr>
          <a:lstStyle/>
          <a:p>
            <a:r>
              <a:rPr lang="pt-PT" sz="2000" dirty="0"/>
              <a:t>Para obter o cancelamento do </a:t>
            </a:r>
            <a:r>
              <a:rPr lang="pt-PT" sz="2000" dirty="0" err="1"/>
              <a:t>clutter</a:t>
            </a:r>
            <a:r>
              <a:rPr lang="pt-PT" sz="2000" dirty="0"/>
              <a:t>, tem de se minimizar a energia residual depois de remover o </a:t>
            </a:r>
            <a:r>
              <a:rPr lang="pt-PT" sz="2000" dirty="0" err="1"/>
              <a:t>clutter</a:t>
            </a:r>
            <a:r>
              <a:rPr lang="pt-PT" sz="2000" dirty="0"/>
              <a:t> das primeiras K range </a:t>
            </a:r>
            <a:r>
              <a:rPr lang="pt-PT" sz="2000" dirty="0" err="1"/>
              <a:t>cells</a:t>
            </a:r>
            <a:r>
              <a:rPr lang="pt-PT" sz="2000" dirty="0"/>
              <a:t>.</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D026370-BDFD-4C75-9E8E-CDFADBE3C869}"/>
                  </a:ext>
                </a:extLst>
              </p:cNvPr>
              <p:cNvSpPr txBox="1"/>
              <p:nvPr/>
            </p:nvSpPr>
            <p:spPr>
              <a:xfrm>
                <a:off x="1336063" y="3290500"/>
                <a:ext cx="21755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𝑚𝑖𝑛</m:t>
                          </m:r>
                        </m:e>
                        <m:sub>
                          <m:r>
                            <a:rPr lang="pt-PT" sz="2000" i="1">
                              <a:latin typeface="Cambria Math" panose="02040503050406030204" pitchFamily="18" charset="0"/>
                              <a:ea typeface="Cambria Math" panose="02040503050406030204" pitchFamily="18" charset="0"/>
                            </a:rPr>
                            <m:t>𝛼</m:t>
                          </m:r>
                        </m:sub>
                      </m:sSub>
                      <m:r>
                        <a:rPr lang="pt-PT" sz="2000" b="0" i="1" smtClean="0">
                          <a:latin typeface="Cambria Math" panose="02040503050406030204" pitchFamily="18" charset="0"/>
                        </a:rPr>
                        <m:t>[</m:t>
                      </m:r>
                      <m:sSup>
                        <m:sSupPr>
                          <m:ctrlPr>
                            <a:rPr lang="pt-PT" sz="2000" b="0" i="1" smtClean="0">
                              <a:latin typeface="Cambria Math" panose="02040503050406030204" pitchFamily="18" charset="0"/>
                            </a:rPr>
                          </m:ctrlPr>
                        </m:sSupPr>
                        <m:e>
                          <m:r>
                            <a:rPr lang="pt-PT" sz="2000" i="1">
                              <a:latin typeface="Cambria Math" panose="02040503050406030204" pitchFamily="18" charset="0"/>
                              <a:ea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r>
                            <a:rPr lang="pt-PT" sz="2000" i="1">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𝑋</m:t>
                              </m:r>
                            </m:e>
                            <m:sub>
                              <m:r>
                                <a:rPr lang="pt-PT" sz="2000" i="1">
                                  <a:latin typeface="Cambria Math" panose="02040503050406030204" pitchFamily="18" charset="0"/>
                                  <a:ea typeface="Cambria Math" panose="02040503050406030204" pitchFamily="18" charset="0"/>
                                </a:rPr>
                                <m:t>𝛼</m:t>
                              </m:r>
                            </m:sub>
                          </m:sSub>
                          <m:r>
                            <a:rPr lang="pt-PT" sz="2000" i="1">
                              <a:latin typeface="Cambria Math" panose="02040503050406030204" pitchFamily="18" charset="0"/>
                              <a:ea typeface="Cambria Math" panose="02040503050406030204" pitchFamily="18" charset="0"/>
                            </a:rPr>
                            <m:t>∥</m:t>
                          </m:r>
                        </m:e>
                        <m:sup>
                          <m:r>
                            <a:rPr lang="pt-PT" sz="2000" b="0" i="1" smtClean="0">
                              <a:latin typeface="Cambria Math" panose="02040503050406030204" pitchFamily="18" charset="0"/>
                            </a:rPr>
                            <m:t>2</m:t>
                          </m:r>
                        </m:sup>
                      </m:sSup>
                      <m:r>
                        <a:rPr lang="pt-PT" sz="2000" b="0" i="1" smtClean="0">
                          <a:latin typeface="Cambria Math" panose="02040503050406030204" pitchFamily="18" charset="0"/>
                        </a:rPr>
                        <m:t>]</m:t>
                      </m:r>
                    </m:oMath>
                  </m:oMathPara>
                </a14:m>
                <a:endParaRPr lang="pt-PT" sz="2000" dirty="0"/>
              </a:p>
            </p:txBody>
          </p:sp>
        </mc:Choice>
        <mc:Fallback xmlns="">
          <p:sp>
            <p:nvSpPr>
              <p:cNvPr id="9" name="CaixaDeTexto 8">
                <a:extLst>
                  <a:ext uri="{FF2B5EF4-FFF2-40B4-BE49-F238E27FC236}">
                    <a16:creationId xmlns:a16="http://schemas.microsoft.com/office/drawing/2014/main" id="{8D026370-BDFD-4C75-9E8E-CDFADBE3C869}"/>
                  </a:ext>
                </a:extLst>
              </p:cNvPr>
              <p:cNvSpPr txBox="1">
                <a:spLocks noRot="1" noChangeAspect="1" noMove="1" noResize="1" noEditPoints="1" noAdjustHandles="1" noChangeArrowheads="1" noChangeShapeType="1" noTextEdit="1"/>
              </p:cNvSpPr>
              <p:nvPr/>
            </p:nvSpPr>
            <p:spPr>
              <a:xfrm>
                <a:off x="1336063" y="3290500"/>
                <a:ext cx="2175532" cy="307777"/>
              </a:xfrm>
              <a:prstGeom prst="rect">
                <a:avLst/>
              </a:prstGeom>
              <a:blipFill>
                <a:blip r:embed="rId3"/>
                <a:stretch>
                  <a:fillRect l="-2241" t="-4000" r="-3922" b="-36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BD7A30F-4924-43B5-8C16-FAAB881E249A}"/>
                  </a:ext>
                </a:extLst>
              </p:cNvPr>
              <p:cNvSpPr txBox="1"/>
              <p:nvPr/>
            </p:nvSpPr>
            <p:spPr>
              <a:xfrm>
                <a:off x="1259632" y="4221088"/>
                <a:ext cx="1192314"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000" i="1" smtClean="0">
                          <a:latin typeface="Cambria Math" panose="02040503050406030204" pitchFamily="18" charset="0"/>
                        </a:rPr>
                        <m:t>𝑋</m:t>
                      </m:r>
                      <m:r>
                        <a:rPr lang="pt-PT" sz="2000" b="0" i="1" smtClean="0">
                          <a:latin typeface="Cambria Math" panose="02040503050406030204" pitchFamily="18" charset="0"/>
                        </a:rPr>
                        <m:t>=</m:t>
                      </m:r>
                      <m:r>
                        <a:rPr lang="pt-PT" sz="2000" b="0" i="1" smtClean="0">
                          <a:latin typeface="Cambria Math" panose="02040503050406030204" pitchFamily="18" charset="0"/>
                        </a:rPr>
                        <m:t>𝐵</m:t>
                      </m:r>
                      <m:sSub>
                        <m:sSubPr>
                          <m:ctrlPr>
                            <a:rPr lang="pt-PT" sz="2000" i="1">
                              <a:latin typeface="Cambria Math" panose="02040503050406030204" pitchFamily="18" charset="0"/>
                            </a:rPr>
                          </m:ctrlPr>
                        </m:sSubPr>
                        <m:e>
                          <m:r>
                            <a:rPr lang="pt-PT" sz="2000" b="0" i="1" smtClean="0">
                              <a:latin typeface="Cambria Math" panose="02040503050406030204" pitchFamily="18" charset="0"/>
                            </a:rPr>
                            <m:t>𝑆</m:t>
                          </m:r>
                        </m:e>
                        <m:sub>
                          <m:r>
                            <a:rPr lang="pt-PT" sz="2000" b="0" i="1" smtClean="0">
                              <a:latin typeface="Cambria Math" panose="02040503050406030204" pitchFamily="18" charset="0"/>
                            </a:rPr>
                            <m:t>𝑟𝑒𝑓</m:t>
                          </m:r>
                        </m:sub>
                      </m:sSub>
                    </m:oMath>
                  </m:oMathPara>
                </a14:m>
                <a:endParaRPr lang="pt-PT" sz="2000" dirty="0"/>
              </a:p>
            </p:txBody>
          </p:sp>
        </mc:Choice>
        <mc:Fallback xmlns="">
          <p:sp>
            <p:nvSpPr>
              <p:cNvPr id="14" name="CaixaDeTexto 13">
                <a:extLst>
                  <a:ext uri="{FF2B5EF4-FFF2-40B4-BE49-F238E27FC236}">
                    <a16:creationId xmlns:a16="http://schemas.microsoft.com/office/drawing/2014/main" id="{3BD7A30F-4924-43B5-8C16-FAAB881E249A}"/>
                  </a:ext>
                </a:extLst>
              </p:cNvPr>
              <p:cNvSpPr txBox="1">
                <a:spLocks noRot="1" noChangeAspect="1" noMove="1" noResize="1" noEditPoints="1" noAdjustHandles="1" noChangeArrowheads="1" noChangeShapeType="1" noTextEdit="1"/>
              </p:cNvSpPr>
              <p:nvPr/>
            </p:nvSpPr>
            <p:spPr>
              <a:xfrm>
                <a:off x="1259632" y="4221088"/>
                <a:ext cx="1192314" cy="332399"/>
              </a:xfrm>
              <a:prstGeom prst="rect">
                <a:avLst/>
              </a:prstGeom>
              <a:blipFill>
                <a:blip r:embed="rId4"/>
                <a:stretch>
                  <a:fillRect l="-4615" r="-3590" b="-25455"/>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EAE454A-8522-44BE-9967-419168D8B850}"/>
                  </a:ext>
                </a:extLst>
              </p:cNvPr>
              <p:cNvSpPr txBox="1"/>
              <p:nvPr/>
            </p:nvSpPr>
            <p:spPr>
              <a:xfrm>
                <a:off x="1247274" y="4668468"/>
                <a:ext cx="3693768" cy="374783"/>
              </a:xfrm>
              <a:prstGeom prst="rect">
                <a:avLst/>
              </a:prstGeom>
              <a:noFill/>
            </p:spPr>
            <p:txBody>
              <a:bodyPr wrap="none" lIns="0" tIns="0" rIns="0" bIns="0" rtlCol="0">
                <a:spAutoFit/>
              </a:bodyPr>
              <a:lstStyle/>
              <a:p>
                <a14:m>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𝑆</m:t>
                        </m:r>
                      </m:e>
                      <m:sub>
                        <m:r>
                          <a:rPr lang="pt-PT" sz="2000" b="0" i="1" smtClean="0">
                            <a:latin typeface="Cambria Math" panose="02040503050406030204" pitchFamily="18" charset="0"/>
                          </a:rPr>
                          <m:t>𝑟𝑒𝑓</m:t>
                        </m:r>
                      </m:sub>
                    </m:sSub>
                  </m:oMath>
                </a14:m>
                <a:r>
                  <a:rPr lang="pt-PT" sz="2000" dirty="0"/>
                  <a:t>=[</a:t>
                </a:r>
                <a14:m>
                  <m:oMath xmlns:m="http://schemas.openxmlformats.org/officeDocument/2006/math">
                    <m:sSub>
                      <m:sSubPr>
                        <m:ctrlPr>
                          <a:rPr lang="pt-PT" sz="2000" i="1">
                            <a:latin typeface="Cambria Math" panose="02040503050406030204" pitchFamily="18" charset="0"/>
                          </a:rPr>
                        </m:ctrlPr>
                      </m:sSubPr>
                      <m:e>
                        <m:r>
                          <a:rPr lang="pt-PT" sz="2000" b="0" i="1" smtClean="0">
                            <a:latin typeface="Cambria Math" panose="02040503050406030204" pitchFamily="18" charset="0"/>
                          </a:rPr>
                          <m:t>𝑠</m:t>
                        </m:r>
                      </m:e>
                      <m:sub>
                        <m:r>
                          <a:rPr lang="pt-PT" sz="2000" i="1">
                            <a:latin typeface="Cambria Math" panose="02040503050406030204" pitchFamily="18" charset="0"/>
                          </a:rPr>
                          <m:t>𝑟𝑒𝑓</m:t>
                        </m:r>
                      </m:sub>
                    </m:sSub>
                    <m:r>
                      <a:rPr lang="pt-PT" sz="2000" b="0" i="1" smtClean="0">
                        <a:latin typeface="Cambria Math" panose="02040503050406030204" pitchFamily="18" charset="0"/>
                      </a:rPr>
                      <m:t>   </m:t>
                    </m:r>
                    <m:sSub>
                      <m:sSubPr>
                        <m:ctrlPr>
                          <a:rPr lang="pt-PT" sz="2000" i="1">
                            <a:latin typeface="Cambria Math" panose="02040503050406030204" pitchFamily="18" charset="0"/>
                          </a:rPr>
                        </m:ctrlPr>
                      </m:sSubPr>
                      <m:e>
                        <m:r>
                          <a:rPr lang="pt-PT" sz="2000" b="0" i="1" smtClean="0">
                            <a:latin typeface="Cambria Math" panose="02040503050406030204" pitchFamily="18" charset="0"/>
                          </a:rPr>
                          <m:t>𝐷</m:t>
                        </m:r>
                      </m:e>
                      <m:sub>
                        <m:r>
                          <a:rPr lang="pt-PT" sz="2000" i="1">
                            <a:latin typeface="Cambria Math" panose="02040503050406030204" pitchFamily="18" charset="0"/>
                          </a:rPr>
                          <m:t>𝑟𝑒𝑓</m:t>
                        </m:r>
                      </m:sub>
                    </m:sSub>
                    <m:r>
                      <a:rPr lang="pt-PT" sz="2000" b="0" i="1" smtClean="0">
                        <a:latin typeface="Cambria Math" panose="02040503050406030204" pitchFamily="18" charset="0"/>
                      </a:rPr>
                      <m:t>   </m:t>
                    </m:r>
                    <m:sSubSup>
                      <m:sSubSupPr>
                        <m:ctrlPr>
                          <a:rPr lang="pt-PT" sz="2000" b="0" i="1" smtClean="0">
                            <a:latin typeface="Cambria Math" panose="02040503050406030204" pitchFamily="18" charset="0"/>
                          </a:rPr>
                        </m:ctrlPr>
                      </m:sSubSupPr>
                      <m:e>
                        <m:r>
                          <a:rPr lang="pt-PT" sz="2000" b="0" i="1" smtClean="0">
                            <a:latin typeface="Cambria Math" panose="02040503050406030204" pitchFamily="18" charset="0"/>
                          </a:rPr>
                          <m:t>𝐷</m:t>
                        </m:r>
                      </m:e>
                      <m:sub>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𝑟𝑒𝑓</m:t>
                            </m:r>
                          </m:sub>
                        </m:sSub>
                      </m:sub>
                      <m:sup>
                        <m:r>
                          <a:rPr lang="pt-PT" sz="2000" b="0" i="1" smtClean="0">
                            <a:latin typeface="Cambria Math" panose="02040503050406030204" pitchFamily="18" charset="0"/>
                          </a:rPr>
                          <m:t>2</m:t>
                        </m:r>
                      </m:sup>
                    </m:sSubSup>
                    <m:r>
                      <a:rPr lang="pt-PT" sz="2000" b="0" i="1" smtClean="0">
                        <a:latin typeface="Cambria Math" panose="02040503050406030204" pitchFamily="18" charset="0"/>
                      </a:rPr>
                      <m:t>  …   </m:t>
                    </m:r>
                    <m:sSubSup>
                      <m:sSubSupPr>
                        <m:ctrlPr>
                          <a:rPr lang="pt-PT" sz="2000" b="0" i="1" smtClean="0">
                            <a:latin typeface="Cambria Math" panose="02040503050406030204" pitchFamily="18" charset="0"/>
                          </a:rPr>
                        </m:ctrlPr>
                      </m:sSubSupPr>
                      <m:e>
                        <m:r>
                          <a:rPr lang="pt-PT" sz="2000" b="0" i="1" smtClean="0">
                            <a:latin typeface="Cambria Math" panose="02040503050406030204" pitchFamily="18" charset="0"/>
                          </a:rPr>
                          <m:t>𝐷</m:t>
                        </m:r>
                      </m:e>
                      <m:sub>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𝑟𝑒𝑓</m:t>
                            </m:r>
                          </m:sub>
                        </m:sSub>
                      </m:sub>
                      <m:sup>
                        <m:r>
                          <a:rPr lang="pt-PT" sz="2000" b="0" i="1" smtClean="0">
                            <a:latin typeface="Cambria Math" panose="02040503050406030204" pitchFamily="18" charset="0"/>
                          </a:rPr>
                          <m:t>𝐾</m:t>
                        </m:r>
                        <m:r>
                          <a:rPr lang="pt-PT" sz="2000" b="0" i="1" smtClean="0">
                            <a:latin typeface="Cambria Math" panose="02040503050406030204" pitchFamily="18" charset="0"/>
                          </a:rPr>
                          <m:t>−1</m:t>
                        </m:r>
                      </m:sup>
                    </m:sSubSup>
                  </m:oMath>
                </a14:m>
                <a:r>
                  <a:rPr lang="pt-PT" sz="2000" dirty="0"/>
                  <a:t>]</a:t>
                </a:r>
              </a:p>
            </p:txBody>
          </p:sp>
        </mc:Choice>
        <mc:Fallback xmlns="">
          <p:sp>
            <p:nvSpPr>
              <p:cNvPr id="16" name="CaixaDeTexto 15">
                <a:extLst>
                  <a:ext uri="{FF2B5EF4-FFF2-40B4-BE49-F238E27FC236}">
                    <a16:creationId xmlns:a16="http://schemas.microsoft.com/office/drawing/2014/main" id="{1EAE454A-8522-44BE-9967-419168D8B850}"/>
                  </a:ext>
                </a:extLst>
              </p:cNvPr>
              <p:cNvSpPr txBox="1">
                <a:spLocks noRot="1" noChangeAspect="1" noMove="1" noResize="1" noEditPoints="1" noAdjustHandles="1" noChangeArrowheads="1" noChangeShapeType="1" noTextEdit="1"/>
              </p:cNvSpPr>
              <p:nvPr/>
            </p:nvSpPr>
            <p:spPr>
              <a:xfrm>
                <a:off x="1247274" y="4668468"/>
                <a:ext cx="3693768" cy="374783"/>
              </a:xfrm>
              <a:prstGeom prst="rect">
                <a:avLst/>
              </a:prstGeom>
              <a:blipFill>
                <a:blip r:embed="rId5"/>
                <a:stretch>
                  <a:fillRect l="-2475" t="-18033" r="-3300" b="-2623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724F3C2-8C0F-464D-AB05-09A2073910E1}"/>
                  </a:ext>
                </a:extLst>
              </p:cNvPr>
              <p:cNvSpPr txBox="1"/>
              <p:nvPr/>
            </p:nvSpPr>
            <p:spPr>
              <a:xfrm>
                <a:off x="5721237" y="3290500"/>
                <a:ext cx="21695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000" i="1" smtClean="0">
                          <a:latin typeface="Cambria Math" panose="02040503050406030204" pitchFamily="18" charset="0"/>
                          <a:ea typeface="Cambria Math" panose="02040503050406030204" pitchFamily="18" charset="0"/>
                        </a:rPr>
                        <m:t>𝛼</m:t>
                      </m:r>
                      <m:r>
                        <a:rPr lang="pt-PT" sz="2000" i="1" smtClean="0">
                          <a:latin typeface="Cambria Math" panose="02040503050406030204" pitchFamily="18" charset="0"/>
                          <a:ea typeface="Cambria Math" panose="02040503050406030204" pitchFamily="18" charset="0"/>
                        </a:rPr>
                        <m:t> =</m:t>
                      </m:r>
                      <m:sSup>
                        <m:sSupPr>
                          <m:ctrlPr>
                            <a:rPr lang="pt-PT" sz="2000" b="0" i="1" smtClean="0">
                              <a:latin typeface="Cambria Math" panose="02040503050406030204" pitchFamily="18" charset="0"/>
                            </a:rPr>
                          </m:ctrlPr>
                        </m:sSupPr>
                        <m:e>
                          <m:r>
                            <a:rPr lang="pt-PT" sz="2000" i="1">
                              <a:latin typeface="Cambria Math" panose="02040503050406030204" pitchFamily="18" charset="0"/>
                            </a:rPr>
                            <m:t>(</m:t>
                          </m:r>
                          <m:sSup>
                            <m:sSupPr>
                              <m:ctrlPr>
                                <a:rPr lang="pt-PT" sz="2000" i="1">
                                  <a:latin typeface="Cambria Math" panose="02040503050406030204" pitchFamily="18" charset="0"/>
                                </a:rPr>
                              </m:ctrlPr>
                            </m:sSupPr>
                            <m:e>
                              <m:r>
                                <a:rPr lang="pt-PT" sz="2000" i="1">
                                  <a:latin typeface="Cambria Math" panose="02040503050406030204" pitchFamily="18" charset="0"/>
                                </a:rPr>
                                <m:t>𝑋</m:t>
                              </m:r>
                            </m:e>
                            <m:sup>
                              <m:r>
                                <a:rPr lang="pt-PT" sz="2000" i="1">
                                  <a:latin typeface="Cambria Math" panose="02040503050406030204" pitchFamily="18" charset="0"/>
                                </a:rPr>
                                <m:t>𝐻</m:t>
                              </m:r>
                            </m:sup>
                          </m:sSup>
                          <m:r>
                            <a:rPr lang="pt-PT" sz="2000" i="1">
                              <a:latin typeface="Cambria Math" panose="02040503050406030204" pitchFamily="18" charset="0"/>
                            </a:rPr>
                            <m:t>𝑋</m:t>
                          </m:r>
                          <m:r>
                            <a:rPr lang="pt-PT" sz="2000" i="1">
                              <a:latin typeface="Cambria Math" panose="02040503050406030204" pitchFamily="18" charset="0"/>
                            </a:rPr>
                            <m:t>)</m:t>
                          </m:r>
                        </m:e>
                        <m:sup>
                          <m:r>
                            <a:rPr lang="pt-PT" sz="2000" b="0" i="1" smtClean="0">
                              <a:latin typeface="Cambria Math" panose="02040503050406030204" pitchFamily="18" charset="0"/>
                            </a:rPr>
                            <m:t>−1</m:t>
                          </m:r>
                        </m:sup>
                      </m:sSup>
                      <m:sSup>
                        <m:sSupPr>
                          <m:ctrlPr>
                            <a:rPr lang="pt-PT" sz="2000" i="1">
                              <a:latin typeface="Cambria Math" panose="02040503050406030204" pitchFamily="18" charset="0"/>
                            </a:rPr>
                          </m:ctrlPr>
                        </m:sSupPr>
                        <m:e>
                          <m:r>
                            <a:rPr lang="pt-PT" sz="2000" i="1">
                              <a:latin typeface="Cambria Math" panose="02040503050406030204" pitchFamily="18" charset="0"/>
                            </a:rPr>
                            <m:t>𝑋</m:t>
                          </m:r>
                        </m:e>
                        <m:sup>
                          <m:r>
                            <a:rPr lang="pt-PT" sz="2000" i="1">
                              <a:latin typeface="Cambria Math" panose="02040503050406030204" pitchFamily="18" charset="0"/>
                            </a:rPr>
                            <m:t>𝐻</m:t>
                          </m:r>
                        </m:sup>
                      </m:sSup>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𝑅</m:t>
                          </m:r>
                        </m:sub>
                      </m:sSub>
                    </m:oMath>
                  </m:oMathPara>
                </a14:m>
                <a:endParaRPr lang="pt-PT" sz="2000" dirty="0"/>
              </a:p>
            </p:txBody>
          </p:sp>
        </mc:Choice>
        <mc:Fallback xmlns="">
          <p:sp>
            <p:nvSpPr>
              <p:cNvPr id="17" name="CaixaDeTexto 16">
                <a:extLst>
                  <a:ext uri="{FF2B5EF4-FFF2-40B4-BE49-F238E27FC236}">
                    <a16:creationId xmlns:a16="http://schemas.microsoft.com/office/drawing/2014/main" id="{A724F3C2-8C0F-464D-AB05-09A2073910E1}"/>
                  </a:ext>
                </a:extLst>
              </p:cNvPr>
              <p:cNvSpPr txBox="1">
                <a:spLocks noRot="1" noChangeAspect="1" noMove="1" noResize="1" noEditPoints="1" noAdjustHandles="1" noChangeArrowheads="1" noChangeShapeType="1" noTextEdit="1"/>
              </p:cNvSpPr>
              <p:nvPr/>
            </p:nvSpPr>
            <p:spPr>
              <a:xfrm>
                <a:off x="5721237" y="3290500"/>
                <a:ext cx="2169505" cy="307777"/>
              </a:xfrm>
              <a:prstGeom prst="rect">
                <a:avLst/>
              </a:prstGeom>
              <a:blipFill>
                <a:blip r:embed="rId6"/>
                <a:stretch>
                  <a:fillRect l="-1408" t="-4000" r="-563" b="-36000"/>
                </a:stretch>
              </a:blipFill>
            </p:spPr>
            <p:txBody>
              <a:bodyPr/>
              <a:lstStyle/>
              <a:p>
                <a:r>
                  <a:rPr lang="pt-PT">
                    <a:noFill/>
                  </a:rPr>
                  <a:t> </a:t>
                </a:r>
              </a:p>
            </p:txBody>
          </p:sp>
        </mc:Fallback>
      </mc:AlternateContent>
      <p:sp>
        <p:nvSpPr>
          <p:cNvPr id="5" name="Seta: Para a Direita 4">
            <a:extLst>
              <a:ext uri="{FF2B5EF4-FFF2-40B4-BE49-F238E27FC236}">
                <a16:creationId xmlns:a16="http://schemas.microsoft.com/office/drawing/2014/main" id="{AC2BA90A-5474-40A9-B406-971DDF34C9C0}"/>
              </a:ext>
            </a:extLst>
          </p:cNvPr>
          <p:cNvSpPr/>
          <p:nvPr/>
        </p:nvSpPr>
        <p:spPr>
          <a:xfrm>
            <a:off x="3887924" y="3394353"/>
            <a:ext cx="1368152" cy="1385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F9A17E01-C62E-4C74-ADE5-EA4E17BB9577}"/>
              </a:ext>
            </a:extLst>
          </p:cNvPr>
          <p:cNvSpPr/>
          <p:nvPr/>
        </p:nvSpPr>
        <p:spPr>
          <a:xfrm>
            <a:off x="3265103" y="3600214"/>
            <a:ext cx="4572000" cy="246221"/>
          </a:xfrm>
          <a:prstGeom prst="rect">
            <a:avLst/>
          </a:prstGeom>
        </p:spPr>
        <p:txBody>
          <a:bodyPr>
            <a:spAutoFit/>
          </a:bodyPr>
          <a:lstStyle/>
          <a:p>
            <a:r>
              <a:rPr lang="en-US" sz="1000" dirty="0"/>
              <a:t>standard solution of a Lease Square Error problem</a:t>
            </a:r>
            <a:endParaRPr lang="pt-PT" sz="1000" dirty="0"/>
          </a:p>
        </p:txBody>
      </p:sp>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4E511538-D787-4BA7-B755-A742C62952D6}"/>
                  </a:ext>
                </a:extLst>
              </p:cNvPr>
              <p:cNvSpPr txBox="1"/>
              <p:nvPr/>
            </p:nvSpPr>
            <p:spPr>
              <a:xfrm>
                <a:off x="4246023" y="5590929"/>
                <a:ext cx="4807085" cy="340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𝐸𝐶𝐴</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𝑠</m:t>
                          </m:r>
                        </m:e>
                        <m:sub>
                          <m:r>
                            <a:rPr lang="pt-PT" sz="2000" i="1">
                              <a:latin typeface="Cambria Math" panose="02040503050406030204" pitchFamily="18" charset="0"/>
                            </a:rPr>
                            <m:t>𝑅</m:t>
                          </m:r>
                        </m:sub>
                      </m:sSub>
                      <m:r>
                        <a:rPr lang="pt-PT" sz="2000" i="1">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rPr>
                            <m:t>𝑋</m:t>
                          </m:r>
                        </m:e>
                        <m:sub>
                          <m:r>
                            <a:rPr lang="pt-PT" sz="2000" i="1">
                              <a:latin typeface="Cambria Math" panose="02040503050406030204" pitchFamily="18" charset="0"/>
                              <a:ea typeface="Cambria Math" panose="02040503050406030204" pitchFamily="18" charset="0"/>
                            </a:rPr>
                            <m:t>𝛼</m:t>
                          </m:r>
                        </m:sub>
                      </m:sSub>
                      <m:r>
                        <a:rPr lang="pt-PT" sz="2000" b="0" i="1" smtClean="0">
                          <a:latin typeface="Cambria Math" panose="02040503050406030204" pitchFamily="18" charset="0"/>
                          <a:ea typeface="Cambria Math" panose="02040503050406030204" pitchFamily="18" charset="0"/>
                        </a:rPr>
                        <m:t>=</m:t>
                      </m:r>
                      <m:d>
                        <m:dPr>
                          <m:begChr m:val="["/>
                          <m:endChr m:val="]"/>
                          <m:ctrlPr>
                            <a:rPr lang="pt-PT" sz="2000" b="0" i="1" smtClean="0">
                              <a:latin typeface="Cambria Math" panose="02040503050406030204" pitchFamily="18" charset="0"/>
                              <a:ea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𝐼</m:t>
                              </m:r>
                            </m:e>
                            <m:sub>
                              <m:r>
                                <a:rPr lang="pt-PT" sz="2000" b="0" i="1" smtClean="0">
                                  <a:latin typeface="Cambria Math" panose="02040503050406030204" pitchFamily="18" charset="0"/>
                                  <a:ea typeface="Cambria Math" panose="02040503050406030204" pitchFamily="18" charset="0"/>
                                </a:rPr>
                                <m:t>𝑁</m:t>
                              </m:r>
                            </m:sub>
                          </m:sSub>
                          <m:r>
                            <a:rPr lang="pt-PT" sz="2000" b="0" i="1" smtClean="0">
                              <a:latin typeface="Cambria Math" panose="02040503050406030204" pitchFamily="18" charset="0"/>
                              <a:ea typeface="Cambria Math" panose="02040503050406030204" pitchFamily="18" charset="0"/>
                            </a:rPr>
                            <m:t>−</m:t>
                          </m:r>
                          <m:sSup>
                            <m:sSupPr>
                              <m:ctrlPr>
                                <a:rPr lang="pt-PT" sz="2000" i="1">
                                  <a:latin typeface="Cambria Math" panose="02040503050406030204" pitchFamily="18" charset="0"/>
                                </a:rPr>
                              </m:ctrlPr>
                            </m:sSupPr>
                            <m:e>
                              <m:r>
                                <a:rPr lang="pt-PT" sz="2000" i="1">
                                  <a:latin typeface="Cambria Math" panose="02040503050406030204" pitchFamily="18" charset="0"/>
                                </a:rPr>
                                <m:t>𝑋</m:t>
                              </m:r>
                            </m:e>
                            <m:sup>
                              <m:r>
                                <a:rPr lang="pt-PT" sz="2000" i="1">
                                  <a:latin typeface="Cambria Math" panose="02040503050406030204" pitchFamily="18" charset="0"/>
                                </a:rPr>
                                <m:t>𝐻</m:t>
                              </m:r>
                            </m:sup>
                          </m:sSup>
                          <m:sSup>
                            <m:sSupPr>
                              <m:ctrlPr>
                                <a:rPr lang="pt-PT" sz="2000" i="1">
                                  <a:latin typeface="Cambria Math" panose="02040503050406030204" pitchFamily="18" charset="0"/>
                                </a:rPr>
                              </m:ctrlPr>
                            </m:sSupPr>
                            <m:e>
                              <m:r>
                                <a:rPr lang="pt-PT" sz="2000" i="1">
                                  <a:latin typeface="Cambria Math" panose="02040503050406030204" pitchFamily="18" charset="0"/>
                                </a:rPr>
                                <m:t>𝑋</m:t>
                              </m:r>
                            </m:e>
                            <m:sup>
                              <m:r>
                                <a:rPr lang="pt-PT" sz="2000" b="0" i="1" smtClean="0">
                                  <a:latin typeface="Cambria Math" panose="02040503050406030204" pitchFamily="18" charset="0"/>
                                </a:rPr>
                                <m:t>−1</m:t>
                              </m:r>
                            </m:sup>
                          </m:sSup>
                          <m:sSup>
                            <m:sSupPr>
                              <m:ctrlPr>
                                <a:rPr lang="pt-PT" sz="2000" i="1">
                                  <a:latin typeface="Cambria Math" panose="02040503050406030204" pitchFamily="18" charset="0"/>
                                </a:rPr>
                              </m:ctrlPr>
                            </m:sSupPr>
                            <m:e>
                              <m:r>
                                <a:rPr lang="pt-PT" sz="2000" i="1">
                                  <a:latin typeface="Cambria Math" panose="02040503050406030204" pitchFamily="18" charset="0"/>
                                </a:rPr>
                                <m:t>𝑋</m:t>
                              </m:r>
                            </m:e>
                            <m:sup>
                              <m:r>
                                <a:rPr lang="pt-PT" sz="2000" i="1">
                                  <a:latin typeface="Cambria Math" panose="02040503050406030204" pitchFamily="18" charset="0"/>
                                </a:rPr>
                                <m:t>𝐻</m:t>
                              </m:r>
                            </m:sup>
                          </m:sSup>
                        </m:e>
                      </m:d>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𝑠</m:t>
                          </m:r>
                        </m:e>
                        <m:sub>
                          <m:r>
                            <a:rPr lang="pt-PT" sz="2000" b="0" i="1" smtClean="0">
                              <a:latin typeface="Cambria Math" panose="02040503050406030204" pitchFamily="18" charset="0"/>
                              <a:ea typeface="Cambria Math" panose="02040503050406030204" pitchFamily="18" charset="0"/>
                            </a:rPr>
                            <m:t>𝑅</m:t>
                          </m:r>
                        </m:sub>
                      </m:sSub>
                      <m:r>
                        <a:rPr lang="pt-PT" sz="2000" b="0" i="1" smtClean="0">
                          <a:latin typeface="Cambria Math" panose="02040503050406030204" pitchFamily="18" charset="0"/>
                          <a:ea typeface="Cambria Math" panose="02040503050406030204" pitchFamily="18" charset="0"/>
                        </a:rPr>
                        <m:t>=</m:t>
                      </m:r>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𝑃</m:t>
                          </m:r>
                        </m:e>
                        <m:sub>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𝑠</m:t>
                              </m:r>
                            </m:e>
                            <m:sub>
                              <m:r>
                                <a:rPr lang="pt-PT" sz="2000" b="0" i="1" smtClean="0">
                                  <a:latin typeface="Cambria Math" panose="02040503050406030204" pitchFamily="18" charset="0"/>
                                  <a:ea typeface="Cambria Math" panose="02040503050406030204" pitchFamily="18" charset="0"/>
                                </a:rPr>
                                <m:t>𝑅</m:t>
                              </m:r>
                            </m:sub>
                          </m:sSub>
                        </m:sub>
                      </m:sSub>
                    </m:oMath>
                  </m:oMathPara>
                </a14:m>
                <a:endParaRPr lang="pt-PT" sz="2000" dirty="0"/>
              </a:p>
            </p:txBody>
          </p:sp>
        </mc:Choice>
        <mc:Fallback>
          <p:sp>
            <p:nvSpPr>
              <p:cNvPr id="18" name="CaixaDeTexto 17">
                <a:extLst>
                  <a:ext uri="{FF2B5EF4-FFF2-40B4-BE49-F238E27FC236}">
                    <a16:creationId xmlns:a16="http://schemas.microsoft.com/office/drawing/2014/main" id="{4E511538-D787-4BA7-B755-A742C62952D6}"/>
                  </a:ext>
                </a:extLst>
              </p:cNvPr>
              <p:cNvSpPr txBox="1">
                <a:spLocks noRot="1" noChangeAspect="1" noMove="1" noResize="1" noEditPoints="1" noAdjustHandles="1" noChangeArrowheads="1" noChangeShapeType="1" noTextEdit="1"/>
              </p:cNvSpPr>
              <p:nvPr/>
            </p:nvSpPr>
            <p:spPr>
              <a:xfrm>
                <a:off x="4246023" y="5590929"/>
                <a:ext cx="4807085" cy="340606"/>
              </a:xfrm>
              <a:prstGeom prst="rect">
                <a:avLst/>
              </a:prstGeom>
              <a:blipFill>
                <a:blip r:embed="rId7"/>
                <a:stretch>
                  <a:fillRect l="-381" b="-16071"/>
                </a:stretch>
              </a:blipFill>
            </p:spPr>
            <p:txBody>
              <a:bodyPr/>
              <a:lstStyle/>
              <a:p>
                <a:r>
                  <a:rPr lang="pt-PT">
                    <a:noFill/>
                  </a:rPr>
                  <a:t> </a:t>
                </a:r>
              </a:p>
            </p:txBody>
          </p:sp>
        </mc:Fallback>
      </mc:AlternateContent>
      <p:sp>
        <p:nvSpPr>
          <p:cNvPr id="8" name="Seta: Para Baixo 7">
            <a:extLst>
              <a:ext uri="{FF2B5EF4-FFF2-40B4-BE49-F238E27FC236}">
                <a16:creationId xmlns:a16="http://schemas.microsoft.com/office/drawing/2014/main" id="{6ABF581A-1DB2-4039-A7E9-DA1E78D54151}"/>
              </a:ext>
            </a:extLst>
          </p:cNvPr>
          <p:cNvSpPr/>
          <p:nvPr/>
        </p:nvSpPr>
        <p:spPr>
          <a:xfrm>
            <a:off x="6649566" y="3802060"/>
            <a:ext cx="144016" cy="159979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PT"/>
          </a:p>
        </p:txBody>
      </p:sp>
      <p:sp>
        <p:nvSpPr>
          <p:cNvPr id="21" name="Retângulo 20">
            <a:extLst>
              <a:ext uri="{FF2B5EF4-FFF2-40B4-BE49-F238E27FC236}">
                <a16:creationId xmlns:a16="http://schemas.microsoft.com/office/drawing/2014/main" id="{94A473D7-CC17-4941-8CEE-67FB622F59D5}"/>
              </a:ext>
            </a:extLst>
          </p:cNvPr>
          <p:cNvSpPr/>
          <p:nvPr/>
        </p:nvSpPr>
        <p:spPr>
          <a:xfrm rot="5400000">
            <a:off x="6151729" y="4611864"/>
            <a:ext cx="1514537" cy="246221"/>
          </a:xfrm>
          <a:prstGeom prst="rect">
            <a:avLst/>
          </a:prstGeom>
        </p:spPr>
        <p:txBody>
          <a:bodyPr wrap="square">
            <a:spAutoFit/>
          </a:bodyPr>
          <a:lstStyle/>
          <a:p>
            <a:r>
              <a:rPr lang="en-US" sz="1000" dirty="0"/>
              <a:t>Clutter-free signal</a:t>
            </a:r>
            <a:endParaRPr lang="pt-PT" sz="1000" dirty="0"/>
          </a:p>
        </p:txBody>
      </p:sp>
      <p:sp>
        <p:nvSpPr>
          <p:cNvPr id="19" name="Marcador de Posição de Conteúdo 7167">
            <a:extLst>
              <a:ext uri="{FF2B5EF4-FFF2-40B4-BE49-F238E27FC236}">
                <a16:creationId xmlns:a16="http://schemas.microsoft.com/office/drawing/2014/main" id="{79E0B3E5-F1C5-414D-832A-77ECC85DF281}"/>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396635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45</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471383" y="1268760"/>
            <a:ext cx="6332865" cy="523220"/>
          </a:xfrm>
          <a:prstGeom prst="rect">
            <a:avLst/>
          </a:prstGeom>
        </p:spPr>
        <p:txBody>
          <a:bodyPr wrap="square">
            <a:spAutoFit/>
          </a:bodyPr>
          <a:lstStyle/>
          <a:p>
            <a:r>
              <a:rPr lang="pt-PT" sz="2800" b="1" dirty="0" err="1"/>
              <a:t>Extensive</a:t>
            </a:r>
            <a:r>
              <a:rPr lang="pt-PT" sz="2800" b="1" dirty="0"/>
              <a:t> </a:t>
            </a:r>
            <a:r>
              <a:rPr lang="pt-PT" sz="2800" b="1" dirty="0" err="1"/>
              <a:t>Cancellation</a:t>
            </a:r>
            <a:r>
              <a:rPr lang="pt-PT" sz="2800" b="1" dirty="0"/>
              <a:t> </a:t>
            </a:r>
            <a:r>
              <a:rPr lang="pt-PT" sz="2800" b="1" dirty="0" err="1"/>
              <a:t>Algorithm</a:t>
            </a:r>
            <a:r>
              <a:rPr lang="pt-PT" sz="2800" b="1" dirty="0"/>
              <a:t> (ECA)</a:t>
            </a:r>
          </a:p>
        </p:txBody>
      </p:sp>
      <p:pic>
        <p:nvPicPr>
          <p:cNvPr id="3" name="Imagem 2">
            <a:extLst>
              <a:ext uri="{FF2B5EF4-FFF2-40B4-BE49-F238E27FC236}">
                <a16:creationId xmlns:a16="http://schemas.microsoft.com/office/drawing/2014/main" id="{23E6109C-9D9E-4B87-B3D1-E6C0826B97E3}"/>
              </a:ext>
            </a:extLst>
          </p:cNvPr>
          <p:cNvPicPr>
            <a:picLocks noChangeAspect="1"/>
          </p:cNvPicPr>
          <p:nvPr/>
        </p:nvPicPr>
        <p:blipFill>
          <a:blip r:embed="rId3"/>
          <a:stretch>
            <a:fillRect/>
          </a:stretch>
        </p:blipFill>
        <p:spPr>
          <a:xfrm>
            <a:off x="11075" y="2629809"/>
            <a:ext cx="4560925" cy="2959431"/>
          </a:xfrm>
          <a:prstGeom prst="rect">
            <a:avLst/>
          </a:prstGeom>
        </p:spPr>
      </p:pic>
      <p:pic>
        <p:nvPicPr>
          <p:cNvPr id="4" name="Imagem 3">
            <a:extLst>
              <a:ext uri="{FF2B5EF4-FFF2-40B4-BE49-F238E27FC236}">
                <a16:creationId xmlns:a16="http://schemas.microsoft.com/office/drawing/2014/main" id="{D41121E8-6667-4940-A4F9-170C5C4CB303}"/>
              </a:ext>
            </a:extLst>
          </p:cNvPr>
          <p:cNvPicPr>
            <a:picLocks noChangeAspect="1"/>
          </p:cNvPicPr>
          <p:nvPr/>
        </p:nvPicPr>
        <p:blipFill>
          <a:blip r:embed="rId4"/>
          <a:stretch>
            <a:fillRect/>
          </a:stretch>
        </p:blipFill>
        <p:spPr>
          <a:xfrm>
            <a:off x="4644007" y="2629809"/>
            <a:ext cx="4167527" cy="2959431"/>
          </a:xfrm>
          <a:prstGeom prst="rect">
            <a:avLst/>
          </a:prstGeom>
        </p:spPr>
      </p:pic>
      <p:sp>
        <p:nvSpPr>
          <p:cNvPr id="8" name="Marcador de Posição de Conteúdo 7167">
            <a:extLst>
              <a:ext uri="{FF2B5EF4-FFF2-40B4-BE49-F238E27FC236}">
                <a16:creationId xmlns:a16="http://schemas.microsoft.com/office/drawing/2014/main" id="{3427FDCF-041F-49E2-BFAC-BD536E74DF3A}"/>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41154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46</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196752"/>
            <a:ext cx="4748689" cy="523220"/>
          </a:xfrm>
          <a:prstGeom prst="rect">
            <a:avLst/>
          </a:prstGeom>
        </p:spPr>
        <p:txBody>
          <a:bodyPr wrap="square">
            <a:spAutoFit/>
          </a:bodyPr>
          <a:lstStyle/>
          <a:p>
            <a:r>
              <a:rPr lang="pt-PT" sz="2800" b="1" dirty="0" err="1"/>
              <a:t>Reference</a:t>
            </a:r>
            <a:r>
              <a:rPr lang="pt-PT" sz="2800" b="1" dirty="0"/>
              <a:t> </a:t>
            </a:r>
            <a:r>
              <a:rPr lang="pt-PT" sz="2800" b="1" dirty="0" err="1"/>
              <a:t>Signal</a:t>
            </a:r>
            <a:r>
              <a:rPr lang="pt-PT" sz="2800" b="1" dirty="0"/>
              <a:t> </a:t>
            </a:r>
            <a:r>
              <a:rPr lang="pt-PT" sz="2800" b="1" dirty="0" err="1"/>
              <a:t>Cleaning</a:t>
            </a:r>
            <a:endParaRPr lang="pt-PT" sz="2800" b="1" dirty="0"/>
          </a:p>
        </p:txBody>
      </p:sp>
      <p:sp>
        <p:nvSpPr>
          <p:cNvPr id="6" name="Retângulo 5">
            <a:extLst>
              <a:ext uri="{FF2B5EF4-FFF2-40B4-BE49-F238E27FC236}">
                <a16:creationId xmlns:a16="http://schemas.microsoft.com/office/drawing/2014/main" id="{9DE99ADF-E192-416B-B9AE-E2F1874CE59E}"/>
              </a:ext>
            </a:extLst>
          </p:cNvPr>
          <p:cNvSpPr/>
          <p:nvPr/>
        </p:nvSpPr>
        <p:spPr>
          <a:xfrm>
            <a:off x="-13693" y="3785266"/>
            <a:ext cx="7259115" cy="338554"/>
          </a:xfrm>
          <a:prstGeom prst="rect">
            <a:avLst/>
          </a:prstGeom>
        </p:spPr>
        <p:txBody>
          <a:bodyPr wrap="square">
            <a:spAutoFit/>
          </a:bodyPr>
          <a:lstStyle/>
          <a:p>
            <a:pPr marL="1200150" lvl="2" indent="-285750">
              <a:buFont typeface="Arial" panose="020B0604020202020204" pitchFamily="34" charset="0"/>
              <a:buChar char="•"/>
            </a:pPr>
            <a:endParaRPr lang="pt-PT" sz="1600" dirty="0"/>
          </a:p>
        </p:txBody>
      </p:sp>
      <p:sp>
        <p:nvSpPr>
          <p:cNvPr id="7" name="CaixaDeTexto 6">
            <a:extLst>
              <a:ext uri="{FF2B5EF4-FFF2-40B4-BE49-F238E27FC236}">
                <a16:creationId xmlns:a16="http://schemas.microsoft.com/office/drawing/2014/main" id="{1A59EDAF-D6E2-49BC-830D-9773CDEF93E7}"/>
              </a:ext>
            </a:extLst>
          </p:cNvPr>
          <p:cNvSpPr txBox="1"/>
          <p:nvPr/>
        </p:nvSpPr>
        <p:spPr>
          <a:xfrm>
            <a:off x="899592" y="1700808"/>
            <a:ext cx="6948772" cy="2554545"/>
          </a:xfrm>
          <a:prstGeom prst="rect">
            <a:avLst/>
          </a:prstGeom>
          <a:noFill/>
        </p:spPr>
        <p:txBody>
          <a:bodyPr wrap="square" rtlCol="0">
            <a:spAutoFit/>
          </a:bodyPr>
          <a:lstStyle/>
          <a:p>
            <a:r>
              <a:rPr lang="pt-PT" sz="2000" dirty="0"/>
              <a:t>O ECA (</a:t>
            </a:r>
            <a:r>
              <a:rPr lang="pt-PT" sz="2000" i="1" dirty="0" err="1"/>
              <a:t>Extensive</a:t>
            </a:r>
            <a:r>
              <a:rPr lang="pt-PT" sz="2000" i="1" dirty="0"/>
              <a:t> </a:t>
            </a:r>
            <a:r>
              <a:rPr lang="pt-PT" sz="2000" i="1" dirty="0" err="1"/>
              <a:t>Cancellation</a:t>
            </a:r>
            <a:r>
              <a:rPr lang="pt-PT" sz="2000" i="1" dirty="0"/>
              <a:t> </a:t>
            </a:r>
            <a:r>
              <a:rPr lang="pt-PT" sz="2000" i="1" dirty="0" err="1"/>
              <a:t>Algorithm</a:t>
            </a:r>
            <a:r>
              <a:rPr lang="pt-PT" sz="2000" dirty="0"/>
              <a:t>) funciona </a:t>
            </a:r>
            <a:r>
              <a:rPr lang="pt-PT" sz="2000" dirty="0" err="1"/>
              <a:t>efecientemente</a:t>
            </a:r>
            <a:r>
              <a:rPr lang="pt-PT" sz="2000" dirty="0"/>
              <a:t> quando o </a:t>
            </a:r>
            <a:r>
              <a:rPr lang="pt-PT" sz="2000" i="1" dirty="0" err="1"/>
              <a:t>reference</a:t>
            </a:r>
            <a:r>
              <a:rPr lang="pt-PT" sz="2000" i="1" dirty="0"/>
              <a:t> </a:t>
            </a:r>
            <a:r>
              <a:rPr lang="pt-PT" sz="2000" i="1" dirty="0" err="1"/>
              <a:t>signal</a:t>
            </a:r>
            <a:r>
              <a:rPr lang="pt-PT" sz="2000" i="1" dirty="0"/>
              <a:t> </a:t>
            </a:r>
            <a:r>
              <a:rPr lang="pt-PT" sz="2000" dirty="0"/>
              <a:t>é conhecido na perfeição.</a:t>
            </a:r>
          </a:p>
          <a:p>
            <a:r>
              <a:rPr lang="pt-PT" sz="2000" dirty="0"/>
              <a:t>Como o </a:t>
            </a:r>
            <a:r>
              <a:rPr lang="pt-PT" sz="2000" i="1" dirty="0" err="1"/>
              <a:t>reference</a:t>
            </a:r>
            <a:r>
              <a:rPr lang="pt-PT" sz="2000" i="1" dirty="0"/>
              <a:t> </a:t>
            </a:r>
            <a:r>
              <a:rPr lang="pt-PT" sz="2000" i="1" dirty="0" err="1"/>
              <a:t>signal</a:t>
            </a:r>
            <a:r>
              <a:rPr lang="pt-PT" sz="2000" i="1" dirty="0"/>
              <a:t> </a:t>
            </a:r>
            <a:r>
              <a:rPr lang="pt-PT" sz="2000" dirty="0"/>
              <a:t>é diretamente recebido pela antena do radar passivo, assume-se que o sinal é uma réplica perfeita do sinal transmitido, o que não é verdade.</a:t>
            </a:r>
          </a:p>
          <a:p>
            <a:endParaRPr lang="pt-PT" sz="2000" dirty="0"/>
          </a:p>
          <a:p>
            <a:r>
              <a:rPr lang="pt-PT" sz="2000" dirty="0"/>
              <a:t>Usa-se então um modelo mais realístico: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DF6035A7-0376-4C63-AD60-569ACDA88D8E}"/>
                  </a:ext>
                </a:extLst>
              </p:cNvPr>
              <p:cNvSpPr txBox="1"/>
              <p:nvPr/>
            </p:nvSpPr>
            <p:spPr>
              <a:xfrm>
                <a:off x="-900608" y="4487002"/>
                <a:ext cx="10170285" cy="6299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𝑠</m:t>
                          </m:r>
                        </m:e>
                        <m:sub>
                          <m:r>
                            <a:rPr lang="pt-PT" sz="2000" b="0" i="1" smtClean="0">
                              <a:latin typeface="Cambria Math" panose="02040503050406030204" pitchFamily="18" charset="0"/>
                            </a:rPr>
                            <m:t>𝑟𝑒𝑓</m:t>
                          </m:r>
                        </m:sub>
                      </m:sSub>
                      <m:r>
                        <a:rPr lang="pt-PT" sz="2000" i="1">
                          <a:latin typeface="Cambria Math" panose="02040503050406030204" pitchFamily="18" charset="0"/>
                        </a:rPr>
                        <m:t>=</m:t>
                      </m:r>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𝐴</m:t>
                          </m:r>
                        </m:e>
                        <m:sub>
                          <m:r>
                            <a:rPr lang="pt-PT" sz="2000" b="0" i="1" smtClean="0">
                              <a:latin typeface="Cambria Math" panose="02040503050406030204" pitchFamily="18" charset="0"/>
                            </a:rPr>
                            <m:t>𝑟𝑒𝑓</m:t>
                          </m:r>
                        </m:sub>
                      </m:sSub>
                      <m:r>
                        <a:rPr lang="pt-PT" sz="2000" b="0" i="1" smtClean="0">
                          <a:latin typeface="Cambria Math" panose="02040503050406030204" pitchFamily="18" charset="0"/>
                        </a:rPr>
                        <m:t>𝑑</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𝑡</m:t>
                          </m:r>
                        </m:e>
                      </m:d>
                      <m:r>
                        <a:rPr lang="pt-PT" sz="2000" b="0" i="1" smtClean="0">
                          <a:latin typeface="Cambria Math" panose="02040503050406030204" pitchFamily="18" charset="0"/>
                        </a:rPr>
                        <m:t>+</m:t>
                      </m:r>
                      <m:nary>
                        <m:naryPr>
                          <m:chr m:val="∑"/>
                          <m:limLoc m:val="subSup"/>
                          <m:ctrlPr>
                            <a:rPr lang="pt-PT" sz="2000" i="1" smtClean="0">
                              <a:latin typeface="Cambria Math" panose="02040503050406030204" pitchFamily="18" charset="0"/>
                            </a:rPr>
                          </m:ctrlPr>
                        </m:naryPr>
                        <m:sub>
                          <m:r>
                            <m:rPr>
                              <m:brk m:alnAt="1"/>
                            </m:rPr>
                            <a:rPr lang="pt-PT" sz="2000" b="0" i="1" smtClean="0">
                              <a:latin typeface="Cambria Math" panose="02040503050406030204" pitchFamily="18" charset="0"/>
                            </a:rPr>
                            <m:t>𝑚</m:t>
                          </m:r>
                          <m:r>
                            <a:rPr lang="pt-PT" sz="2000" b="0" i="1" smtClean="0">
                              <a:latin typeface="Cambria Math" panose="02040503050406030204" pitchFamily="18" charset="0"/>
                            </a:rPr>
                            <m:t>=1</m:t>
                          </m:r>
                        </m:sub>
                        <m:sup>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𝑁</m:t>
                              </m:r>
                            </m:e>
                            <m:sub>
                              <m:r>
                                <a:rPr lang="pt-PT" sz="2000" b="0" i="1" smtClean="0">
                                  <a:latin typeface="Cambria Math" panose="02040503050406030204" pitchFamily="18" charset="0"/>
                                </a:rPr>
                                <m:t>𝑀</m:t>
                              </m:r>
                            </m:sub>
                          </m:sSub>
                        </m:sup>
                        <m:e>
                          <m:sSub>
                            <m:sSubPr>
                              <m:ctrlPr>
                                <a:rPr lang="pt-PT" sz="2000" i="1">
                                  <a:latin typeface="Cambria Math" panose="02040503050406030204" pitchFamily="18" charset="0"/>
                                </a:rPr>
                              </m:ctrlPr>
                            </m:sSubPr>
                            <m:e>
                              <m:r>
                                <a:rPr lang="pt-PT" sz="2000" i="1">
                                  <a:latin typeface="Cambria Math" panose="02040503050406030204" pitchFamily="18" charset="0"/>
                                </a:rPr>
                                <m:t>𝐴</m:t>
                              </m:r>
                            </m:e>
                            <m:sub>
                              <m:r>
                                <a:rPr lang="pt-PT" sz="2000" i="1">
                                  <a:latin typeface="Cambria Math" panose="02040503050406030204" pitchFamily="18" charset="0"/>
                                </a:rPr>
                                <m:t>𝑚</m:t>
                              </m:r>
                            </m:sub>
                          </m:sSub>
                          <m:r>
                            <a:rPr lang="pt-PT" sz="2000" i="1">
                              <a:latin typeface="Cambria Math" panose="02040503050406030204" pitchFamily="18" charset="0"/>
                            </a:rPr>
                            <m:t>𝑑</m:t>
                          </m:r>
                          <m:r>
                            <a:rPr lang="pt-PT" sz="2000" i="1">
                              <a:latin typeface="Cambria Math" panose="02040503050406030204" pitchFamily="18" charset="0"/>
                            </a:rPr>
                            <m:t>(</m:t>
                          </m:r>
                          <m:r>
                            <a:rPr lang="pt-PT" sz="2000" i="1">
                              <a:latin typeface="Cambria Math" panose="02040503050406030204" pitchFamily="18" charset="0"/>
                            </a:rPr>
                            <m:t>𝑡</m:t>
                          </m:r>
                          <m:r>
                            <a:rPr lang="pt-PT" sz="2000" i="1">
                              <a:latin typeface="Cambria Math" panose="02040503050406030204" pitchFamily="18" charset="0"/>
                            </a:rPr>
                            <m:t>−</m:t>
                          </m:r>
                          <m:sSub>
                            <m:sSubPr>
                              <m:ctrlPr>
                                <a:rPr lang="pt-PT" sz="2000" i="1">
                                  <a:latin typeface="Cambria Math" panose="02040503050406030204" pitchFamily="18" charset="0"/>
                                </a:rPr>
                              </m:ctrlPr>
                            </m:sSubPr>
                            <m:e>
                              <m:r>
                                <a:rPr lang="pt-PT" sz="2000" i="1">
                                  <a:latin typeface="Cambria Math" panose="02040503050406030204" pitchFamily="18" charset="0"/>
                                  <a:ea typeface="Cambria Math" panose="02040503050406030204" pitchFamily="18" charset="0"/>
                                </a:rPr>
                                <m:t>𝜏</m:t>
                              </m:r>
                            </m:e>
                            <m:sub>
                              <m:r>
                                <a:rPr lang="pt-PT" sz="2000" i="1">
                                  <a:latin typeface="Cambria Math" panose="02040503050406030204" pitchFamily="18" charset="0"/>
                                </a:rPr>
                                <m:t>𝑚</m:t>
                              </m:r>
                            </m:sub>
                          </m:sSub>
                          <m:r>
                            <a:rPr lang="pt-PT" sz="2000" i="1">
                              <a:latin typeface="Cambria Math" panose="02040503050406030204" pitchFamily="18" charset="0"/>
                            </a:rPr>
                            <m:t>)</m:t>
                          </m:r>
                        </m:e>
                      </m:nary>
                      <m:r>
                        <a:rPr lang="pt-PT" sz="2000" b="0" i="1" smtClean="0">
                          <a:latin typeface="Cambria Math" panose="02040503050406030204" pitchFamily="18" charset="0"/>
                          <a:ea typeface="Cambria Math" panose="02040503050406030204" pitchFamily="18" charset="0"/>
                        </a:rPr>
                        <m:t>+</m:t>
                      </m:r>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𝑟𝑒𝑓</m:t>
                          </m:r>
                        </m:sub>
                      </m:sSub>
                      <m:r>
                        <a:rPr lang="pt-PT" sz="2000" i="1">
                          <a:latin typeface="Cambria Math" panose="02040503050406030204" pitchFamily="18" charset="0"/>
                        </a:rPr>
                        <m:t>(</m:t>
                      </m:r>
                      <m:r>
                        <a:rPr lang="pt-PT" sz="2000" b="0" i="1" smtClean="0">
                          <a:latin typeface="Cambria Math" panose="02040503050406030204" pitchFamily="18" charset="0"/>
                        </a:rPr>
                        <m:t>𝑡</m:t>
                      </m:r>
                      <m:r>
                        <a:rPr lang="pt-PT" sz="2000" i="1">
                          <a:latin typeface="Cambria Math" panose="02040503050406030204" pitchFamily="18" charset="0"/>
                        </a:rPr>
                        <m:t>)</m:t>
                      </m:r>
                    </m:oMath>
                  </m:oMathPara>
                </a14:m>
                <a:endParaRPr lang="pt-PT" sz="2000" dirty="0"/>
              </a:p>
            </p:txBody>
          </p:sp>
        </mc:Choice>
        <mc:Fallback xmlns="">
          <p:sp>
            <p:nvSpPr>
              <p:cNvPr id="8" name="CaixaDeTexto 7">
                <a:extLst>
                  <a:ext uri="{FF2B5EF4-FFF2-40B4-BE49-F238E27FC236}">
                    <a16:creationId xmlns:a16="http://schemas.microsoft.com/office/drawing/2014/main" id="{DF6035A7-0376-4C63-AD60-569ACDA88D8E}"/>
                  </a:ext>
                </a:extLst>
              </p:cNvPr>
              <p:cNvSpPr txBox="1">
                <a:spLocks noRot="1" noChangeAspect="1" noMove="1" noResize="1" noEditPoints="1" noAdjustHandles="1" noChangeArrowheads="1" noChangeShapeType="1" noTextEdit="1"/>
              </p:cNvSpPr>
              <p:nvPr/>
            </p:nvSpPr>
            <p:spPr>
              <a:xfrm>
                <a:off x="-900608" y="4487002"/>
                <a:ext cx="10170285" cy="629916"/>
              </a:xfrm>
              <a:prstGeom prst="rect">
                <a:avLst/>
              </a:prstGeom>
              <a:blipFill>
                <a:blip r:embed="rId3"/>
                <a:stretch>
                  <a:fillRect/>
                </a:stretch>
              </a:blipFill>
            </p:spPr>
            <p:txBody>
              <a:bodyPr/>
              <a:lstStyle/>
              <a:p>
                <a:r>
                  <a:rPr lang="pt-PT">
                    <a:noFill/>
                  </a:rPr>
                  <a:t> </a:t>
                </a:r>
              </a:p>
            </p:txBody>
          </p:sp>
        </mc:Fallback>
      </mc:AlternateContent>
      <p:sp>
        <p:nvSpPr>
          <p:cNvPr id="5" name="Chaveta à esquerda 4">
            <a:extLst>
              <a:ext uri="{FF2B5EF4-FFF2-40B4-BE49-F238E27FC236}">
                <a16:creationId xmlns:a16="http://schemas.microsoft.com/office/drawing/2014/main" id="{136B7559-6375-4039-BB3F-44F200186C8B}"/>
              </a:ext>
            </a:extLst>
          </p:cNvPr>
          <p:cNvSpPr/>
          <p:nvPr/>
        </p:nvSpPr>
        <p:spPr>
          <a:xfrm rot="16200000">
            <a:off x="2425001" y="4937883"/>
            <a:ext cx="288032" cy="54958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1" name="Chaveta à esquerda 10">
            <a:extLst>
              <a:ext uri="{FF2B5EF4-FFF2-40B4-BE49-F238E27FC236}">
                <a16:creationId xmlns:a16="http://schemas.microsoft.com/office/drawing/2014/main" id="{AACA9CCC-569F-49B4-85E7-7CA332B3903C}"/>
              </a:ext>
            </a:extLst>
          </p:cNvPr>
          <p:cNvSpPr/>
          <p:nvPr/>
        </p:nvSpPr>
        <p:spPr>
          <a:xfrm rot="16200000">
            <a:off x="2879816" y="5049527"/>
            <a:ext cx="288032" cy="36004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2" name="Chaveta à esquerda 11">
            <a:extLst>
              <a:ext uri="{FF2B5EF4-FFF2-40B4-BE49-F238E27FC236}">
                <a16:creationId xmlns:a16="http://schemas.microsoft.com/office/drawing/2014/main" id="{90D7E52D-553B-4A8C-84E0-A35F1238B1E5}"/>
              </a:ext>
            </a:extLst>
          </p:cNvPr>
          <p:cNvSpPr/>
          <p:nvPr/>
        </p:nvSpPr>
        <p:spPr>
          <a:xfrm rot="16200000">
            <a:off x="4311397" y="5098672"/>
            <a:ext cx="288032" cy="23317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3" name="Chaveta à esquerda 12">
            <a:extLst>
              <a:ext uri="{FF2B5EF4-FFF2-40B4-BE49-F238E27FC236}">
                <a16:creationId xmlns:a16="http://schemas.microsoft.com/office/drawing/2014/main" id="{BFBCB120-7F53-4180-B306-3B5807C219DF}"/>
              </a:ext>
            </a:extLst>
          </p:cNvPr>
          <p:cNvSpPr/>
          <p:nvPr/>
        </p:nvSpPr>
        <p:spPr>
          <a:xfrm rot="16200000">
            <a:off x="5328086" y="5018139"/>
            <a:ext cx="288032" cy="36004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4" name="Chaveta à esquerda 13">
            <a:extLst>
              <a:ext uri="{FF2B5EF4-FFF2-40B4-BE49-F238E27FC236}">
                <a16:creationId xmlns:a16="http://schemas.microsoft.com/office/drawing/2014/main" id="{1C01DA73-A8A7-4F72-8DB5-C233BE6958AE}"/>
              </a:ext>
            </a:extLst>
          </p:cNvPr>
          <p:cNvSpPr/>
          <p:nvPr/>
        </p:nvSpPr>
        <p:spPr>
          <a:xfrm rot="16200000">
            <a:off x="6257167" y="4812392"/>
            <a:ext cx="288032" cy="80613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sp>
        <p:nvSpPr>
          <p:cNvPr id="15" name="CaixaDeTexto 14">
            <a:extLst>
              <a:ext uri="{FF2B5EF4-FFF2-40B4-BE49-F238E27FC236}">
                <a16:creationId xmlns:a16="http://schemas.microsoft.com/office/drawing/2014/main" id="{48D2FAED-C5AB-4FE4-BC3B-E7FF9D48C2E2}"/>
              </a:ext>
            </a:extLst>
          </p:cNvPr>
          <p:cNvSpPr txBox="1"/>
          <p:nvPr/>
        </p:nvSpPr>
        <p:spPr>
          <a:xfrm>
            <a:off x="1907704" y="5396277"/>
            <a:ext cx="1136127" cy="1015663"/>
          </a:xfrm>
          <a:prstGeom prst="rect">
            <a:avLst/>
          </a:prstGeom>
          <a:noFill/>
        </p:spPr>
        <p:txBody>
          <a:bodyPr wrap="square" rtlCol="0">
            <a:spAutoFit/>
          </a:bodyPr>
          <a:lstStyle/>
          <a:p>
            <a:r>
              <a:rPr lang="pt-PT" sz="1200" dirty="0"/>
              <a:t>Amplitude complexa da componente direta do </a:t>
            </a:r>
            <a:r>
              <a:rPr lang="pt-PT" sz="1200" dirty="0" err="1"/>
              <a:t>ref</a:t>
            </a:r>
            <a:r>
              <a:rPr lang="pt-PT" sz="1200" dirty="0"/>
              <a:t> </a:t>
            </a:r>
            <a:r>
              <a:rPr lang="pt-PT" sz="1200" dirty="0" err="1"/>
              <a:t>signal</a:t>
            </a:r>
            <a:endParaRPr lang="pt-PT" sz="1200" dirty="0"/>
          </a:p>
        </p:txBody>
      </p:sp>
      <p:sp>
        <p:nvSpPr>
          <p:cNvPr id="16" name="CaixaDeTexto 15">
            <a:extLst>
              <a:ext uri="{FF2B5EF4-FFF2-40B4-BE49-F238E27FC236}">
                <a16:creationId xmlns:a16="http://schemas.microsoft.com/office/drawing/2014/main" id="{23210CAE-9067-4CAB-936D-6A9C91A6A2D4}"/>
              </a:ext>
            </a:extLst>
          </p:cNvPr>
          <p:cNvSpPr txBox="1"/>
          <p:nvPr/>
        </p:nvSpPr>
        <p:spPr>
          <a:xfrm>
            <a:off x="2771800" y="5396277"/>
            <a:ext cx="1136127" cy="830997"/>
          </a:xfrm>
          <a:prstGeom prst="rect">
            <a:avLst/>
          </a:prstGeom>
          <a:noFill/>
        </p:spPr>
        <p:txBody>
          <a:bodyPr wrap="square" rtlCol="0">
            <a:spAutoFit/>
          </a:bodyPr>
          <a:lstStyle/>
          <a:p>
            <a:r>
              <a:rPr lang="pt-PT" sz="1200" dirty="0"/>
              <a:t>Componente direta do </a:t>
            </a:r>
            <a:r>
              <a:rPr lang="pt-PT" sz="1200" dirty="0" err="1"/>
              <a:t>reference</a:t>
            </a:r>
            <a:r>
              <a:rPr lang="pt-PT" sz="1200" dirty="0"/>
              <a:t> </a:t>
            </a:r>
            <a:r>
              <a:rPr lang="pt-PT" sz="1200" dirty="0" err="1"/>
              <a:t>signal</a:t>
            </a:r>
            <a:endParaRPr lang="pt-PT" sz="1200" dirty="0"/>
          </a:p>
        </p:txBody>
      </p:sp>
      <p:sp>
        <p:nvSpPr>
          <p:cNvPr id="17" name="CaixaDeTexto 16">
            <a:extLst>
              <a:ext uri="{FF2B5EF4-FFF2-40B4-BE49-F238E27FC236}">
                <a16:creationId xmlns:a16="http://schemas.microsoft.com/office/drawing/2014/main" id="{C3BA1740-0A6C-450D-BD01-8ACA7120DE1F}"/>
              </a:ext>
            </a:extLst>
          </p:cNvPr>
          <p:cNvSpPr txBox="1"/>
          <p:nvPr/>
        </p:nvSpPr>
        <p:spPr>
          <a:xfrm>
            <a:off x="4043421" y="5388776"/>
            <a:ext cx="1136127" cy="1015663"/>
          </a:xfrm>
          <a:prstGeom prst="rect">
            <a:avLst/>
          </a:prstGeom>
          <a:noFill/>
        </p:spPr>
        <p:txBody>
          <a:bodyPr wrap="square" rtlCol="0">
            <a:spAutoFit/>
          </a:bodyPr>
          <a:lstStyle/>
          <a:p>
            <a:r>
              <a:rPr lang="pt-PT" sz="1200" dirty="0"/>
              <a:t>Amplitude complexa da componente m-</a:t>
            </a:r>
            <a:r>
              <a:rPr lang="pt-PT" sz="1200" dirty="0" err="1"/>
              <a:t>th</a:t>
            </a:r>
            <a:r>
              <a:rPr lang="pt-PT" sz="1200" dirty="0"/>
              <a:t> do </a:t>
            </a:r>
            <a:r>
              <a:rPr lang="pt-PT" sz="1200" dirty="0" err="1"/>
              <a:t>multipath</a:t>
            </a:r>
            <a:endParaRPr lang="pt-PT" sz="1200" dirty="0"/>
          </a:p>
        </p:txBody>
      </p:sp>
      <p:sp>
        <p:nvSpPr>
          <p:cNvPr id="18" name="CaixaDeTexto 17">
            <a:extLst>
              <a:ext uri="{FF2B5EF4-FFF2-40B4-BE49-F238E27FC236}">
                <a16:creationId xmlns:a16="http://schemas.microsoft.com/office/drawing/2014/main" id="{093FA755-6B68-405F-B831-06D507F7DC74}"/>
              </a:ext>
            </a:extLst>
          </p:cNvPr>
          <p:cNvSpPr txBox="1"/>
          <p:nvPr/>
        </p:nvSpPr>
        <p:spPr>
          <a:xfrm>
            <a:off x="5007519" y="5388776"/>
            <a:ext cx="1136127" cy="830997"/>
          </a:xfrm>
          <a:prstGeom prst="rect">
            <a:avLst/>
          </a:prstGeom>
          <a:noFill/>
        </p:spPr>
        <p:txBody>
          <a:bodyPr wrap="square" rtlCol="0">
            <a:spAutoFit/>
          </a:bodyPr>
          <a:lstStyle/>
          <a:p>
            <a:r>
              <a:rPr lang="pt-PT" sz="1200" dirty="0"/>
              <a:t>Time </a:t>
            </a:r>
            <a:r>
              <a:rPr lang="pt-PT" sz="1200" dirty="0" err="1"/>
              <a:t>delay</a:t>
            </a:r>
            <a:r>
              <a:rPr lang="pt-PT" sz="1200" dirty="0"/>
              <a:t> da componente do m-</a:t>
            </a:r>
            <a:r>
              <a:rPr lang="pt-PT" sz="1200" dirty="0" err="1"/>
              <a:t>th</a:t>
            </a:r>
            <a:r>
              <a:rPr lang="pt-PT" sz="1200" dirty="0"/>
              <a:t> </a:t>
            </a:r>
            <a:r>
              <a:rPr lang="pt-PT" sz="1200" dirty="0" err="1"/>
              <a:t>multipath</a:t>
            </a:r>
            <a:endParaRPr lang="pt-PT" sz="1200" dirty="0"/>
          </a:p>
        </p:txBody>
      </p:sp>
      <p:sp>
        <p:nvSpPr>
          <p:cNvPr id="19" name="CaixaDeTexto 18">
            <a:extLst>
              <a:ext uri="{FF2B5EF4-FFF2-40B4-BE49-F238E27FC236}">
                <a16:creationId xmlns:a16="http://schemas.microsoft.com/office/drawing/2014/main" id="{77FE51A2-2528-42FA-94CD-42C73DDECC51}"/>
              </a:ext>
            </a:extLst>
          </p:cNvPr>
          <p:cNvSpPr txBox="1"/>
          <p:nvPr/>
        </p:nvSpPr>
        <p:spPr>
          <a:xfrm>
            <a:off x="5973279" y="5376768"/>
            <a:ext cx="1136127" cy="646331"/>
          </a:xfrm>
          <a:prstGeom prst="rect">
            <a:avLst/>
          </a:prstGeom>
          <a:noFill/>
        </p:spPr>
        <p:txBody>
          <a:bodyPr wrap="square" rtlCol="0">
            <a:spAutoFit/>
          </a:bodyPr>
          <a:lstStyle/>
          <a:p>
            <a:r>
              <a:rPr lang="pt-PT" sz="1200" dirty="0"/>
              <a:t>Componente do ruído térmico</a:t>
            </a:r>
          </a:p>
        </p:txBody>
      </p:sp>
      <p:sp>
        <p:nvSpPr>
          <p:cNvPr id="20" name="Marcador de Posição de Conteúdo 7167">
            <a:extLst>
              <a:ext uri="{FF2B5EF4-FFF2-40B4-BE49-F238E27FC236}">
                <a16:creationId xmlns:a16="http://schemas.microsoft.com/office/drawing/2014/main" id="{8328E2BE-81C3-4F3E-9886-CC39770AD2B4}"/>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3100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47</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393857"/>
            <a:ext cx="8492885" cy="461665"/>
          </a:xfrm>
          <a:prstGeom prst="rect">
            <a:avLst/>
          </a:prstGeom>
        </p:spPr>
        <p:txBody>
          <a:bodyPr wrap="square">
            <a:spAutoFit/>
          </a:bodyPr>
          <a:lstStyle/>
          <a:p>
            <a:r>
              <a:rPr lang="pt-PT" sz="2400" b="1" dirty="0" err="1"/>
              <a:t>Reference</a:t>
            </a:r>
            <a:r>
              <a:rPr lang="pt-PT" sz="2400" b="1" dirty="0"/>
              <a:t> </a:t>
            </a:r>
            <a:r>
              <a:rPr lang="pt-PT" sz="2400" b="1" dirty="0" err="1"/>
              <a:t>Signal</a:t>
            </a:r>
            <a:r>
              <a:rPr lang="pt-PT" sz="2400" b="1" dirty="0"/>
              <a:t> </a:t>
            </a:r>
            <a:r>
              <a:rPr lang="pt-PT" sz="2400" b="1" dirty="0" err="1"/>
              <a:t>Cleaning</a:t>
            </a:r>
            <a:r>
              <a:rPr lang="pt-PT" sz="2400" b="1" dirty="0"/>
              <a:t> – </a:t>
            </a:r>
            <a:r>
              <a:rPr lang="pt-PT" sz="2400" b="1" dirty="0" err="1"/>
              <a:t>Constant</a:t>
            </a:r>
            <a:r>
              <a:rPr lang="pt-PT" sz="2400" b="1" dirty="0"/>
              <a:t> </a:t>
            </a:r>
            <a:r>
              <a:rPr lang="pt-PT" sz="2400" b="1" dirty="0" err="1"/>
              <a:t>Modulus</a:t>
            </a:r>
            <a:r>
              <a:rPr lang="pt-PT" sz="2400" b="1" dirty="0"/>
              <a:t> </a:t>
            </a:r>
            <a:r>
              <a:rPr lang="pt-PT" sz="2400" b="1" dirty="0" err="1"/>
              <a:t>Algorithm</a:t>
            </a:r>
            <a:r>
              <a:rPr lang="pt-PT" sz="2400" b="1" dirty="0"/>
              <a:t> (CMA)</a:t>
            </a:r>
          </a:p>
        </p:txBody>
      </p:sp>
      <p:sp>
        <p:nvSpPr>
          <p:cNvPr id="3" name="Rectangle 1">
            <a:extLst>
              <a:ext uri="{FF2B5EF4-FFF2-40B4-BE49-F238E27FC236}">
                <a16:creationId xmlns:a16="http://schemas.microsoft.com/office/drawing/2014/main" id="{748FAA68-701F-4D2A-A593-3D68899A8E59}"/>
              </a:ext>
            </a:extLst>
          </p:cNvPr>
          <p:cNvSpPr>
            <a:spLocks noChangeArrowheads="1"/>
          </p:cNvSpPr>
          <p:nvPr/>
        </p:nvSpPr>
        <p:spPr bwMode="auto">
          <a:xfrm flipH="1">
            <a:off x="755576" y="2336393"/>
            <a:ext cx="7560840" cy="98488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000" b="0" i="0" u="none" strike="noStrike" cap="none" normalizeH="0" baseline="0" dirty="0">
                <a:ln>
                  <a:noFill/>
                </a:ln>
                <a:effectLst/>
                <a:latin typeface="+mn-lt"/>
                <a:cs typeface="Arial" panose="020B0604020202020204" pitchFamily="34" charset="0"/>
              </a:rPr>
              <a:t>Este método, nomeadamente o </a:t>
            </a:r>
            <a:r>
              <a:rPr kumimoji="0" lang="pt-PT" altLang="pt-PT" sz="2000" b="0" i="0" u="none" strike="noStrike" cap="none" normalizeH="0" baseline="0" dirty="0" err="1">
                <a:ln>
                  <a:noFill/>
                </a:ln>
                <a:effectLst/>
                <a:latin typeface="+mn-lt"/>
                <a:cs typeface="Arial" panose="020B0604020202020204" pitchFamily="34" charset="0"/>
              </a:rPr>
              <a:t>Constant</a:t>
            </a:r>
            <a:r>
              <a:rPr kumimoji="0" lang="pt-PT" altLang="pt-PT" sz="2000" b="0" i="0" u="none" strike="noStrike" cap="none" normalizeH="0" baseline="0" dirty="0">
                <a:ln>
                  <a:noFill/>
                </a:ln>
                <a:effectLst/>
                <a:latin typeface="+mn-lt"/>
                <a:cs typeface="Arial" panose="020B0604020202020204" pitchFamily="34" charset="0"/>
              </a:rPr>
              <a:t> </a:t>
            </a:r>
            <a:r>
              <a:rPr kumimoji="0" lang="pt-PT" altLang="pt-PT" sz="2000" b="0" i="0" u="none" strike="noStrike" cap="none" normalizeH="0" baseline="0" dirty="0" err="1">
                <a:ln>
                  <a:noFill/>
                </a:ln>
                <a:effectLst/>
                <a:latin typeface="+mn-lt"/>
                <a:cs typeface="Arial" panose="020B0604020202020204" pitchFamily="34" charset="0"/>
              </a:rPr>
              <a:t>Modulus</a:t>
            </a:r>
            <a:r>
              <a:rPr kumimoji="0" lang="pt-PT" altLang="pt-PT" sz="2000" b="0" i="0" u="none" strike="noStrike" cap="none" normalizeH="0" baseline="0" dirty="0">
                <a:ln>
                  <a:noFill/>
                </a:ln>
                <a:effectLst/>
                <a:latin typeface="+mn-lt"/>
                <a:cs typeface="Arial" panose="020B0604020202020204" pitchFamily="34" charset="0"/>
              </a:rPr>
              <a:t> </a:t>
            </a:r>
            <a:r>
              <a:rPr kumimoji="0" lang="pt-PT" altLang="pt-PT" sz="2000" b="0" i="0" u="none" strike="noStrike" cap="none" normalizeH="0" baseline="0" dirty="0" err="1">
                <a:ln>
                  <a:noFill/>
                </a:ln>
                <a:effectLst/>
                <a:latin typeface="+mn-lt"/>
                <a:cs typeface="Arial" panose="020B0604020202020204" pitchFamily="34" charset="0"/>
              </a:rPr>
              <a:t>Algorithm</a:t>
            </a:r>
            <a:r>
              <a:rPr kumimoji="0" lang="pt-PT" altLang="pt-PT" sz="2000" b="0" i="0" u="none" strike="noStrike" cap="none" normalizeH="0" baseline="0" dirty="0">
                <a:ln>
                  <a:noFill/>
                </a:ln>
                <a:effectLst/>
                <a:latin typeface="+mn-lt"/>
                <a:cs typeface="Arial" panose="020B0604020202020204" pitchFamily="34" charset="0"/>
              </a:rPr>
              <a:t> (CMA), é definido para sinais modulados analógicos genéricos. </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600" b="0" i="0" u="none" strike="noStrike" cap="none" normalizeH="0" baseline="0" dirty="0">
                <a:ln>
                  <a:noFill/>
                </a:ln>
                <a:solidFill>
                  <a:schemeClr val="tx1"/>
                </a:solidFill>
                <a:effectLst/>
              </a:rPr>
            </a:b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0" name="Retângulo 19">
            <a:extLst>
              <a:ext uri="{FF2B5EF4-FFF2-40B4-BE49-F238E27FC236}">
                <a16:creationId xmlns:a16="http://schemas.microsoft.com/office/drawing/2014/main" id="{46C6EE0A-1803-4BEE-9C14-FD18C70016C6}"/>
              </a:ext>
            </a:extLst>
          </p:cNvPr>
          <p:cNvSpPr/>
          <p:nvPr/>
        </p:nvSpPr>
        <p:spPr>
          <a:xfrm>
            <a:off x="399155" y="3284984"/>
            <a:ext cx="8754370" cy="830997"/>
          </a:xfrm>
          <a:prstGeom prst="rect">
            <a:avLst/>
          </a:prstGeom>
        </p:spPr>
        <p:txBody>
          <a:bodyPr wrap="square">
            <a:spAutoFit/>
          </a:bodyPr>
          <a:lstStyle/>
          <a:p>
            <a:r>
              <a:rPr lang="pt-PT" sz="2400" b="1" dirty="0" err="1"/>
              <a:t>Reference</a:t>
            </a:r>
            <a:r>
              <a:rPr lang="pt-PT" sz="2400" b="1" dirty="0"/>
              <a:t> </a:t>
            </a:r>
            <a:r>
              <a:rPr lang="pt-PT" sz="2400" b="1" dirty="0" err="1"/>
              <a:t>Signal</a:t>
            </a:r>
            <a:r>
              <a:rPr lang="pt-PT" sz="2400" b="1" dirty="0"/>
              <a:t> </a:t>
            </a:r>
            <a:r>
              <a:rPr lang="pt-PT" sz="2400" b="1" dirty="0" err="1"/>
              <a:t>Cleaning</a:t>
            </a:r>
            <a:r>
              <a:rPr lang="pt-PT" sz="2400" b="1" dirty="0"/>
              <a:t> – Digital </a:t>
            </a:r>
            <a:r>
              <a:rPr lang="pt-PT" sz="2400" b="1" dirty="0" err="1"/>
              <a:t>Signal</a:t>
            </a:r>
            <a:r>
              <a:rPr lang="pt-PT" sz="2400" b="1" dirty="0"/>
              <a:t> </a:t>
            </a:r>
            <a:r>
              <a:rPr lang="pt-PT" sz="2400" b="1" dirty="0" err="1"/>
              <a:t>reconstruction</a:t>
            </a:r>
            <a:r>
              <a:rPr lang="pt-PT" sz="2400" b="1" dirty="0"/>
              <a:t> e equalização</a:t>
            </a:r>
          </a:p>
        </p:txBody>
      </p:sp>
      <p:sp>
        <p:nvSpPr>
          <p:cNvPr id="4" name="Seta: Pentágono 3">
            <a:extLst>
              <a:ext uri="{FF2B5EF4-FFF2-40B4-BE49-F238E27FC236}">
                <a16:creationId xmlns:a16="http://schemas.microsoft.com/office/drawing/2014/main" id="{B0A7374F-A15F-47F5-B755-BB75BF2FFC37}"/>
              </a:ext>
            </a:extLst>
          </p:cNvPr>
          <p:cNvSpPr/>
          <p:nvPr/>
        </p:nvSpPr>
        <p:spPr>
          <a:xfrm>
            <a:off x="1043608" y="4293096"/>
            <a:ext cx="648072" cy="648072"/>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p>
        </p:txBody>
      </p:sp>
      <p:sp>
        <p:nvSpPr>
          <p:cNvPr id="21" name="Seta: Pentágono 20">
            <a:extLst>
              <a:ext uri="{FF2B5EF4-FFF2-40B4-BE49-F238E27FC236}">
                <a16:creationId xmlns:a16="http://schemas.microsoft.com/office/drawing/2014/main" id="{182249D7-1D66-4530-A929-E9DB0D8F35CB}"/>
              </a:ext>
            </a:extLst>
          </p:cNvPr>
          <p:cNvSpPr/>
          <p:nvPr/>
        </p:nvSpPr>
        <p:spPr>
          <a:xfrm>
            <a:off x="1043608" y="5182048"/>
            <a:ext cx="648072" cy="648072"/>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p>
        </p:txBody>
      </p:sp>
      <p:sp>
        <p:nvSpPr>
          <p:cNvPr id="22" name="Rectangle 1">
            <a:extLst>
              <a:ext uri="{FF2B5EF4-FFF2-40B4-BE49-F238E27FC236}">
                <a16:creationId xmlns:a16="http://schemas.microsoft.com/office/drawing/2014/main" id="{C94BD8B4-833D-4A51-AE23-4E9A5AA32AC0}"/>
              </a:ext>
            </a:extLst>
          </p:cNvPr>
          <p:cNvSpPr>
            <a:spLocks noChangeArrowheads="1"/>
          </p:cNvSpPr>
          <p:nvPr/>
        </p:nvSpPr>
        <p:spPr bwMode="auto">
          <a:xfrm flipH="1">
            <a:off x="1907704" y="4121610"/>
            <a:ext cx="6552728" cy="1292662"/>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000" b="0" i="0" u="none" strike="noStrike" cap="none" normalizeH="0" baseline="0" dirty="0">
                <a:ln>
                  <a:noFill/>
                </a:ln>
                <a:effectLst/>
                <a:latin typeface="+mn-lt"/>
                <a:cs typeface="Arial" panose="020B0604020202020204" pitchFamily="34" charset="0"/>
              </a:rPr>
              <a:t>O </a:t>
            </a:r>
            <a:r>
              <a:rPr kumimoji="0" lang="pt-PT" altLang="pt-PT" sz="2000" b="0" i="0" u="none" strike="noStrike" cap="none" normalizeH="0" baseline="0" dirty="0" err="1">
                <a:ln>
                  <a:noFill/>
                </a:ln>
                <a:effectLst/>
                <a:latin typeface="+mn-lt"/>
                <a:cs typeface="Arial" panose="020B0604020202020204" pitchFamily="34" charset="0"/>
              </a:rPr>
              <a:t>multipath</a:t>
            </a:r>
            <a:r>
              <a:rPr kumimoji="0" lang="pt-PT" altLang="pt-PT" sz="2000" b="0" i="0" u="none" strike="noStrike" cap="none" normalizeH="0" dirty="0">
                <a:ln>
                  <a:noFill/>
                </a:ln>
                <a:effectLst/>
                <a:latin typeface="+mn-lt"/>
                <a:cs typeface="Arial" panose="020B0604020202020204" pitchFamily="34" charset="0"/>
              </a:rPr>
              <a:t> pode ser removido por desmodular e voltar a modular o sinal recebido para reproduzir uma cópia do sinal transmitido</a:t>
            </a:r>
            <a:endParaRPr kumimoji="0" lang="pt-PT" altLang="pt-PT" sz="2000" b="0" i="0" u="none" strike="noStrike" cap="none" normalizeH="0" baseline="0" dirty="0">
              <a:ln>
                <a:noFill/>
              </a:ln>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600" b="0" i="0" u="none" strike="noStrike" cap="none" normalizeH="0" baseline="0" dirty="0">
                <a:ln>
                  <a:noFill/>
                </a:ln>
                <a:solidFill>
                  <a:schemeClr val="tx1"/>
                </a:solidFill>
                <a:effectLst/>
              </a:rPr>
            </a:b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3" name="Rectangle 1">
            <a:extLst>
              <a:ext uri="{FF2B5EF4-FFF2-40B4-BE49-F238E27FC236}">
                <a16:creationId xmlns:a16="http://schemas.microsoft.com/office/drawing/2014/main" id="{6E5D6247-4246-4CCF-B9EE-083C396B5070}"/>
              </a:ext>
            </a:extLst>
          </p:cNvPr>
          <p:cNvSpPr>
            <a:spLocks noChangeArrowheads="1"/>
          </p:cNvSpPr>
          <p:nvPr/>
        </p:nvSpPr>
        <p:spPr bwMode="auto">
          <a:xfrm flipH="1">
            <a:off x="1907704" y="5211629"/>
            <a:ext cx="6552728" cy="98488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000" b="0" i="0" u="none" strike="noStrike" cap="none" normalizeH="0" baseline="0" dirty="0">
                <a:ln>
                  <a:noFill/>
                </a:ln>
                <a:effectLst/>
                <a:latin typeface="+mn-lt"/>
                <a:cs typeface="Arial" panose="020B0604020202020204" pitchFamily="34" charset="0"/>
              </a:rPr>
              <a:t>Picos espúrios podem ser removidos através de um processo de equalização</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600" b="0" i="0" u="none" strike="noStrike" cap="none" normalizeH="0" baseline="0" dirty="0">
                <a:ln>
                  <a:noFill/>
                </a:ln>
                <a:solidFill>
                  <a:schemeClr val="tx1"/>
                </a:solidFill>
                <a:effectLst/>
              </a:rPr>
            </a:b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2" name="Marcador de Posição de Conteúdo 7167">
            <a:extLst>
              <a:ext uri="{FF2B5EF4-FFF2-40B4-BE49-F238E27FC236}">
                <a16:creationId xmlns:a16="http://schemas.microsoft.com/office/drawing/2014/main" id="{49CDF41E-5BE8-4298-B289-1BF96277218A}"/>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313029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48</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393857"/>
            <a:ext cx="8997381" cy="523220"/>
          </a:xfrm>
          <a:prstGeom prst="rect">
            <a:avLst/>
          </a:prstGeom>
        </p:spPr>
        <p:txBody>
          <a:bodyPr wrap="square">
            <a:spAutoFit/>
          </a:bodyPr>
          <a:lstStyle/>
          <a:p>
            <a:r>
              <a:rPr lang="pt-PT" sz="2800" b="1" dirty="0" err="1"/>
              <a:t>Reference</a:t>
            </a:r>
            <a:r>
              <a:rPr lang="pt-PT" sz="2800" b="1" dirty="0"/>
              <a:t> </a:t>
            </a:r>
            <a:r>
              <a:rPr lang="pt-PT" sz="2800" b="1" dirty="0" err="1"/>
              <a:t>Signal</a:t>
            </a:r>
            <a:r>
              <a:rPr lang="pt-PT" sz="2800" b="1" dirty="0"/>
              <a:t> </a:t>
            </a:r>
            <a:r>
              <a:rPr lang="pt-PT" sz="2800" b="1" dirty="0" err="1"/>
              <a:t>Cleaning</a:t>
            </a:r>
            <a:r>
              <a:rPr lang="pt-PT" sz="2800" b="1" dirty="0"/>
              <a:t> – Digital </a:t>
            </a:r>
            <a:r>
              <a:rPr lang="pt-PT" sz="2800" b="1" dirty="0" err="1"/>
              <a:t>Signal</a:t>
            </a:r>
            <a:r>
              <a:rPr lang="pt-PT" sz="2800" b="1" dirty="0"/>
              <a:t> </a:t>
            </a:r>
            <a:r>
              <a:rPr lang="pt-PT" sz="2800" b="1" dirty="0" err="1"/>
              <a:t>Reconstruction</a:t>
            </a:r>
            <a:endParaRPr lang="pt-PT" sz="2800" b="1" dirty="0"/>
          </a:p>
        </p:txBody>
      </p:sp>
      <p:pic>
        <p:nvPicPr>
          <p:cNvPr id="5" name="Imagem 4">
            <a:extLst>
              <a:ext uri="{FF2B5EF4-FFF2-40B4-BE49-F238E27FC236}">
                <a16:creationId xmlns:a16="http://schemas.microsoft.com/office/drawing/2014/main" id="{EEB75E60-15C2-404F-A1F9-5CBF618229F4}"/>
              </a:ext>
            </a:extLst>
          </p:cNvPr>
          <p:cNvPicPr>
            <a:picLocks noChangeAspect="1"/>
          </p:cNvPicPr>
          <p:nvPr/>
        </p:nvPicPr>
        <p:blipFill>
          <a:blip r:embed="rId3"/>
          <a:stretch>
            <a:fillRect/>
          </a:stretch>
        </p:blipFill>
        <p:spPr>
          <a:xfrm>
            <a:off x="399155" y="2420888"/>
            <a:ext cx="3895800" cy="3763500"/>
          </a:xfrm>
          <a:prstGeom prst="rect">
            <a:avLst/>
          </a:prstGeom>
        </p:spPr>
      </p:pic>
      <p:pic>
        <p:nvPicPr>
          <p:cNvPr id="6" name="Imagem 5">
            <a:extLst>
              <a:ext uri="{FF2B5EF4-FFF2-40B4-BE49-F238E27FC236}">
                <a16:creationId xmlns:a16="http://schemas.microsoft.com/office/drawing/2014/main" id="{F9DF4D00-4EB7-4408-A6B9-9DE4B089ABB3}"/>
              </a:ext>
            </a:extLst>
          </p:cNvPr>
          <p:cNvPicPr>
            <a:picLocks noChangeAspect="1"/>
          </p:cNvPicPr>
          <p:nvPr/>
        </p:nvPicPr>
        <p:blipFill>
          <a:blip r:embed="rId4"/>
          <a:stretch>
            <a:fillRect/>
          </a:stretch>
        </p:blipFill>
        <p:spPr>
          <a:xfrm>
            <a:off x="4572000" y="2338072"/>
            <a:ext cx="3921600" cy="3814967"/>
          </a:xfrm>
          <a:prstGeom prst="rect">
            <a:avLst/>
          </a:prstGeom>
        </p:spPr>
      </p:pic>
      <p:sp>
        <p:nvSpPr>
          <p:cNvPr id="8" name="Marcador de Posição de Conteúdo 7167">
            <a:extLst>
              <a:ext uri="{FF2B5EF4-FFF2-40B4-BE49-F238E27FC236}">
                <a16:creationId xmlns:a16="http://schemas.microsoft.com/office/drawing/2014/main" id="{E4AB7FD2-5AD2-4D66-910E-4AF03AAE95DE}"/>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2050441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49</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393857"/>
            <a:ext cx="8492885" cy="523220"/>
          </a:xfrm>
          <a:prstGeom prst="rect">
            <a:avLst/>
          </a:prstGeom>
        </p:spPr>
        <p:txBody>
          <a:bodyPr wrap="square">
            <a:spAutoFit/>
          </a:bodyPr>
          <a:lstStyle/>
          <a:p>
            <a:r>
              <a:rPr lang="pt-PT" sz="2800" b="1" dirty="0" err="1"/>
              <a:t>Reference</a:t>
            </a:r>
            <a:r>
              <a:rPr lang="pt-PT" sz="2800" b="1" dirty="0"/>
              <a:t> </a:t>
            </a:r>
            <a:r>
              <a:rPr lang="pt-PT" sz="2800" b="1" dirty="0" err="1"/>
              <a:t>Signal</a:t>
            </a:r>
            <a:r>
              <a:rPr lang="pt-PT" sz="2800" b="1" dirty="0"/>
              <a:t> </a:t>
            </a:r>
            <a:r>
              <a:rPr lang="pt-PT" sz="2800" b="1" dirty="0" err="1"/>
              <a:t>Cleaning</a:t>
            </a:r>
            <a:r>
              <a:rPr lang="pt-PT" sz="2800" b="1" dirty="0"/>
              <a:t> – Equalização</a:t>
            </a:r>
          </a:p>
        </p:txBody>
      </p:sp>
      <p:pic>
        <p:nvPicPr>
          <p:cNvPr id="3" name="Imagem 2">
            <a:extLst>
              <a:ext uri="{FF2B5EF4-FFF2-40B4-BE49-F238E27FC236}">
                <a16:creationId xmlns:a16="http://schemas.microsoft.com/office/drawing/2014/main" id="{5B32960E-2205-491A-9835-D81010E36070}"/>
              </a:ext>
            </a:extLst>
          </p:cNvPr>
          <p:cNvPicPr>
            <a:picLocks noChangeAspect="1"/>
          </p:cNvPicPr>
          <p:nvPr/>
        </p:nvPicPr>
        <p:blipFill>
          <a:blip r:embed="rId3"/>
          <a:stretch>
            <a:fillRect/>
          </a:stretch>
        </p:blipFill>
        <p:spPr>
          <a:xfrm>
            <a:off x="1835696" y="2132856"/>
            <a:ext cx="4979401" cy="3776367"/>
          </a:xfrm>
          <a:prstGeom prst="rect">
            <a:avLst/>
          </a:prstGeom>
        </p:spPr>
      </p:pic>
      <p:sp>
        <p:nvSpPr>
          <p:cNvPr id="7" name="Marcador de Posição de Conteúdo 7167">
            <a:extLst>
              <a:ext uri="{FF2B5EF4-FFF2-40B4-BE49-F238E27FC236}">
                <a16:creationId xmlns:a16="http://schemas.microsoft.com/office/drawing/2014/main" id="{6FE8821D-B0DB-415C-ABE2-5AD545D1FAE2}"/>
              </a:ext>
            </a:extLst>
          </p:cNvPr>
          <p:cNvSpPr txBox="1">
            <a:spLocks/>
          </p:cNvSpPr>
          <p:nvPr/>
        </p:nvSpPr>
        <p:spPr bwMode="auto">
          <a:xfrm>
            <a:off x="1403648" y="260648"/>
            <a:ext cx="748839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dirty="0">
                <a:latin typeface="Calibri" panose="020F0502020204030204" pitchFamily="34" charset="0"/>
                <a:cs typeface="Calibri" panose="020F0502020204030204" pitchFamily="34" charset="0"/>
              </a:rPr>
              <a:t>Deteção</a:t>
            </a:r>
          </a:p>
          <a:p>
            <a:pPr lvl="1" algn="r"/>
            <a:endParaRPr lang="pt-PT" dirty="0"/>
          </a:p>
        </p:txBody>
      </p:sp>
    </p:spTree>
    <p:extLst>
      <p:ext uri="{BB962C8B-B14F-4D97-AF65-F5344CB8AC3E}">
        <p14:creationId xmlns:p14="http://schemas.microsoft.com/office/powerpoint/2010/main" val="194195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pcl radar geometry&quot;">
            <a:extLst>
              <a:ext uri="{FF2B5EF4-FFF2-40B4-BE49-F238E27FC236}">
                <a16:creationId xmlns:a16="http://schemas.microsoft.com/office/drawing/2014/main" id="{652F190C-33B8-4270-8BCC-7E5FE998A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914" y="1151688"/>
            <a:ext cx="5018172" cy="3364834"/>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5</a:t>
            </a:fld>
            <a:endParaRPr lang="pt-PT" altLang="pt-PT" dirty="0"/>
          </a:p>
        </p:txBody>
      </p:sp>
      <p:cxnSp>
        <p:nvCxnSpPr>
          <p:cNvPr id="6" name="Conexão reta unidirecional 5">
            <a:extLst>
              <a:ext uri="{FF2B5EF4-FFF2-40B4-BE49-F238E27FC236}">
                <a16:creationId xmlns:a16="http://schemas.microsoft.com/office/drawing/2014/main" id="{39527A98-A27B-407F-AD72-81C6FF7562BB}"/>
              </a:ext>
            </a:extLst>
          </p:cNvPr>
          <p:cNvCxnSpPr>
            <a:cxnSpLocks/>
          </p:cNvCxnSpPr>
          <p:nvPr/>
        </p:nvCxnSpPr>
        <p:spPr>
          <a:xfrm flipH="1">
            <a:off x="1115616" y="3429000"/>
            <a:ext cx="1314764" cy="1213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tângulo 8">
            <a:extLst>
              <a:ext uri="{FF2B5EF4-FFF2-40B4-BE49-F238E27FC236}">
                <a16:creationId xmlns:a16="http://schemas.microsoft.com/office/drawing/2014/main" id="{205DB434-C5A2-45E0-9D33-F7E9940FDB07}"/>
              </a:ext>
            </a:extLst>
          </p:cNvPr>
          <p:cNvSpPr/>
          <p:nvPr/>
        </p:nvSpPr>
        <p:spPr>
          <a:xfrm>
            <a:off x="-684584" y="4673558"/>
            <a:ext cx="3419872" cy="1754326"/>
          </a:xfrm>
          <a:prstGeom prst="rect">
            <a:avLst/>
          </a:prstGeom>
        </p:spPr>
        <p:txBody>
          <a:bodyPr wrap="square">
            <a:spAutoFit/>
          </a:bodyPr>
          <a:lstStyle/>
          <a:p>
            <a:pPr algn="ctr"/>
            <a:r>
              <a:rPr lang="pt-PT" b="1" dirty="0" err="1"/>
              <a:t>IOs</a:t>
            </a:r>
            <a:r>
              <a:rPr lang="pt-PT" b="1" dirty="0"/>
              <a:t> Terrestres:</a:t>
            </a:r>
          </a:p>
          <a:p>
            <a:pPr marL="285750" indent="-285750" algn="ctr">
              <a:buFont typeface="Arial" panose="020B0604020202020204" pitchFamily="34" charset="0"/>
              <a:buChar char="•"/>
            </a:pPr>
            <a:r>
              <a:rPr lang="pt-PT" dirty="0"/>
              <a:t>DVB-T</a:t>
            </a:r>
          </a:p>
          <a:p>
            <a:pPr marL="285750" indent="-285750" algn="ctr">
              <a:buFont typeface="Arial" panose="020B0604020202020204" pitchFamily="34" charset="0"/>
              <a:buChar char="•"/>
            </a:pPr>
            <a:r>
              <a:rPr lang="pt-PT" dirty="0"/>
              <a:t>DAB</a:t>
            </a:r>
          </a:p>
          <a:p>
            <a:pPr marL="285750" indent="-285750" algn="ctr">
              <a:buFont typeface="Arial" panose="020B0604020202020204" pitchFamily="34" charset="0"/>
              <a:buChar char="•"/>
            </a:pPr>
            <a:r>
              <a:rPr lang="pt-PT" dirty="0"/>
              <a:t>GSM</a:t>
            </a:r>
          </a:p>
          <a:p>
            <a:pPr marL="285750" indent="-285750" algn="ctr">
              <a:buFont typeface="Arial" panose="020B0604020202020204" pitchFamily="34" charset="0"/>
              <a:buChar char="•"/>
            </a:pPr>
            <a:r>
              <a:rPr lang="pt-PT" dirty="0"/>
              <a:t>ATC</a:t>
            </a:r>
          </a:p>
          <a:p>
            <a:pPr marL="285750" indent="-285750" algn="ctr">
              <a:buFont typeface="Arial" panose="020B0604020202020204" pitchFamily="34" charset="0"/>
              <a:buChar char="•"/>
            </a:pPr>
            <a:r>
              <a:rPr lang="pt-PT" dirty="0" err="1"/>
              <a:t>WiFi</a:t>
            </a:r>
            <a:endParaRPr lang="pt-PT" dirty="0"/>
          </a:p>
        </p:txBody>
      </p:sp>
      <p:sp>
        <p:nvSpPr>
          <p:cNvPr id="12" name="Retângulo 11">
            <a:extLst>
              <a:ext uri="{FF2B5EF4-FFF2-40B4-BE49-F238E27FC236}">
                <a16:creationId xmlns:a16="http://schemas.microsoft.com/office/drawing/2014/main" id="{2B05D012-46C2-4C27-9D5F-79F346A08F23}"/>
              </a:ext>
            </a:extLst>
          </p:cNvPr>
          <p:cNvSpPr/>
          <p:nvPr/>
        </p:nvSpPr>
        <p:spPr>
          <a:xfrm>
            <a:off x="2267744" y="4704644"/>
            <a:ext cx="3419872" cy="1754326"/>
          </a:xfrm>
          <a:prstGeom prst="rect">
            <a:avLst/>
          </a:prstGeom>
        </p:spPr>
        <p:txBody>
          <a:bodyPr wrap="square">
            <a:spAutoFit/>
          </a:bodyPr>
          <a:lstStyle/>
          <a:p>
            <a:pPr algn="ctr"/>
            <a:r>
              <a:rPr lang="pt-PT" b="1" dirty="0" err="1"/>
              <a:t>IOs</a:t>
            </a:r>
            <a:r>
              <a:rPr lang="pt-PT" b="1" dirty="0"/>
              <a:t> Aéreos:</a:t>
            </a:r>
          </a:p>
          <a:p>
            <a:pPr marL="285750" indent="-285750" algn="ctr">
              <a:buFont typeface="Arial" panose="020B0604020202020204" pitchFamily="34" charset="0"/>
              <a:buChar char="•"/>
            </a:pPr>
            <a:r>
              <a:rPr lang="pt-PT" dirty="0"/>
              <a:t>DVB-S</a:t>
            </a:r>
          </a:p>
          <a:p>
            <a:pPr marL="285750" indent="-285750" algn="ctr">
              <a:buFont typeface="Arial" panose="020B0604020202020204" pitchFamily="34" charset="0"/>
              <a:buChar char="•"/>
            </a:pPr>
            <a:r>
              <a:rPr lang="pt-PT" dirty="0"/>
              <a:t>Mobile </a:t>
            </a:r>
            <a:r>
              <a:rPr lang="pt-PT" dirty="0" err="1"/>
              <a:t>communication</a:t>
            </a:r>
            <a:r>
              <a:rPr lang="pt-PT" dirty="0"/>
              <a:t> </a:t>
            </a:r>
            <a:r>
              <a:rPr lang="pt-PT" dirty="0" err="1"/>
              <a:t>systems</a:t>
            </a:r>
            <a:r>
              <a:rPr lang="pt-PT" dirty="0"/>
              <a:t> (</a:t>
            </a:r>
            <a:r>
              <a:rPr lang="pt-PT" dirty="0" err="1"/>
              <a:t>Iridium</a:t>
            </a:r>
            <a:r>
              <a:rPr lang="pt-PT" dirty="0"/>
              <a:t>, </a:t>
            </a:r>
            <a:r>
              <a:rPr lang="pt-PT" dirty="0" err="1"/>
              <a:t>Globalstar</a:t>
            </a:r>
            <a:r>
              <a:rPr lang="pt-PT" dirty="0"/>
              <a:t>,…)</a:t>
            </a:r>
          </a:p>
          <a:p>
            <a:pPr marL="285750" indent="-285750" algn="ctr">
              <a:buFont typeface="Arial" panose="020B0604020202020204" pitchFamily="34" charset="0"/>
              <a:buChar char="•"/>
            </a:pPr>
            <a:r>
              <a:rPr lang="pt-PT" dirty="0"/>
              <a:t>GNSS (GPS, GLONASS, GALILEO,..)</a:t>
            </a:r>
          </a:p>
        </p:txBody>
      </p:sp>
      <p:cxnSp>
        <p:nvCxnSpPr>
          <p:cNvPr id="13" name="Conexão reta unidirecional 12">
            <a:extLst>
              <a:ext uri="{FF2B5EF4-FFF2-40B4-BE49-F238E27FC236}">
                <a16:creationId xmlns:a16="http://schemas.microsoft.com/office/drawing/2014/main" id="{40339464-CDAA-4E6E-A793-1ABC5A5783D4}"/>
              </a:ext>
            </a:extLst>
          </p:cNvPr>
          <p:cNvCxnSpPr>
            <a:cxnSpLocks/>
          </p:cNvCxnSpPr>
          <p:nvPr/>
        </p:nvCxnSpPr>
        <p:spPr>
          <a:xfrm>
            <a:off x="2430380" y="3429000"/>
            <a:ext cx="1199890" cy="1244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tângulo 16">
            <a:extLst>
              <a:ext uri="{FF2B5EF4-FFF2-40B4-BE49-F238E27FC236}">
                <a16:creationId xmlns:a16="http://schemas.microsoft.com/office/drawing/2014/main" id="{BA784ED3-F8B6-4D90-A3CA-1884E9AC3D18}"/>
              </a:ext>
            </a:extLst>
          </p:cNvPr>
          <p:cNvSpPr/>
          <p:nvPr/>
        </p:nvSpPr>
        <p:spPr>
          <a:xfrm rot="603163">
            <a:off x="3514635" y="3507027"/>
            <a:ext cx="1691680" cy="307777"/>
          </a:xfrm>
          <a:prstGeom prst="rect">
            <a:avLst/>
          </a:prstGeom>
        </p:spPr>
        <p:txBody>
          <a:bodyPr wrap="square">
            <a:spAutoFit/>
          </a:bodyPr>
          <a:lstStyle/>
          <a:p>
            <a:pPr algn="ctr"/>
            <a:r>
              <a:rPr lang="pt-PT" sz="1400" dirty="0"/>
              <a:t>Sinal Direto</a:t>
            </a:r>
          </a:p>
        </p:txBody>
      </p:sp>
      <p:sp>
        <p:nvSpPr>
          <p:cNvPr id="18" name="Retângulo 17">
            <a:extLst>
              <a:ext uri="{FF2B5EF4-FFF2-40B4-BE49-F238E27FC236}">
                <a16:creationId xmlns:a16="http://schemas.microsoft.com/office/drawing/2014/main" id="{7B2EBE6D-F210-49DF-A51A-53B04AE417FB}"/>
              </a:ext>
            </a:extLst>
          </p:cNvPr>
          <p:cNvSpPr/>
          <p:nvPr/>
        </p:nvSpPr>
        <p:spPr>
          <a:xfrm rot="2652165">
            <a:off x="5087887" y="2575073"/>
            <a:ext cx="1691680" cy="307777"/>
          </a:xfrm>
          <a:prstGeom prst="rect">
            <a:avLst/>
          </a:prstGeom>
        </p:spPr>
        <p:txBody>
          <a:bodyPr wrap="square">
            <a:spAutoFit/>
          </a:bodyPr>
          <a:lstStyle/>
          <a:p>
            <a:pPr algn="ctr"/>
            <a:r>
              <a:rPr lang="pt-PT" sz="1400" dirty="0"/>
              <a:t>Sinal Refletido</a:t>
            </a:r>
          </a:p>
        </p:txBody>
      </p:sp>
      <p:sp>
        <p:nvSpPr>
          <p:cNvPr id="14" name="Marcador de Posição de Conteúdo 7167">
            <a:extLst>
              <a:ext uri="{FF2B5EF4-FFF2-40B4-BE49-F238E27FC236}">
                <a16:creationId xmlns:a16="http://schemas.microsoft.com/office/drawing/2014/main" id="{1C560186-2FE4-45F7-8F6F-0262A2746581}"/>
              </a:ext>
            </a:extLst>
          </p:cNvPr>
          <p:cNvSpPr txBox="1">
            <a:spLocks/>
          </p:cNvSpPr>
          <p:nvPr/>
        </p:nvSpPr>
        <p:spPr bwMode="auto">
          <a:xfrm>
            <a:off x="1403648" y="188640"/>
            <a:ext cx="748839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600" dirty="0">
                <a:latin typeface="Calibri" panose="020F0502020204030204" pitchFamily="34" charset="0"/>
                <a:cs typeface="Calibri" panose="020F0502020204030204" pitchFamily="34" charset="0"/>
              </a:rPr>
              <a:t>Introdução</a:t>
            </a:r>
          </a:p>
          <a:p>
            <a:pPr lvl="1" algn="r"/>
            <a:endParaRPr lang="pt-PT" dirty="0"/>
          </a:p>
        </p:txBody>
      </p:sp>
    </p:spTree>
    <p:extLst>
      <p:ext uri="{BB962C8B-B14F-4D97-AF65-F5344CB8AC3E}">
        <p14:creationId xmlns:p14="http://schemas.microsoft.com/office/powerpoint/2010/main" val="15796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9BF35F-9A8B-4CEC-932D-9A486ACDAF5D}" type="slidenum">
              <a:rPr kumimoji="0" lang="pt-PT" altLang="pt-PT" sz="10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pt-PT" altLang="pt-PT" sz="1000" b="0" i="0" u="none" strike="noStrike" kern="1200" cap="none" spc="0" normalizeH="0" baseline="0" noProof="0">
              <a:ln>
                <a:noFill/>
              </a:ln>
              <a:solidFill>
                <a:srgbClr val="898989"/>
              </a:solidFill>
              <a:effectLst/>
              <a:uLnTx/>
              <a:uFillTx/>
              <a:latin typeface="Calibri" pitchFamily="34" charset="0"/>
              <a:ea typeface="+mn-ea"/>
              <a:cs typeface="+mn-cs"/>
            </a:endParaRPr>
          </a:p>
        </p:txBody>
      </p:sp>
      <p:graphicFrame>
        <p:nvGraphicFramePr>
          <p:cNvPr id="2" name="Diagrama 1"/>
          <p:cNvGraphicFramePr/>
          <p:nvPr>
            <p:extLst>
              <p:ext uri="{D42A27DB-BD31-4B8C-83A1-F6EECF244321}">
                <p14:modId xmlns:p14="http://schemas.microsoft.com/office/powerpoint/2010/main" val="3787451516"/>
              </p:ext>
            </p:extLst>
          </p:nvPr>
        </p:nvGraphicFramePr>
        <p:xfrm>
          <a:off x="755576" y="1268760"/>
          <a:ext cx="756084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e Conteúdo 7167">
            <a:extLst>
              <a:ext uri="{FF2B5EF4-FFF2-40B4-BE49-F238E27FC236}">
                <a16:creationId xmlns:a16="http://schemas.microsoft.com/office/drawing/2014/main" id="{F455F486-0846-4707-AB95-638E22970AF4}"/>
              </a:ext>
            </a:extLst>
          </p:cNvPr>
          <p:cNvSpPr txBox="1">
            <a:spLocks/>
          </p:cNvSpPr>
          <p:nvPr/>
        </p:nvSpPr>
        <p:spPr bwMode="auto">
          <a:xfrm>
            <a:off x="1403648" y="764704"/>
            <a:ext cx="7488392"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dirty="0"/>
              <a:t>Agenda</a:t>
            </a:r>
          </a:p>
        </p:txBody>
      </p:sp>
    </p:spTree>
    <p:extLst>
      <p:ext uri="{BB962C8B-B14F-4D97-AF65-F5344CB8AC3E}">
        <p14:creationId xmlns:p14="http://schemas.microsoft.com/office/powerpoint/2010/main" val="382936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 name="Marcador de Posição de Conteúdo 7167"/>
          <p:cNvSpPr>
            <a:spLocks noGrp="1"/>
          </p:cNvSpPr>
          <p:nvPr>
            <p:ph idx="12"/>
          </p:nvPr>
        </p:nvSpPr>
        <p:spPr>
          <a:xfrm>
            <a:off x="1403648" y="260647"/>
            <a:ext cx="7488392" cy="673427"/>
          </a:xfrm>
        </p:spPr>
        <p:txBody>
          <a:bodyPr>
            <a:normAutofit/>
          </a:bodyPr>
          <a:lstStyle/>
          <a:p>
            <a:pPr lvl="1" algn="r"/>
            <a:r>
              <a:rPr lang="pt-PT" sz="3000" dirty="0">
                <a:latin typeface="Calibri" panose="020F0502020204030204" pitchFamily="34" charset="0"/>
                <a:cs typeface="Calibri" panose="020F0502020204030204" pitchFamily="34" charset="0"/>
              </a:rPr>
              <a:t>Iluminadores de Oportunidade</a:t>
            </a:r>
          </a:p>
          <a:p>
            <a:pPr lvl="1" algn="r"/>
            <a:endParaRPr lang="pt-PT" dirty="0"/>
          </a:p>
        </p:txBody>
      </p:sp>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51</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268760"/>
            <a:ext cx="9285413" cy="461665"/>
          </a:xfrm>
          <a:prstGeom prst="rect">
            <a:avLst/>
          </a:prstGeom>
        </p:spPr>
        <p:txBody>
          <a:bodyPr wrap="square">
            <a:spAutoFit/>
          </a:bodyPr>
          <a:lstStyle/>
          <a:p>
            <a:r>
              <a:rPr lang="pt-PT" sz="2400" b="1" dirty="0"/>
              <a:t>Resumo dos Parâmetros típicos de Iluminadores de Oportunidade</a:t>
            </a:r>
          </a:p>
        </p:txBody>
      </p:sp>
      <mc:AlternateContent xmlns:mc="http://schemas.openxmlformats.org/markup-compatibility/2006" xmlns:a14="http://schemas.microsoft.com/office/drawing/2010/main">
        <mc:Choice Requires="a14">
          <p:graphicFrame>
            <p:nvGraphicFramePr>
              <p:cNvPr id="5" name="Tabela 5">
                <a:extLst>
                  <a:ext uri="{FF2B5EF4-FFF2-40B4-BE49-F238E27FC236}">
                    <a16:creationId xmlns:a16="http://schemas.microsoft.com/office/drawing/2014/main" id="{8D5E98B1-6C5F-4368-9753-36624BA77CDE}"/>
                  </a:ext>
                </a:extLst>
              </p:cNvPr>
              <p:cNvGraphicFramePr>
                <a:graphicFrameLocks noGrp="1"/>
              </p:cNvGraphicFramePr>
              <p:nvPr>
                <p:extLst>
                  <p:ext uri="{D42A27DB-BD31-4B8C-83A1-F6EECF244321}">
                    <p14:modId xmlns:p14="http://schemas.microsoft.com/office/powerpoint/2010/main" val="3763370729"/>
                  </p:ext>
                </p:extLst>
              </p:nvPr>
            </p:nvGraphicFramePr>
            <p:xfrm>
              <a:off x="793390" y="1700808"/>
              <a:ext cx="7557220" cy="4516120"/>
            </p:xfrm>
            <a:graphic>
              <a:graphicData uri="http://schemas.openxmlformats.org/drawingml/2006/table">
                <a:tbl>
                  <a:tblPr firstRow="1" bandRow="1">
                    <a:tableStyleId>{5C22544A-7EE6-4342-B048-85BDC9FD1C3A}</a:tableStyleId>
                  </a:tblPr>
                  <a:tblGrid>
                    <a:gridCol w="1889305">
                      <a:extLst>
                        <a:ext uri="{9D8B030D-6E8A-4147-A177-3AD203B41FA5}">
                          <a16:colId xmlns:a16="http://schemas.microsoft.com/office/drawing/2014/main" val="4157103507"/>
                        </a:ext>
                      </a:extLst>
                    </a:gridCol>
                    <a:gridCol w="1889305">
                      <a:extLst>
                        <a:ext uri="{9D8B030D-6E8A-4147-A177-3AD203B41FA5}">
                          <a16:colId xmlns:a16="http://schemas.microsoft.com/office/drawing/2014/main" val="2055711704"/>
                        </a:ext>
                      </a:extLst>
                    </a:gridCol>
                    <a:gridCol w="1889305">
                      <a:extLst>
                        <a:ext uri="{9D8B030D-6E8A-4147-A177-3AD203B41FA5}">
                          <a16:colId xmlns:a16="http://schemas.microsoft.com/office/drawing/2014/main" val="1047859194"/>
                        </a:ext>
                      </a:extLst>
                    </a:gridCol>
                    <a:gridCol w="1889305">
                      <a:extLst>
                        <a:ext uri="{9D8B030D-6E8A-4147-A177-3AD203B41FA5}">
                          <a16:colId xmlns:a16="http://schemas.microsoft.com/office/drawing/2014/main" val="2675629229"/>
                        </a:ext>
                      </a:extLst>
                    </a:gridCol>
                  </a:tblGrid>
                  <a:tr h="370840">
                    <a:tc>
                      <a:txBody>
                        <a:bodyPr/>
                        <a:lstStyle/>
                        <a:p>
                          <a:pPr algn="ctr"/>
                          <a:r>
                            <a:rPr lang="pt-PT" dirty="0"/>
                            <a:t>Transmissão</a:t>
                          </a:r>
                        </a:p>
                      </a:txBody>
                      <a:tcPr/>
                    </a:tc>
                    <a:tc>
                      <a:txBody>
                        <a:bodyPr/>
                        <a:lstStyle/>
                        <a:p>
                          <a:pPr algn="ctr"/>
                          <a:r>
                            <a:rPr lang="pt-PT" dirty="0" err="1"/>
                            <a:t>Frenquência</a:t>
                          </a:r>
                          <a:endParaRPr lang="pt-PT" dirty="0"/>
                        </a:p>
                      </a:txBody>
                      <a:tcPr/>
                    </a:tc>
                    <a:tc>
                      <a:txBody>
                        <a:bodyPr/>
                        <a:lstStyle/>
                        <a:p>
                          <a:pPr algn="ctr"/>
                          <a:r>
                            <a:rPr lang="pt-PT" dirty="0"/>
                            <a:t>Largura de Banda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𝑃</m:t>
                                    </m:r>
                                  </m:e>
                                  <m:sub>
                                    <m:r>
                                      <a:rPr lang="pt-PT" b="0" i="1" smtClean="0">
                                        <a:latin typeface="Cambria Math" panose="02040503050406030204" pitchFamily="18" charset="0"/>
                                      </a:rPr>
                                      <m:t>𝑡</m:t>
                                    </m:r>
                                  </m:sub>
                                </m:sSub>
                                <m:sSub>
                                  <m:sSubPr>
                                    <m:ctrlPr>
                                      <a:rPr lang="pt-PT" b="0" i="1" smtClean="0">
                                        <a:latin typeface="Cambria Math" panose="02040503050406030204" pitchFamily="18" charset="0"/>
                                      </a:rPr>
                                    </m:ctrlPr>
                                  </m:sSubPr>
                                  <m:e>
                                    <m:r>
                                      <a:rPr lang="pt-PT" b="0" i="1" smtClean="0">
                                        <a:latin typeface="Cambria Math" panose="02040503050406030204" pitchFamily="18" charset="0"/>
                                      </a:rPr>
                                      <m:t>𝐺</m:t>
                                    </m:r>
                                  </m:e>
                                  <m:sub>
                                    <m:r>
                                      <a:rPr lang="pt-PT" b="0" i="1" smtClean="0">
                                        <a:latin typeface="Cambria Math" panose="02040503050406030204" pitchFamily="18" charset="0"/>
                                      </a:rPr>
                                      <m:t>𝑡</m:t>
                                    </m:r>
                                  </m:sub>
                                </m:sSub>
                              </m:oMath>
                            </m:oMathPara>
                          </a14:m>
                          <a:endParaRPr lang="pt-PT" dirty="0"/>
                        </a:p>
                      </a:txBody>
                      <a:tcPr/>
                    </a:tc>
                    <a:extLst>
                      <a:ext uri="{0D108BD9-81ED-4DB2-BD59-A6C34878D82A}">
                        <a16:rowId xmlns:a16="http://schemas.microsoft.com/office/drawing/2014/main" val="1791595694"/>
                      </a:ext>
                    </a:extLst>
                  </a:tr>
                  <a:tr h="370840">
                    <a:tc>
                      <a:txBody>
                        <a:bodyPr/>
                        <a:lstStyle/>
                        <a:p>
                          <a:pPr algn="ctr"/>
                          <a:r>
                            <a:rPr lang="pt-PT" dirty="0"/>
                            <a:t>HF </a:t>
                          </a:r>
                          <a:r>
                            <a:rPr lang="pt-PT" dirty="0" err="1"/>
                            <a:t>Broadcast</a:t>
                          </a:r>
                          <a:endParaRPr lang="pt-PT" dirty="0"/>
                        </a:p>
                      </a:txBody>
                      <a:tcPr/>
                    </a:tc>
                    <a:tc>
                      <a:txBody>
                        <a:bodyPr/>
                        <a:lstStyle/>
                        <a:p>
                          <a:pPr algn="ctr"/>
                          <a:r>
                            <a:rPr lang="pt-PT" dirty="0"/>
                            <a:t>10 – 30 MHz</a:t>
                          </a:r>
                        </a:p>
                      </a:txBody>
                      <a:tcPr/>
                    </a:tc>
                    <a:tc>
                      <a:txBody>
                        <a:bodyPr/>
                        <a:lstStyle/>
                        <a:p>
                          <a:pPr algn="ctr"/>
                          <a:r>
                            <a:rPr lang="pt-PT" dirty="0"/>
                            <a:t>9 kHz</a:t>
                          </a:r>
                        </a:p>
                      </a:txBody>
                      <a:tcPr/>
                    </a:tc>
                    <a:tc>
                      <a:txBody>
                        <a:bodyPr/>
                        <a:lstStyle/>
                        <a:p>
                          <a:pPr algn="ctr"/>
                          <a:r>
                            <a:rPr lang="pt-PT" dirty="0"/>
                            <a:t>50 MW</a:t>
                          </a:r>
                        </a:p>
                      </a:txBody>
                      <a:tcPr/>
                    </a:tc>
                    <a:extLst>
                      <a:ext uri="{0D108BD9-81ED-4DB2-BD59-A6C34878D82A}">
                        <a16:rowId xmlns:a16="http://schemas.microsoft.com/office/drawing/2014/main" val="4291447449"/>
                      </a:ext>
                    </a:extLst>
                  </a:tr>
                  <a:tr h="370840">
                    <a:tc>
                      <a:txBody>
                        <a:bodyPr/>
                        <a:lstStyle/>
                        <a:p>
                          <a:pPr algn="ctr"/>
                          <a:r>
                            <a:rPr lang="pt-PT" dirty="0"/>
                            <a:t>VHF FM</a:t>
                          </a:r>
                        </a:p>
                      </a:txBody>
                      <a:tcPr/>
                    </a:tc>
                    <a:tc>
                      <a:txBody>
                        <a:bodyPr/>
                        <a:lstStyle/>
                        <a:p>
                          <a:pPr algn="ctr"/>
                          <a:r>
                            <a:rPr lang="pt-PT" dirty="0"/>
                            <a:t>88 – 108 MHz</a:t>
                          </a:r>
                        </a:p>
                      </a:txBody>
                      <a:tcPr/>
                    </a:tc>
                    <a:tc>
                      <a:txBody>
                        <a:bodyPr/>
                        <a:lstStyle/>
                        <a:p>
                          <a:pPr algn="ctr"/>
                          <a:r>
                            <a:rPr lang="pt-PT" dirty="0"/>
                            <a:t>200kHz</a:t>
                          </a:r>
                        </a:p>
                      </a:txBody>
                      <a:tcPr/>
                    </a:tc>
                    <a:tc>
                      <a:txBody>
                        <a:bodyPr/>
                        <a:lstStyle/>
                        <a:p>
                          <a:pPr algn="ctr"/>
                          <a:r>
                            <a:rPr lang="pt-PT" dirty="0"/>
                            <a:t>250 kW</a:t>
                          </a:r>
                        </a:p>
                      </a:txBody>
                      <a:tcPr/>
                    </a:tc>
                    <a:extLst>
                      <a:ext uri="{0D108BD9-81ED-4DB2-BD59-A6C34878D82A}">
                        <a16:rowId xmlns:a16="http://schemas.microsoft.com/office/drawing/2014/main" val="2858313913"/>
                      </a:ext>
                    </a:extLst>
                  </a:tr>
                  <a:tr h="370840">
                    <a:tc>
                      <a:txBody>
                        <a:bodyPr/>
                        <a:lstStyle/>
                        <a:p>
                          <a:pPr algn="ctr"/>
                          <a:r>
                            <a:rPr lang="pt-PT" dirty="0"/>
                            <a:t>DAB</a:t>
                          </a:r>
                        </a:p>
                      </a:txBody>
                      <a:tcPr/>
                    </a:tc>
                    <a:tc>
                      <a:txBody>
                        <a:bodyPr/>
                        <a:lstStyle/>
                        <a:p>
                          <a:pPr algn="ctr"/>
                          <a:r>
                            <a:rPr lang="pt-PT" dirty="0"/>
                            <a:t>~ 220 MHz</a:t>
                          </a:r>
                        </a:p>
                      </a:txBody>
                      <a:tcPr/>
                    </a:tc>
                    <a:tc>
                      <a:txBody>
                        <a:bodyPr/>
                        <a:lstStyle/>
                        <a:p>
                          <a:pPr algn="ctr"/>
                          <a:r>
                            <a:rPr lang="pt-PT" dirty="0"/>
                            <a:t>220 kHz</a:t>
                          </a:r>
                        </a:p>
                      </a:txBody>
                      <a:tcPr/>
                    </a:tc>
                    <a:tc>
                      <a:txBody>
                        <a:bodyPr/>
                        <a:lstStyle/>
                        <a:p>
                          <a:pPr algn="ctr"/>
                          <a:r>
                            <a:rPr lang="pt-PT" dirty="0"/>
                            <a:t>10 kW</a:t>
                          </a:r>
                        </a:p>
                      </a:txBody>
                      <a:tcPr/>
                    </a:tc>
                    <a:extLst>
                      <a:ext uri="{0D108BD9-81ED-4DB2-BD59-A6C34878D82A}">
                        <a16:rowId xmlns:a16="http://schemas.microsoft.com/office/drawing/2014/main" val="4088221518"/>
                      </a:ext>
                    </a:extLst>
                  </a:tr>
                  <a:tr h="370840">
                    <a:tc>
                      <a:txBody>
                        <a:bodyPr/>
                        <a:lstStyle/>
                        <a:p>
                          <a:pPr algn="ctr"/>
                          <a:r>
                            <a:rPr lang="pt-PT" dirty="0"/>
                            <a:t>DVB-T</a:t>
                          </a:r>
                        </a:p>
                      </a:txBody>
                      <a:tcPr/>
                    </a:tc>
                    <a:tc>
                      <a:txBody>
                        <a:bodyPr/>
                        <a:lstStyle/>
                        <a:p>
                          <a:pPr algn="ctr"/>
                          <a:r>
                            <a:rPr lang="pt-PT" dirty="0"/>
                            <a:t>~ 750 MHz</a:t>
                          </a:r>
                        </a:p>
                      </a:txBody>
                      <a:tcPr/>
                    </a:tc>
                    <a:tc>
                      <a:txBody>
                        <a:bodyPr/>
                        <a:lstStyle/>
                        <a:p>
                          <a:pPr algn="ctr"/>
                          <a:r>
                            <a:rPr lang="pt-PT" dirty="0"/>
                            <a:t>6 MHz</a:t>
                          </a:r>
                        </a:p>
                      </a:txBody>
                      <a:tcPr/>
                    </a:tc>
                    <a:tc>
                      <a:txBody>
                        <a:bodyPr/>
                        <a:lstStyle/>
                        <a:p>
                          <a:pPr algn="ctr"/>
                          <a:r>
                            <a:rPr lang="pt-PT" dirty="0"/>
                            <a:t>8 kW</a:t>
                          </a:r>
                        </a:p>
                      </a:txBody>
                      <a:tcPr/>
                    </a:tc>
                    <a:extLst>
                      <a:ext uri="{0D108BD9-81ED-4DB2-BD59-A6C34878D82A}">
                        <a16:rowId xmlns:a16="http://schemas.microsoft.com/office/drawing/2014/main" val="1382605479"/>
                      </a:ext>
                    </a:extLst>
                  </a:tr>
                  <a:tr h="370840">
                    <a:tc>
                      <a:txBody>
                        <a:bodyPr/>
                        <a:lstStyle/>
                        <a:p>
                          <a:pPr algn="ctr"/>
                          <a:r>
                            <a:rPr lang="pt-PT" dirty="0" err="1"/>
                            <a:t>Cell</a:t>
                          </a:r>
                          <a:r>
                            <a:rPr lang="pt-PT" dirty="0"/>
                            <a:t> </a:t>
                          </a:r>
                          <a:r>
                            <a:rPr lang="pt-PT" dirty="0" err="1"/>
                            <a:t>phone</a:t>
                          </a:r>
                          <a:r>
                            <a:rPr lang="pt-PT" dirty="0"/>
                            <a:t> base station (GSM)</a:t>
                          </a:r>
                        </a:p>
                      </a:txBody>
                      <a:tcPr/>
                    </a:tc>
                    <a:tc>
                      <a:txBody>
                        <a:bodyPr/>
                        <a:lstStyle/>
                        <a:p>
                          <a:pPr algn="ctr"/>
                          <a:r>
                            <a:rPr lang="pt-PT" dirty="0"/>
                            <a:t>900 MHz e 1.8 GHz</a:t>
                          </a:r>
                        </a:p>
                      </a:txBody>
                      <a:tcPr/>
                    </a:tc>
                    <a:tc>
                      <a:txBody>
                        <a:bodyPr/>
                        <a:lstStyle/>
                        <a:p>
                          <a:pPr algn="ctr"/>
                          <a:r>
                            <a:rPr lang="pt-PT" dirty="0"/>
                            <a:t>200 kHz</a:t>
                          </a:r>
                        </a:p>
                      </a:txBody>
                      <a:tcPr/>
                    </a:tc>
                    <a:tc>
                      <a:txBody>
                        <a:bodyPr/>
                        <a:lstStyle/>
                        <a:p>
                          <a:pPr algn="ctr"/>
                          <a:r>
                            <a:rPr lang="pt-PT" dirty="0"/>
                            <a:t>100 W</a:t>
                          </a:r>
                        </a:p>
                      </a:txBody>
                      <a:tcPr/>
                    </a:tc>
                    <a:extLst>
                      <a:ext uri="{0D108BD9-81ED-4DB2-BD59-A6C34878D82A}">
                        <a16:rowId xmlns:a16="http://schemas.microsoft.com/office/drawing/2014/main" val="56495555"/>
                      </a:ext>
                    </a:extLst>
                  </a:tr>
                  <a:tr h="370840">
                    <a:tc>
                      <a:txBody>
                        <a:bodyPr/>
                        <a:lstStyle/>
                        <a:p>
                          <a:pPr algn="ctr"/>
                          <a:r>
                            <a:rPr lang="pt-PT" dirty="0" err="1"/>
                            <a:t>Cell</a:t>
                          </a:r>
                          <a:r>
                            <a:rPr lang="pt-PT" dirty="0"/>
                            <a:t> </a:t>
                          </a:r>
                          <a:r>
                            <a:rPr lang="pt-PT" dirty="0" err="1"/>
                            <a:t>phone</a:t>
                          </a:r>
                          <a:r>
                            <a:rPr lang="pt-PT" dirty="0"/>
                            <a:t> base station (3G)</a:t>
                          </a:r>
                        </a:p>
                      </a:txBody>
                      <a:tcPr/>
                    </a:tc>
                    <a:tc>
                      <a:txBody>
                        <a:bodyPr/>
                        <a:lstStyle/>
                        <a:p>
                          <a:pPr algn="ctr"/>
                          <a:r>
                            <a:rPr lang="pt-PT" dirty="0"/>
                            <a:t>2 GHz</a:t>
                          </a:r>
                        </a:p>
                      </a:txBody>
                      <a:tcPr/>
                    </a:tc>
                    <a:tc>
                      <a:txBody>
                        <a:bodyPr/>
                        <a:lstStyle/>
                        <a:p>
                          <a:pPr algn="ctr"/>
                          <a:r>
                            <a:rPr lang="pt-PT" dirty="0"/>
                            <a:t>5 MHz</a:t>
                          </a:r>
                        </a:p>
                      </a:txBody>
                      <a:tcPr/>
                    </a:tc>
                    <a:tc>
                      <a:txBody>
                        <a:bodyPr/>
                        <a:lstStyle/>
                        <a:p>
                          <a:pPr algn="ctr"/>
                          <a:r>
                            <a:rPr lang="pt-PT" dirty="0"/>
                            <a:t>100 W</a:t>
                          </a:r>
                        </a:p>
                      </a:txBody>
                      <a:tcPr/>
                    </a:tc>
                    <a:extLst>
                      <a:ext uri="{0D108BD9-81ED-4DB2-BD59-A6C34878D82A}">
                        <a16:rowId xmlns:a16="http://schemas.microsoft.com/office/drawing/2014/main" val="818102370"/>
                      </a:ext>
                    </a:extLst>
                  </a:tr>
                  <a:tr h="370840">
                    <a:tc>
                      <a:txBody>
                        <a:bodyPr/>
                        <a:lstStyle/>
                        <a:p>
                          <a:pPr algn="ctr"/>
                          <a:r>
                            <a:rPr lang="pt-PT" dirty="0" err="1"/>
                            <a:t>WiFi</a:t>
                          </a:r>
                          <a:r>
                            <a:rPr lang="pt-PT" dirty="0"/>
                            <a:t> 802.11</a:t>
                          </a:r>
                        </a:p>
                      </a:txBody>
                      <a:tcPr/>
                    </a:tc>
                    <a:tc>
                      <a:txBody>
                        <a:bodyPr/>
                        <a:lstStyle/>
                        <a:p>
                          <a:pPr algn="ctr"/>
                          <a:r>
                            <a:rPr lang="pt-PT" dirty="0"/>
                            <a:t>2.4 GHz</a:t>
                          </a:r>
                        </a:p>
                      </a:txBody>
                      <a:tcPr/>
                    </a:tc>
                    <a:tc>
                      <a:txBody>
                        <a:bodyPr/>
                        <a:lstStyle/>
                        <a:p>
                          <a:pPr algn="ctr"/>
                          <a:r>
                            <a:rPr lang="pt-PT" dirty="0"/>
                            <a:t>1.25 – 20 MHz</a:t>
                          </a:r>
                        </a:p>
                      </a:txBody>
                      <a:tcPr/>
                    </a:tc>
                    <a:tc>
                      <a:txBody>
                        <a:bodyPr/>
                        <a:lstStyle/>
                        <a:p>
                          <a:pPr algn="ctr"/>
                          <a:r>
                            <a:rPr lang="pt-PT" dirty="0"/>
                            <a:t>100 mW</a:t>
                          </a:r>
                        </a:p>
                      </a:txBody>
                      <a:tcPr/>
                    </a:tc>
                    <a:extLst>
                      <a:ext uri="{0D108BD9-81ED-4DB2-BD59-A6C34878D82A}">
                        <a16:rowId xmlns:a16="http://schemas.microsoft.com/office/drawing/2014/main" val="234028722"/>
                      </a:ext>
                    </a:extLst>
                  </a:tr>
                  <a:tr h="370840">
                    <a:tc>
                      <a:txBody>
                        <a:bodyPr/>
                        <a:lstStyle/>
                        <a:p>
                          <a:pPr algn="ctr"/>
                          <a:r>
                            <a:rPr lang="pt-PT" dirty="0"/>
                            <a:t>GNSS</a:t>
                          </a:r>
                        </a:p>
                      </a:txBody>
                      <a:tcPr/>
                    </a:tc>
                    <a:tc>
                      <a:txBody>
                        <a:bodyPr/>
                        <a:lstStyle/>
                        <a:p>
                          <a:pPr algn="ctr"/>
                          <a:r>
                            <a:rPr lang="pt-PT" dirty="0"/>
                            <a:t>L-</a:t>
                          </a:r>
                          <a:r>
                            <a:rPr lang="pt-PT" dirty="0" err="1"/>
                            <a:t>band</a:t>
                          </a:r>
                          <a:endParaRPr lang="pt-PT" dirty="0"/>
                        </a:p>
                      </a:txBody>
                      <a:tcPr/>
                    </a:tc>
                    <a:tc>
                      <a:txBody>
                        <a:bodyPr/>
                        <a:lstStyle/>
                        <a:p>
                          <a:pPr algn="ctr"/>
                          <a:r>
                            <a:rPr lang="pt-PT" dirty="0"/>
                            <a:t>1 – 10 MHz</a:t>
                          </a:r>
                        </a:p>
                      </a:txBody>
                      <a:tcPr/>
                    </a:tc>
                    <a:tc>
                      <a:txBody>
                        <a:bodyPr/>
                        <a:lstStyle/>
                        <a:p>
                          <a:pPr algn="ctr"/>
                          <a:r>
                            <a:rPr lang="pt-PT" dirty="0"/>
                            <a:t>200 W</a:t>
                          </a:r>
                        </a:p>
                      </a:txBody>
                      <a:tcPr/>
                    </a:tc>
                    <a:extLst>
                      <a:ext uri="{0D108BD9-81ED-4DB2-BD59-A6C34878D82A}">
                        <a16:rowId xmlns:a16="http://schemas.microsoft.com/office/drawing/2014/main" val="2091887461"/>
                      </a:ext>
                    </a:extLst>
                  </a:tr>
                  <a:tr h="370840">
                    <a:tc>
                      <a:txBody>
                        <a:bodyPr/>
                        <a:lstStyle/>
                        <a:p>
                          <a:pPr algn="ctr"/>
                          <a:r>
                            <a:rPr lang="pt-PT" dirty="0" err="1"/>
                            <a:t>Satelitte</a:t>
                          </a:r>
                          <a:r>
                            <a:rPr lang="pt-PT" dirty="0"/>
                            <a:t> SAR (COSMO-</a:t>
                          </a:r>
                          <a:r>
                            <a:rPr lang="pt-PT" dirty="0" err="1"/>
                            <a:t>SkyMed</a:t>
                          </a:r>
                          <a:r>
                            <a:rPr lang="pt-PT" dirty="0"/>
                            <a:t>)</a:t>
                          </a:r>
                        </a:p>
                      </a:txBody>
                      <a:tcPr/>
                    </a:tc>
                    <a:tc>
                      <a:txBody>
                        <a:bodyPr/>
                        <a:lstStyle/>
                        <a:p>
                          <a:pPr algn="ctr"/>
                          <a:r>
                            <a:rPr lang="pt-PT" dirty="0"/>
                            <a:t>9.6 GHz</a:t>
                          </a:r>
                        </a:p>
                      </a:txBody>
                      <a:tcPr/>
                    </a:tc>
                    <a:tc>
                      <a:txBody>
                        <a:bodyPr/>
                        <a:lstStyle/>
                        <a:p>
                          <a:pPr algn="ctr"/>
                          <a:r>
                            <a:rPr lang="pt-PT" dirty="0"/>
                            <a:t>400 MHz</a:t>
                          </a:r>
                        </a:p>
                      </a:txBody>
                      <a:tcPr/>
                    </a:tc>
                    <a:tc>
                      <a:txBody>
                        <a:bodyPr/>
                        <a:lstStyle/>
                        <a:p>
                          <a:pPr algn="ctr"/>
                          <a:r>
                            <a:rPr lang="pt-PT" dirty="0"/>
                            <a:t>28 MW</a:t>
                          </a:r>
                        </a:p>
                      </a:txBody>
                      <a:tcPr/>
                    </a:tc>
                    <a:extLst>
                      <a:ext uri="{0D108BD9-81ED-4DB2-BD59-A6C34878D82A}">
                        <a16:rowId xmlns:a16="http://schemas.microsoft.com/office/drawing/2014/main" val="253663575"/>
                      </a:ext>
                    </a:extLst>
                  </a:tr>
                </a:tbl>
              </a:graphicData>
            </a:graphic>
          </p:graphicFrame>
        </mc:Choice>
        <mc:Fallback xmlns="">
          <p:graphicFrame>
            <p:nvGraphicFramePr>
              <p:cNvPr id="5" name="Tabela 5">
                <a:extLst>
                  <a:ext uri="{FF2B5EF4-FFF2-40B4-BE49-F238E27FC236}">
                    <a16:creationId xmlns:a16="http://schemas.microsoft.com/office/drawing/2014/main" id="{8D5E98B1-6C5F-4368-9753-36624BA77CDE}"/>
                  </a:ext>
                </a:extLst>
              </p:cNvPr>
              <p:cNvGraphicFramePr>
                <a:graphicFrameLocks noGrp="1"/>
              </p:cNvGraphicFramePr>
              <p:nvPr>
                <p:extLst>
                  <p:ext uri="{D42A27DB-BD31-4B8C-83A1-F6EECF244321}">
                    <p14:modId xmlns:p14="http://schemas.microsoft.com/office/powerpoint/2010/main" val="3763370729"/>
                  </p:ext>
                </p:extLst>
              </p:nvPr>
            </p:nvGraphicFramePr>
            <p:xfrm>
              <a:off x="793390" y="1700808"/>
              <a:ext cx="7557220" cy="4516120"/>
            </p:xfrm>
            <a:graphic>
              <a:graphicData uri="http://schemas.openxmlformats.org/drawingml/2006/table">
                <a:tbl>
                  <a:tblPr firstRow="1" bandRow="1">
                    <a:tableStyleId>{5C22544A-7EE6-4342-B048-85BDC9FD1C3A}</a:tableStyleId>
                  </a:tblPr>
                  <a:tblGrid>
                    <a:gridCol w="1889305">
                      <a:extLst>
                        <a:ext uri="{9D8B030D-6E8A-4147-A177-3AD203B41FA5}">
                          <a16:colId xmlns:a16="http://schemas.microsoft.com/office/drawing/2014/main" val="4157103507"/>
                        </a:ext>
                      </a:extLst>
                    </a:gridCol>
                    <a:gridCol w="1889305">
                      <a:extLst>
                        <a:ext uri="{9D8B030D-6E8A-4147-A177-3AD203B41FA5}">
                          <a16:colId xmlns:a16="http://schemas.microsoft.com/office/drawing/2014/main" val="2055711704"/>
                        </a:ext>
                      </a:extLst>
                    </a:gridCol>
                    <a:gridCol w="1889305">
                      <a:extLst>
                        <a:ext uri="{9D8B030D-6E8A-4147-A177-3AD203B41FA5}">
                          <a16:colId xmlns:a16="http://schemas.microsoft.com/office/drawing/2014/main" val="1047859194"/>
                        </a:ext>
                      </a:extLst>
                    </a:gridCol>
                    <a:gridCol w="1889305">
                      <a:extLst>
                        <a:ext uri="{9D8B030D-6E8A-4147-A177-3AD203B41FA5}">
                          <a16:colId xmlns:a16="http://schemas.microsoft.com/office/drawing/2014/main" val="2675629229"/>
                        </a:ext>
                      </a:extLst>
                    </a:gridCol>
                  </a:tblGrid>
                  <a:tr h="370840">
                    <a:tc>
                      <a:txBody>
                        <a:bodyPr/>
                        <a:lstStyle/>
                        <a:p>
                          <a:pPr algn="ctr"/>
                          <a:r>
                            <a:rPr lang="pt-PT" dirty="0"/>
                            <a:t>Transmissão</a:t>
                          </a:r>
                        </a:p>
                      </a:txBody>
                      <a:tcPr/>
                    </a:tc>
                    <a:tc>
                      <a:txBody>
                        <a:bodyPr/>
                        <a:lstStyle/>
                        <a:p>
                          <a:pPr algn="ctr"/>
                          <a:r>
                            <a:rPr lang="pt-PT" dirty="0" err="1"/>
                            <a:t>Frenquência</a:t>
                          </a:r>
                          <a:endParaRPr lang="pt-PT" dirty="0"/>
                        </a:p>
                      </a:txBody>
                      <a:tcPr/>
                    </a:tc>
                    <a:tc>
                      <a:txBody>
                        <a:bodyPr/>
                        <a:lstStyle/>
                        <a:p>
                          <a:pPr algn="ctr"/>
                          <a:r>
                            <a:rPr lang="pt-PT" dirty="0"/>
                            <a:t>Largura de Banda</a:t>
                          </a:r>
                        </a:p>
                      </a:txBody>
                      <a:tcPr/>
                    </a:tc>
                    <a:tc>
                      <a:txBody>
                        <a:bodyPr/>
                        <a:lstStyle/>
                        <a:p>
                          <a:endParaRPr lang="pt-PT"/>
                        </a:p>
                      </a:txBody>
                      <a:tcPr>
                        <a:blipFill>
                          <a:blip r:embed="rId3"/>
                          <a:stretch>
                            <a:fillRect l="-300323" t="-8197" r="-1613" b="-1140984"/>
                          </a:stretch>
                        </a:blipFill>
                      </a:tcPr>
                    </a:tc>
                    <a:extLst>
                      <a:ext uri="{0D108BD9-81ED-4DB2-BD59-A6C34878D82A}">
                        <a16:rowId xmlns:a16="http://schemas.microsoft.com/office/drawing/2014/main" val="1791595694"/>
                      </a:ext>
                    </a:extLst>
                  </a:tr>
                  <a:tr h="370840">
                    <a:tc>
                      <a:txBody>
                        <a:bodyPr/>
                        <a:lstStyle/>
                        <a:p>
                          <a:pPr algn="ctr"/>
                          <a:r>
                            <a:rPr lang="pt-PT" dirty="0"/>
                            <a:t>HF </a:t>
                          </a:r>
                          <a:r>
                            <a:rPr lang="pt-PT" dirty="0" err="1"/>
                            <a:t>Broadcast</a:t>
                          </a:r>
                          <a:endParaRPr lang="pt-PT" dirty="0"/>
                        </a:p>
                      </a:txBody>
                      <a:tcPr/>
                    </a:tc>
                    <a:tc>
                      <a:txBody>
                        <a:bodyPr/>
                        <a:lstStyle/>
                        <a:p>
                          <a:pPr algn="ctr"/>
                          <a:r>
                            <a:rPr lang="pt-PT" dirty="0"/>
                            <a:t>10 – 30 MHz</a:t>
                          </a:r>
                        </a:p>
                      </a:txBody>
                      <a:tcPr/>
                    </a:tc>
                    <a:tc>
                      <a:txBody>
                        <a:bodyPr/>
                        <a:lstStyle/>
                        <a:p>
                          <a:pPr algn="ctr"/>
                          <a:r>
                            <a:rPr lang="pt-PT" dirty="0"/>
                            <a:t>9 kHz</a:t>
                          </a:r>
                        </a:p>
                      </a:txBody>
                      <a:tcPr/>
                    </a:tc>
                    <a:tc>
                      <a:txBody>
                        <a:bodyPr/>
                        <a:lstStyle/>
                        <a:p>
                          <a:pPr algn="ctr"/>
                          <a:r>
                            <a:rPr lang="pt-PT" dirty="0"/>
                            <a:t>50 MW</a:t>
                          </a:r>
                        </a:p>
                      </a:txBody>
                      <a:tcPr/>
                    </a:tc>
                    <a:extLst>
                      <a:ext uri="{0D108BD9-81ED-4DB2-BD59-A6C34878D82A}">
                        <a16:rowId xmlns:a16="http://schemas.microsoft.com/office/drawing/2014/main" val="4291447449"/>
                      </a:ext>
                    </a:extLst>
                  </a:tr>
                  <a:tr h="370840">
                    <a:tc>
                      <a:txBody>
                        <a:bodyPr/>
                        <a:lstStyle/>
                        <a:p>
                          <a:pPr algn="ctr"/>
                          <a:r>
                            <a:rPr lang="pt-PT" dirty="0"/>
                            <a:t>VHF FM</a:t>
                          </a:r>
                        </a:p>
                      </a:txBody>
                      <a:tcPr/>
                    </a:tc>
                    <a:tc>
                      <a:txBody>
                        <a:bodyPr/>
                        <a:lstStyle/>
                        <a:p>
                          <a:pPr algn="ctr"/>
                          <a:r>
                            <a:rPr lang="pt-PT" dirty="0"/>
                            <a:t>88 – 108 MHz</a:t>
                          </a:r>
                        </a:p>
                      </a:txBody>
                      <a:tcPr/>
                    </a:tc>
                    <a:tc>
                      <a:txBody>
                        <a:bodyPr/>
                        <a:lstStyle/>
                        <a:p>
                          <a:pPr algn="ctr"/>
                          <a:r>
                            <a:rPr lang="pt-PT" dirty="0"/>
                            <a:t>200kHz</a:t>
                          </a:r>
                        </a:p>
                      </a:txBody>
                      <a:tcPr/>
                    </a:tc>
                    <a:tc>
                      <a:txBody>
                        <a:bodyPr/>
                        <a:lstStyle/>
                        <a:p>
                          <a:pPr algn="ctr"/>
                          <a:r>
                            <a:rPr lang="pt-PT" dirty="0"/>
                            <a:t>250 kW</a:t>
                          </a:r>
                        </a:p>
                      </a:txBody>
                      <a:tcPr/>
                    </a:tc>
                    <a:extLst>
                      <a:ext uri="{0D108BD9-81ED-4DB2-BD59-A6C34878D82A}">
                        <a16:rowId xmlns:a16="http://schemas.microsoft.com/office/drawing/2014/main" val="2858313913"/>
                      </a:ext>
                    </a:extLst>
                  </a:tr>
                  <a:tr h="370840">
                    <a:tc>
                      <a:txBody>
                        <a:bodyPr/>
                        <a:lstStyle/>
                        <a:p>
                          <a:pPr algn="ctr"/>
                          <a:r>
                            <a:rPr lang="pt-PT" dirty="0"/>
                            <a:t>DAB</a:t>
                          </a:r>
                        </a:p>
                      </a:txBody>
                      <a:tcPr/>
                    </a:tc>
                    <a:tc>
                      <a:txBody>
                        <a:bodyPr/>
                        <a:lstStyle/>
                        <a:p>
                          <a:pPr algn="ctr"/>
                          <a:r>
                            <a:rPr lang="pt-PT" dirty="0"/>
                            <a:t>~ 220 MHz</a:t>
                          </a:r>
                        </a:p>
                      </a:txBody>
                      <a:tcPr/>
                    </a:tc>
                    <a:tc>
                      <a:txBody>
                        <a:bodyPr/>
                        <a:lstStyle/>
                        <a:p>
                          <a:pPr algn="ctr"/>
                          <a:r>
                            <a:rPr lang="pt-PT" dirty="0"/>
                            <a:t>220 kHz</a:t>
                          </a:r>
                        </a:p>
                      </a:txBody>
                      <a:tcPr/>
                    </a:tc>
                    <a:tc>
                      <a:txBody>
                        <a:bodyPr/>
                        <a:lstStyle/>
                        <a:p>
                          <a:pPr algn="ctr"/>
                          <a:r>
                            <a:rPr lang="pt-PT" dirty="0"/>
                            <a:t>10 kW</a:t>
                          </a:r>
                        </a:p>
                      </a:txBody>
                      <a:tcPr/>
                    </a:tc>
                    <a:extLst>
                      <a:ext uri="{0D108BD9-81ED-4DB2-BD59-A6C34878D82A}">
                        <a16:rowId xmlns:a16="http://schemas.microsoft.com/office/drawing/2014/main" val="4088221518"/>
                      </a:ext>
                    </a:extLst>
                  </a:tr>
                  <a:tr h="370840">
                    <a:tc>
                      <a:txBody>
                        <a:bodyPr/>
                        <a:lstStyle/>
                        <a:p>
                          <a:pPr algn="ctr"/>
                          <a:r>
                            <a:rPr lang="pt-PT" dirty="0"/>
                            <a:t>DVB-T</a:t>
                          </a:r>
                        </a:p>
                      </a:txBody>
                      <a:tcPr/>
                    </a:tc>
                    <a:tc>
                      <a:txBody>
                        <a:bodyPr/>
                        <a:lstStyle/>
                        <a:p>
                          <a:pPr algn="ctr"/>
                          <a:r>
                            <a:rPr lang="pt-PT" dirty="0"/>
                            <a:t>~ 750 MHz</a:t>
                          </a:r>
                        </a:p>
                      </a:txBody>
                      <a:tcPr/>
                    </a:tc>
                    <a:tc>
                      <a:txBody>
                        <a:bodyPr/>
                        <a:lstStyle/>
                        <a:p>
                          <a:pPr algn="ctr"/>
                          <a:r>
                            <a:rPr lang="pt-PT" dirty="0"/>
                            <a:t>6 MHz</a:t>
                          </a:r>
                        </a:p>
                      </a:txBody>
                      <a:tcPr/>
                    </a:tc>
                    <a:tc>
                      <a:txBody>
                        <a:bodyPr/>
                        <a:lstStyle/>
                        <a:p>
                          <a:pPr algn="ctr"/>
                          <a:r>
                            <a:rPr lang="pt-PT" dirty="0"/>
                            <a:t>8 kW</a:t>
                          </a:r>
                        </a:p>
                      </a:txBody>
                      <a:tcPr/>
                    </a:tc>
                    <a:extLst>
                      <a:ext uri="{0D108BD9-81ED-4DB2-BD59-A6C34878D82A}">
                        <a16:rowId xmlns:a16="http://schemas.microsoft.com/office/drawing/2014/main" val="1382605479"/>
                      </a:ext>
                    </a:extLst>
                  </a:tr>
                  <a:tr h="640080">
                    <a:tc>
                      <a:txBody>
                        <a:bodyPr/>
                        <a:lstStyle/>
                        <a:p>
                          <a:pPr algn="ctr"/>
                          <a:r>
                            <a:rPr lang="pt-PT" dirty="0" err="1"/>
                            <a:t>Cell</a:t>
                          </a:r>
                          <a:r>
                            <a:rPr lang="pt-PT" dirty="0"/>
                            <a:t> </a:t>
                          </a:r>
                          <a:r>
                            <a:rPr lang="pt-PT" dirty="0" err="1"/>
                            <a:t>phone</a:t>
                          </a:r>
                          <a:r>
                            <a:rPr lang="pt-PT" dirty="0"/>
                            <a:t> base station (GSM)</a:t>
                          </a:r>
                        </a:p>
                      </a:txBody>
                      <a:tcPr/>
                    </a:tc>
                    <a:tc>
                      <a:txBody>
                        <a:bodyPr/>
                        <a:lstStyle/>
                        <a:p>
                          <a:pPr algn="ctr"/>
                          <a:r>
                            <a:rPr lang="pt-PT" dirty="0"/>
                            <a:t>900 MHz e 1.8 GHz</a:t>
                          </a:r>
                        </a:p>
                      </a:txBody>
                      <a:tcPr/>
                    </a:tc>
                    <a:tc>
                      <a:txBody>
                        <a:bodyPr/>
                        <a:lstStyle/>
                        <a:p>
                          <a:pPr algn="ctr"/>
                          <a:r>
                            <a:rPr lang="pt-PT" dirty="0"/>
                            <a:t>200 kHz</a:t>
                          </a:r>
                        </a:p>
                      </a:txBody>
                      <a:tcPr/>
                    </a:tc>
                    <a:tc>
                      <a:txBody>
                        <a:bodyPr/>
                        <a:lstStyle/>
                        <a:p>
                          <a:pPr algn="ctr"/>
                          <a:r>
                            <a:rPr lang="pt-PT" dirty="0"/>
                            <a:t>100 W</a:t>
                          </a:r>
                        </a:p>
                      </a:txBody>
                      <a:tcPr/>
                    </a:tc>
                    <a:extLst>
                      <a:ext uri="{0D108BD9-81ED-4DB2-BD59-A6C34878D82A}">
                        <a16:rowId xmlns:a16="http://schemas.microsoft.com/office/drawing/2014/main" val="56495555"/>
                      </a:ext>
                    </a:extLst>
                  </a:tr>
                  <a:tr h="640080">
                    <a:tc>
                      <a:txBody>
                        <a:bodyPr/>
                        <a:lstStyle/>
                        <a:p>
                          <a:pPr algn="ctr"/>
                          <a:r>
                            <a:rPr lang="pt-PT" dirty="0" err="1"/>
                            <a:t>Cell</a:t>
                          </a:r>
                          <a:r>
                            <a:rPr lang="pt-PT" dirty="0"/>
                            <a:t> </a:t>
                          </a:r>
                          <a:r>
                            <a:rPr lang="pt-PT" dirty="0" err="1"/>
                            <a:t>phone</a:t>
                          </a:r>
                          <a:r>
                            <a:rPr lang="pt-PT" dirty="0"/>
                            <a:t> base station (3G)</a:t>
                          </a:r>
                        </a:p>
                      </a:txBody>
                      <a:tcPr/>
                    </a:tc>
                    <a:tc>
                      <a:txBody>
                        <a:bodyPr/>
                        <a:lstStyle/>
                        <a:p>
                          <a:pPr algn="ctr"/>
                          <a:r>
                            <a:rPr lang="pt-PT" dirty="0"/>
                            <a:t>2 GHz</a:t>
                          </a:r>
                        </a:p>
                      </a:txBody>
                      <a:tcPr/>
                    </a:tc>
                    <a:tc>
                      <a:txBody>
                        <a:bodyPr/>
                        <a:lstStyle/>
                        <a:p>
                          <a:pPr algn="ctr"/>
                          <a:r>
                            <a:rPr lang="pt-PT" dirty="0"/>
                            <a:t>5 MHz</a:t>
                          </a:r>
                        </a:p>
                      </a:txBody>
                      <a:tcPr/>
                    </a:tc>
                    <a:tc>
                      <a:txBody>
                        <a:bodyPr/>
                        <a:lstStyle/>
                        <a:p>
                          <a:pPr algn="ctr"/>
                          <a:r>
                            <a:rPr lang="pt-PT" dirty="0"/>
                            <a:t>100 W</a:t>
                          </a:r>
                        </a:p>
                      </a:txBody>
                      <a:tcPr/>
                    </a:tc>
                    <a:extLst>
                      <a:ext uri="{0D108BD9-81ED-4DB2-BD59-A6C34878D82A}">
                        <a16:rowId xmlns:a16="http://schemas.microsoft.com/office/drawing/2014/main" val="818102370"/>
                      </a:ext>
                    </a:extLst>
                  </a:tr>
                  <a:tr h="370840">
                    <a:tc>
                      <a:txBody>
                        <a:bodyPr/>
                        <a:lstStyle/>
                        <a:p>
                          <a:pPr algn="ctr"/>
                          <a:r>
                            <a:rPr lang="pt-PT" dirty="0" err="1"/>
                            <a:t>WiFi</a:t>
                          </a:r>
                          <a:r>
                            <a:rPr lang="pt-PT" dirty="0"/>
                            <a:t> 802.11</a:t>
                          </a:r>
                        </a:p>
                      </a:txBody>
                      <a:tcPr/>
                    </a:tc>
                    <a:tc>
                      <a:txBody>
                        <a:bodyPr/>
                        <a:lstStyle/>
                        <a:p>
                          <a:pPr algn="ctr"/>
                          <a:r>
                            <a:rPr lang="pt-PT" dirty="0"/>
                            <a:t>2.4 GHz</a:t>
                          </a:r>
                        </a:p>
                      </a:txBody>
                      <a:tcPr/>
                    </a:tc>
                    <a:tc>
                      <a:txBody>
                        <a:bodyPr/>
                        <a:lstStyle/>
                        <a:p>
                          <a:pPr algn="ctr"/>
                          <a:r>
                            <a:rPr lang="pt-PT" dirty="0"/>
                            <a:t>1.25 – 20 MHz</a:t>
                          </a:r>
                        </a:p>
                      </a:txBody>
                      <a:tcPr/>
                    </a:tc>
                    <a:tc>
                      <a:txBody>
                        <a:bodyPr/>
                        <a:lstStyle/>
                        <a:p>
                          <a:pPr algn="ctr"/>
                          <a:r>
                            <a:rPr lang="pt-PT" dirty="0"/>
                            <a:t>100 mW</a:t>
                          </a:r>
                        </a:p>
                      </a:txBody>
                      <a:tcPr/>
                    </a:tc>
                    <a:extLst>
                      <a:ext uri="{0D108BD9-81ED-4DB2-BD59-A6C34878D82A}">
                        <a16:rowId xmlns:a16="http://schemas.microsoft.com/office/drawing/2014/main" val="234028722"/>
                      </a:ext>
                    </a:extLst>
                  </a:tr>
                  <a:tr h="370840">
                    <a:tc>
                      <a:txBody>
                        <a:bodyPr/>
                        <a:lstStyle/>
                        <a:p>
                          <a:pPr algn="ctr"/>
                          <a:r>
                            <a:rPr lang="pt-PT" dirty="0"/>
                            <a:t>GNSS</a:t>
                          </a:r>
                        </a:p>
                      </a:txBody>
                      <a:tcPr/>
                    </a:tc>
                    <a:tc>
                      <a:txBody>
                        <a:bodyPr/>
                        <a:lstStyle/>
                        <a:p>
                          <a:pPr algn="ctr"/>
                          <a:r>
                            <a:rPr lang="pt-PT" dirty="0"/>
                            <a:t>L-</a:t>
                          </a:r>
                          <a:r>
                            <a:rPr lang="pt-PT" dirty="0" err="1"/>
                            <a:t>band</a:t>
                          </a:r>
                          <a:endParaRPr lang="pt-PT" dirty="0"/>
                        </a:p>
                      </a:txBody>
                      <a:tcPr/>
                    </a:tc>
                    <a:tc>
                      <a:txBody>
                        <a:bodyPr/>
                        <a:lstStyle/>
                        <a:p>
                          <a:pPr algn="ctr"/>
                          <a:r>
                            <a:rPr lang="pt-PT" dirty="0"/>
                            <a:t>1 – 10 MHz</a:t>
                          </a:r>
                        </a:p>
                      </a:txBody>
                      <a:tcPr/>
                    </a:tc>
                    <a:tc>
                      <a:txBody>
                        <a:bodyPr/>
                        <a:lstStyle/>
                        <a:p>
                          <a:pPr algn="ctr"/>
                          <a:r>
                            <a:rPr lang="pt-PT" dirty="0"/>
                            <a:t>200 W</a:t>
                          </a:r>
                        </a:p>
                      </a:txBody>
                      <a:tcPr/>
                    </a:tc>
                    <a:extLst>
                      <a:ext uri="{0D108BD9-81ED-4DB2-BD59-A6C34878D82A}">
                        <a16:rowId xmlns:a16="http://schemas.microsoft.com/office/drawing/2014/main" val="2091887461"/>
                      </a:ext>
                    </a:extLst>
                  </a:tr>
                  <a:tr h="640080">
                    <a:tc>
                      <a:txBody>
                        <a:bodyPr/>
                        <a:lstStyle/>
                        <a:p>
                          <a:pPr algn="ctr"/>
                          <a:r>
                            <a:rPr lang="pt-PT" dirty="0" err="1"/>
                            <a:t>Satelitte</a:t>
                          </a:r>
                          <a:r>
                            <a:rPr lang="pt-PT" dirty="0"/>
                            <a:t> SAR (COSMO-</a:t>
                          </a:r>
                          <a:r>
                            <a:rPr lang="pt-PT" dirty="0" err="1"/>
                            <a:t>SkyMed</a:t>
                          </a:r>
                          <a:r>
                            <a:rPr lang="pt-PT" dirty="0"/>
                            <a:t>)</a:t>
                          </a:r>
                        </a:p>
                      </a:txBody>
                      <a:tcPr/>
                    </a:tc>
                    <a:tc>
                      <a:txBody>
                        <a:bodyPr/>
                        <a:lstStyle/>
                        <a:p>
                          <a:pPr algn="ctr"/>
                          <a:r>
                            <a:rPr lang="pt-PT" dirty="0"/>
                            <a:t>9.6 GHz</a:t>
                          </a:r>
                        </a:p>
                      </a:txBody>
                      <a:tcPr/>
                    </a:tc>
                    <a:tc>
                      <a:txBody>
                        <a:bodyPr/>
                        <a:lstStyle/>
                        <a:p>
                          <a:pPr algn="ctr"/>
                          <a:r>
                            <a:rPr lang="pt-PT" dirty="0"/>
                            <a:t>400 MHz</a:t>
                          </a:r>
                        </a:p>
                      </a:txBody>
                      <a:tcPr/>
                    </a:tc>
                    <a:tc>
                      <a:txBody>
                        <a:bodyPr/>
                        <a:lstStyle/>
                        <a:p>
                          <a:pPr algn="ctr"/>
                          <a:r>
                            <a:rPr lang="pt-PT" dirty="0"/>
                            <a:t>28 MW</a:t>
                          </a:r>
                        </a:p>
                      </a:txBody>
                      <a:tcPr/>
                    </a:tc>
                    <a:extLst>
                      <a:ext uri="{0D108BD9-81ED-4DB2-BD59-A6C34878D82A}">
                        <a16:rowId xmlns:a16="http://schemas.microsoft.com/office/drawing/2014/main" val="253663575"/>
                      </a:ext>
                    </a:extLst>
                  </a:tr>
                </a:tbl>
              </a:graphicData>
            </a:graphic>
          </p:graphicFrame>
        </mc:Fallback>
      </mc:AlternateContent>
    </p:spTree>
    <p:extLst>
      <p:ext uri="{BB962C8B-B14F-4D97-AF65-F5344CB8AC3E}">
        <p14:creationId xmlns:p14="http://schemas.microsoft.com/office/powerpoint/2010/main" val="4068181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52</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268760"/>
            <a:ext cx="8492885" cy="523220"/>
          </a:xfrm>
          <a:prstGeom prst="rect">
            <a:avLst/>
          </a:prstGeom>
        </p:spPr>
        <p:txBody>
          <a:bodyPr wrap="square">
            <a:spAutoFit/>
          </a:bodyPr>
          <a:lstStyle/>
          <a:p>
            <a:r>
              <a:rPr lang="pt-PT" sz="2800" b="1" dirty="0"/>
              <a:t>Função de Ambiguidade</a:t>
            </a:r>
          </a:p>
        </p:txBody>
      </p:sp>
      <p:sp>
        <p:nvSpPr>
          <p:cNvPr id="6" name="Rectangle 1">
            <a:extLst>
              <a:ext uri="{FF2B5EF4-FFF2-40B4-BE49-F238E27FC236}">
                <a16:creationId xmlns:a16="http://schemas.microsoft.com/office/drawing/2014/main" id="{43D201BB-21F2-43CA-8821-4FEC8D728C2C}"/>
              </a:ext>
            </a:extLst>
          </p:cNvPr>
          <p:cNvSpPr>
            <a:spLocks noChangeArrowheads="1"/>
          </p:cNvSpPr>
          <p:nvPr/>
        </p:nvSpPr>
        <p:spPr bwMode="auto">
          <a:xfrm flipH="1">
            <a:off x="755576" y="1988840"/>
            <a:ext cx="7560840" cy="1292662"/>
          </a:xfrm>
          <a:prstGeom prst="rect">
            <a:avLst/>
          </a:prstGeom>
          <a:noFill/>
          <a:ln>
            <a:noFill/>
          </a:ln>
          <a:effectLst/>
        </p:spPr>
        <p:txBody>
          <a:bodyPr vert="horz" wrap="square" lIns="0" tIns="0" rIns="0" bIns="0" numCol="1" anchor="ctr" anchorCtr="0" compatLnSpc="1">
            <a:prstTxWarp prst="textNoShape">
              <a:avLst/>
            </a:prstTxWarp>
            <a:spAutoFit/>
          </a:bodyPr>
          <a:lstStyle/>
          <a:p>
            <a:pPr lvl="0"/>
            <a:r>
              <a:rPr lang="en-US" altLang="pt-PT" sz="2000" dirty="0">
                <a:latin typeface="+mn-lt"/>
                <a:cs typeface="Arial" panose="020B0604020202020204" pitchFamily="34" charset="0"/>
              </a:rPr>
              <a:t>A </a:t>
            </a:r>
            <a:r>
              <a:rPr lang="en-US" altLang="pt-PT" sz="2000" dirty="0" err="1">
                <a:latin typeface="+mn-lt"/>
                <a:cs typeface="Arial" panose="020B0604020202020204" pitchFamily="34" charset="0"/>
              </a:rPr>
              <a:t>função</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ambiguidade</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fornece</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uma</a:t>
            </a:r>
            <a:r>
              <a:rPr lang="en-US" altLang="pt-PT" sz="2000" dirty="0">
                <a:latin typeface="+mn-lt"/>
                <a:cs typeface="Arial" panose="020B0604020202020204" pitchFamily="34" charset="0"/>
              </a:rPr>
              <a:t> forma </a:t>
            </a:r>
            <a:r>
              <a:rPr lang="en-US" altLang="pt-PT" sz="2000" dirty="0" err="1">
                <a:latin typeface="+mn-lt"/>
                <a:cs typeface="Arial" panose="020B0604020202020204" pitchFamily="34" charset="0"/>
              </a:rPr>
              <a:t>elegante</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mostrar</a:t>
            </a:r>
            <a:r>
              <a:rPr lang="en-US" altLang="pt-PT" sz="2000" dirty="0">
                <a:latin typeface="+mn-lt"/>
                <a:cs typeface="Arial" panose="020B0604020202020204" pitchFamily="34" charset="0"/>
              </a:rPr>
              <a:t> as </a:t>
            </a:r>
            <a:r>
              <a:rPr lang="en-US" altLang="pt-PT" sz="2000" dirty="0" err="1">
                <a:latin typeface="+mn-lt"/>
                <a:cs typeface="Arial" panose="020B0604020202020204" pitchFamily="34" charset="0"/>
              </a:rPr>
              <a:t>propriedades</a:t>
            </a:r>
            <a:r>
              <a:rPr lang="en-US" altLang="pt-PT" sz="2000" dirty="0">
                <a:latin typeface="+mn-lt"/>
                <a:cs typeface="Arial" panose="020B0604020202020204" pitchFamily="34" charset="0"/>
              </a:rPr>
              <a:t> do </a:t>
            </a:r>
            <a:r>
              <a:rPr lang="en-US" altLang="pt-PT" sz="2000" dirty="0" err="1">
                <a:latin typeface="+mn-lt"/>
                <a:cs typeface="Arial" panose="020B0604020202020204" pitchFamily="34" charset="0"/>
              </a:rPr>
              <a:t>sinal</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como</a:t>
            </a:r>
            <a:r>
              <a:rPr lang="en-US" altLang="pt-PT" sz="2000" dirty="0">
                <a:latin typeface="+mn-lt"/>
                <a:cs typeface="Arial" panose="020B0604020202020204" pitchFamily="34" charset="0"/>
              </a:rPr>
              <a:t> a </a:t>
            </a:r>
            <a:r>
              <a:rPr lang="en-US" altLang="pt-PT" sz="2000" dirty="0" err="1">
                <a:latin typeface="+mn-lt"/>
                <a:cs typeface="Arial" panose="020B0604020202020204" pitchFamily="34" charset="0"/>
              </a:rPr>
              <a:t>resolução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ambiguidades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estrutura</a:t>
            </a:r>
            <a:r>
              <a:rPr lang="en-US" altLang="pt-PT" sz="2000" dirty="0">
                <a:latin typeface="+mn-lt"/>
                <a:cs typeface="Arial" panose="020B0604020202020204" pitchFamily="34" charset="0"/>
              </a:rPr>
              <a:t> dos sidelobes, </a:t>
            </a:r>
            <a:r>
              <a:rPr lang="en-US" altLang="pt-PT" sz="2000" dirty="0" err="1">
                <a:latin typeface="+mn-lt"/>
                <a:cs typeface="Arial" panose="020B0604020202020204" pitchFamily="34" charset="0"/>
              </a:rPr>
              <a:t>tudo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em</a:t>
            </a:r>
            <a:r>
              <a:rPr lang="en-US" altLang="pt-PT" sz="2000" dirty="0">
                <a:latin typeface="+mn-lt"/>
                <a:cs typeface="Arial" panose="020B0604020202020204" pitchFamily="34" charset="0"/>
              </a:rPr>
              <a:t> range e </a:t>
            </a:r>
            <a:r>
              <a:rPr lang="en-US" altLang="pt-PT" sz="2000" dirty="0" err="1">
                <a:latin typeface="+mn-lt"/>
                <a:cs typeface="Arial" panose="020B0604020202020204" pitchFamily="34" charset="0"/>
              </a:rPr>
              <a:t>em</a:t>
            </a:r>
            <a:r>
              <a:rPr lang="en-US" altLang="pt-PT" sz="2000" dirty="0">
                <a:latin typeface="+mn-lt"/>
                <a:cs typeface="Arial" panose="020B0604020202020204" pitchFamily="34" charset="0"/>
              </a:rPr>
              <a:t> Doppler.</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600" b="0" i="0" u="none" strike="noStrike" cap="none" normalizeH="0" baseline="0" dirty="0">
                <a:ln>
                  <a:noFill/>
                </a:ln>
                <a:solidFill>
                  <a:schemeClr val="tx1"/>
                </a:solidFill>
                <a:effectLst/>
              </a:rPr>
            </a:b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Resultado de imagem para ambiguity function">
            <a:extLst>
              <a:ext uri="{FF2B5EF4-FFF2-40B4-BE49-F238E27FC236}">
                <a16:creationId xmlns:a16="http://schemas.microsoft.com/office/drawing/2014/main" id="{2AA4F0D0-723B-48C5-B120-DF1644CFF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140968"/>
            <a:ext cx="3960440" cy="297033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4CCEEA1-25DE-442F-A926-502FF7FD5F11}"/>
              </a:ext>
            </a:extLst>
          </p:cNvPr>
          <p:cNvSpPr txBox="1"/>
          <p:nvPr/>
        </p:nvSpPr>
        <p:spPr>
          <a:xfrm>
            <a:off x="4283968" y="6111298"/>
            <a:ext cx="3960440" cy="276999"/>
          </a:xfrm>
          <a:prstGeom prst="rect">
            <a:avLst/>
          </a:prstGeom>
          <a:noFill/>
        </p:spPr>
        <p:txBody>
          <a:bodyPr wrap="square" rtlCol="0">
            <a:spAutoFit/>
          </a:bodyPr>
          <a:lstStyle/>
          <a:p>
            <a:r>
              <a:rPr lang="pt-PT" sz="1200" dirty="0"/>
              <a:t>Função de ambiguidade típica de VHF FM</a:t>
            </a:r>
          </a:p>
        </p:txBody>
      </p:sp>
      <p:sp>
        <p:nvSpPr>
          <p:cNvPr id="9" name="Marcador de Posição de Conteúdo 7167">
            <a:extLst>
              <a:ext uri="{FF2B5EF4-FFF2-40B4-BE49-F238E27FC236}">
                <a16:creationId xmlns:a16="http://schemas.microsoft.com/office/drawing/2014/main" id="{B2173E62-0E6E-4892-A783-0F806853FB73}"/>
              </a:ext>
            </a:extLst>
          </p:cNvPr>
          <p:cNvSpPr txBox="1">
            <a:spLocks/>
          </p:cNvSpPr>
          <p:nvPr/>
        </p:nvSpPr>
        <p:spPr bwMode="auto">
          <a:xfrm>
            <a:off x="1403648" y="260647"/>
            <a:ext cx="7488392" cy="67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Iluminadores de Oportunidade</a:t>
            </a:r>
          </a:p>
          <a:p>
            <a:pPr lvl="1" algn="r"/>
            <a:endParaRPr lang="pt-PT" dirty="0"/>
          </a:p>
        </p:txBody>
      </p:sp>
    </p:spTree>
    <p:extLst>
      <p:ext uri="{BB962C8B-B14F-4D97-AF65-F5344CB8AC3E}">
        <p14:creationId xmlns:p14="http://schemas.microsoft.com/office/powerpoint/2010/main" val="2632044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53</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268760"/>
            <a:ext cx="8492885" cy="523220"/>
          </a:xfrm>
          <a:prstGeom prst="rect">
            <a:avLst/>
          </a:prstGeom>
        </p:spPr>
        <p:txBody>
          <a:bodyPr wrap="square">
            <a:spAutoFit/>
          </a:bodyPr>
          <a:lstStyle/>
          <a:p>
            <a:r>
              <a:rPr lang="pt-PT" sz="2800" b="1" dirty="0"/>
              <a:t>Conclusões</a:t>
            </a:r>
          </a:p>
        </p:txBody>
      </p:sp>
      <p:sp>
        <p:nvSpPr>
          <p:cNvPr id="6" name="Rectangle 1">
            <a:extLst>
              <a:ext uri="{FF2B5EF4-FFF2-40B4-BE49-F238E27FC236}">
                <a16:creationId xmlns:a16="http://schemas.microsoft.com/office/drawing/2014/main" id="{43D201BB-21F2-43CA-8821-4FEC8D728C2C}"/>
              </a:ext>
            </a:extLst>
          </p:cNvPr>
          <p:cNvSpPr>
            <a:spLocks noChangeArrowheads="1"/>
          </p:cNvSpPr>
          <p:nvPr/>
        </p:nvSpPr>
        <p:spPr bwMode="auto">
          <a:xfrm flipH="1">
            <a:off x="683568" y="1898607"/>
            <a:ext cx="7560840" cy="3447098"/>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lvl="0" indent="-285750">
              <a:buFont typeface="Arial" panose="020B0604020202020204" pitchFamily="34" charset="0"/>
              <a:buChar char="•"/>
            </a:pPr>
            <a:r>
              <a:rPr lang="pt-PT" altLang="pt-PT" sz="2000" dirty="0">
                <a:latin typeface="+mn-lt"/>
                <a:cs typeface="Arial" panose="020B0604020202020204" pitchFamily="34" charset="0"/>
              </a:rPr>
              <a:t>Os parâmetros-chave para radares passivos são a densidade de potência no alvo, a natureza da onda e a cobertura.</a:t>
            </a:r>
            <a:endParaRPr lang="en-US" altLang="pt-PT" sz="2000" dirty="0">
              <a:latin typeface="+mn-lt"/>
              <a:cs typeface="Arial" panose="020B0604020202020204" pitchFamily="34" charset="0"/>
            </a:endParaRPr>
          </a:p>
          <a:p>
            <a:pPr marL="285750" lvl="0" indent="-285750">
              <a:buFont typeface="Arial" panose="020B0604020202020204" pitchFamily="34" charset="0"/>
              <a:buChar char="•"/>
            </a:pPr>
            <a:r>
              <a:rPr lang="en-US" altLang="pt-PT" sz="2000" dirty="0">
                <a:latin typeface="+mn-lt"/>
                <a:cs typeface="Arial" panose="020B0604020202020204" pitchFamily="34" charset="0"/>
              </a:rPr>
              <a:t>O </a:t>
            </a:r>
            <a:r>
              <a:rPr lang="en-US" altLang="pt-PT" sz="2000" dirty="0" err="1">
                <a:latin typeface="+mn-lt"/>
                <a:cs typeface="Arial" panose="020B0604020202020204" pitchFamily="34" charset="0"/>
              </a:rPr>
              <a:t>efeito</a:t>
            </a:r>
            <a:r>
              <a:rPr lang="en-US" altLang="pt-PT" sz="2000" dirty="0">
                <a:latin typeface="+mn-lt"/>
                <a:cs typeface="Arial" panose="020B0604020202020204" pitchFamily="34" charset="0"/>
              </a:rPr>
              <a:t> da </a:t>
            </a:r>
            <a:r>
              <a:rPr lang="en-US" altLang="pt-PT" sz="2000" dirty="0" err="1">
                <a:latin typeface="+mn-lt"/>
                <a:cs typeface="Arial" panose="020B0604020202020204" pitchFamily="34" charset="0"/>
              </a:rPr>
              <a:t>cobertura</a:t>
            </a:r>
            <a:r>
              <a:rPr lang="en-US" altLang="pt-PT" sz="2000" dirty="0">
                <a:latin typeface="+mn-lt"/>
                <a:cs typeface="Arial" panose="020B0604020202020204" pitchFamily="34" charset="0"/>
              </a:rPr>
              <a:t> do </a:t>
            </a:r>
            <a:r>
              <a:rPr lang="en-US" altLang="pt-PT" sz="2000" dirty="0" err="1">
                <a:latin typeface="+mn-lt"/>
                <a:cs typeface="Arial" panose="020B0604020202020204" pitchFamily="34" charset="0"/>
              </a:rPr>
              <a:t>plano</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elevação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os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iluminadores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terrestres</a:t>
            </a:r>
            <a:r>
              <a:rPr lang="en-US" altLang="pt-PT" sz="2000" dirty="0">
                <a:latin typeface="+mn-lt"/>
                <a:cs typeface="Arial" panose="020B0604020202020204" pitchFamily="34" charset="0"/>
              </a:rPr>
              <a:t> é </a:t>
            </a:r>
            <a:r>
              <a:rPr lang="en-US" altLang="pt-PT" sz="2000" dirty="0" err="1">
                <a:latin typeface="+mn-lt"/>
                <a:cs typeface="Arial" panose="020B0604020202020204" pitchFamily="34" charset="0"/>
              </a:rPr>
              <a:t>uma</a:t>
            </a:r>
            <a:r>
              <a:rPr lang="en-US" altLang="pt-PT" sz="2000" dirty="0">
                <a:latin typeface="+mn-lt"/>
                <a:cs typeface="Arial" panose="020B0604020202020204" pitchFamily="34" charset="0"/>
              </a:rPr>
              <a:t> Limitação </a:t>
            </a:r>
            <a:r>
              <a:rPr lang="en-US" altLang="pt-PT" sz="2000" dirty="0" err="1">
                <a:latin typeface="+mn-lt"/>
                <a:cs typeface="Arial" panose="020B0604020202020204" pitchFamily="34" charset="0"/>
              </a:rPr>
              <a:t>significativa</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particularmente</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na</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deteção</a:t>
            </a:r>
            <a:r>
              <a:rPr lang="en-US" altLang="pt-PT" sz="2000" dirty="0">
                <a:latin typeface="+mn-lt"/>
                <a:cs typeface="Arial" panose="020B0604020202020204" pitchFamily="34" charset="0"/>
              </a:rPr>
              <a:t> e </a:t>
            </a:r>
            <a:r>
              <a:rPr lang="en-US" altLang="pt-PT" sz="2000" dirty="0" err="1">
                <a:latin typeface="+mn-lt"/>
                <a:cs typeface="Arial" panose="020B0604020202020204" pitchFamily="34" charset="0"/>
              </a:rPr>
              <a:t>seguimento</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alvos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aéreos</a:t>
            </a:r>
            <a:r>
              <a:rPr lang="en-US" altLang="pt-PT" sz="2000" dirty="0">
                <a:latin typeface="+mn-lt"/>
                <a:cs typeface="Arial" panose="020B0604020202020204" pitchFamily="34" charset="0"/>
              </a:rPr>
              <a:t> com </a:t>
            </a:r>
            <a:r>
              <a:rPr lang="en-US" altLang="pt-PT" sz="2000" dirty="0" err="1">
                <a:latin typeface="+mn-lt"/>
                <a:cs typeface="Arial" panose="020B0604020202020204" pitchFamily="34" charset="0"/>
              </a:rPr>
              <a:t>grandes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ângulos</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elevação</a:t>
            </a:r>
            <a:r>
              <a:rPr lang="en-US" altLang="pt-PT" sz="2000" dirty="0">
                <a:latin typeface="+mn-lt"/>
                <a:cs typeface="Arial" panose="020B0604020202020204" pitchFamily="34" charset="0"/>
              </a:rPr>
              <a:t>;</a:t>
            </a:r>
          </a:p>
          <a:p>
            <a:pPr marL="285750" lvl="0" indent="-285750">
              <a:buFont typeface="Arial" panose="020B0604020202020204" pitchFamily="34" charset="0"/>
              <a:buChar char="•"/>
            </a:pPr>
            <a:r>
              <a:rPr lang="en-US" altLang="pt-PT" sz="2000" dirty="0" err="1">
                <a:latin typeface="+mn-lt"/>
                <a:cs typeface="Arial" panose="020B0604020202020204" pitchFamily="34" charset="0"/>
              </a:rPr>
              <a:t>Os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sinais</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satélites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geostacionários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são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significamente</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mais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fracos</a:t>
            </a:r>
            <a:r>
              <a:rPr lang="en-US" altLang="pt-PT" sz="2000" dirty="0">
                <a:latin typeface="+mn-lt"/>
                <a:cs typeface="Arial" panose="020B0604020202020204" pitchFamily="34" charset="0"/>
              </a:rPr>
              <a:t>, mas </a:t>
            </a:r>
            <a:r>
              <a:rPr lang="en-US" altLang="pt-PT" sz="2000" dirty="0" err="1">
                <a:latin typeface="+mn-lt"/>
                <a:cs typeface="Arial" panose="020B0604020202020204" pitchFamily="34" charset="0"/>
              </a:rPr>
              <a:t>permitem</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uma</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iluminação</a:t>
            </a:r>
            <a:r>
              <a:rPr lang="en-US" altLang="pt-PT" sz="2000" dirty="0">
                <a:latin typeface="+mn-lt"/>
                <a:cs typeface="Arial" panose="020B0604020202020204" pitchFamily="34" charset="0"/>
              </a:rPr>
              <a:t> continua;</a:t>
            </a:r>
          </a:p>
          <a:p>
            <a:pPr marL="285750" lvl="0" indent="-285750">
              <a:buFont typeface="Arial" panose="020B0604020202020204" pitchFamily="34" charset="0"/>
              <a:buChar char="•"/>
            </a:pPr>
            <a:r>
              <a:rPr lang="en-US" altLang="pt-PT" sz="2000" dirty="0" err="1">
                <a:latin typeface="+mn-lt"/>
                <a:cs typeface="Arial" panose="020B0604020202020204" pitchFamily="34" charset="0"/>
              </a:rPr>
              <a:t>Os</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sinais</a:t>
            </a:r>
            <a:r>
              <a:rPr lang="en-US" altLang="pt-PT" sz="2000" dirty="0">
                <a:latin typeface="+mn-lt"/>
                <a:cs typeface="Arial" panose="020B0604020202020204" pitchFamily="34" charset="0"/>
              </a:rPr>
              <a:t> de SAR </a:t>
            </a:r>
            <a:r>
              <a:rPr lang="en-US" altLang="pt-PT" sz="2000" dirty="0" err="1">
                <a:latin typeface="+mn-lt"/>
                <a:cs typeface="Arial" panose="020B0604020202020204" pitchFamily="34" charset="0"/>
              </a:rPr>
              <a:t>têm</a:t>
            </a:r>
            <a:r>
              <a:rPr lang="en-US" altLang="pt-PT" sz="2000" dirty="0">
                <a:latin typeface="+mn-lt"/>
                <a:cs typeface="Arial" panose="020B0604020202020204" pitchFamily="34" charset="0"/>
              </a:rPr>
              <a:t> a </a:t>
            </a:r>
            <a:r>
              <a:rPr lang="en-US" altLang="pt-PT" sz="2000" dirty="0" err="1">
                <a:latin typeface="+mn-lt"/>
                <a:cs typeface="Arial" panose="020B0604020202020204" pitchFamily="34" charset="0"/>
              </a:rPr>
              <a:t>vantagem</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estar</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optimizados</a:t>
            </a:r>
            <a:r>
              <a:rPr lang="en-US" altLang="pt-PT" sz="2000" dirty="0">
                <a:latin typeface="+mn-lt"/>
                <a:cs typeface="Arial" panose="020B0604020202020204" pitchFamily="34" charset="0"/>
              </a:rPr>
              <a:t> para </a:t>
            </a:r>
            <a:r>
              <a:rPr lang="en-US" altLang="pt-PT" sz="2000" dirty="0" err="1">
                <a:latin typeface="+mn-lt"/>
                <a:cs typeface="Arial" panose="020B0604020202020204" pitchFamily="34" charset="0"/>
              </a:rPr>
              <a:t>efeitos</a:t>
            </a:r>
            <a:r>
              <a:rPr lang="en-US" altLang="pt-PT" sz="2000" dirty="0">
                <a:latin typeface="+mn-lt"/>
                <a:cs typeface="Arial" panose="020B0604020202020204" pitchFamily="34" charset="0"/>
              </a:rPr>
              <a:t> de radar e </a:t>
            </a:r>
            <a:r>
              <a:rPr lang="en-US" altLang="pt-PT" sz="2000" dirty="0" err="1">
                <a:latin typeface="+mn-lt"/>
                <a:cs typeface="Arial" panose="020B0604020202020204" pitchFamily="34" charset="0"/>
              </a:rPr>
              <a:t>grande</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densidade</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potência</a:t>
            </a:r>
            <a:r>
              <a:rPr lang="en-US" altLang="pt-PT" sz="2000" dirty="0">
                <a:latin typeface="+mn-lt"/>
                <a:cs typeface="Arial" panose="020B0604020202020204" pitchFamily="34" charset="0"/>
              </a:rPr>
              <a:t> no </a:t>
            </a:r>
            <a:r>
              <a:rPr lang="en-US" altLang="pt-PT" sz="2000" dirty="0" err="1">
                <a:latin typeface="+mn-lt"/>
                <a:cs typeface="Arial" panose="020B0604020202020204" pitchFamily="34" charset="0"/>
              </a:rPr>
              <a:t>alvo</a:t>
            </a:r>
            <a:r>
              <a:rPr lang="en-US" altLang="pt-PT" sz="2000" dirty="0">
                <a:latin typeface="+mn-lt"/>
                <a:cs typeface="Arial" panose="020B0604020202020204" pitchFamily="34" charset="0"/>
              </a:rPr>
              <a:t>, mas a </a:t>
            </a:r>
            <a:r>
              <a:rPr lang="en-US" altLang="pt-PT" sz="2000" dirty="0" err="1">
                <a:latin typeface="+mn-lt"/>
                <a:cs typeface="Arial" panose="020B0604020202020204" pitchFamily="34" charset="0"/>
              </a:rPr>
              <a:t>iluminação</a:t>
            </a:r>
            <a:r>
              <a:rPr lang="en-US" altLang="pt-PT" sz="2000" dirty="0">
                <a:latin typeface="+mn-lt"/>
                <a:cs typeface="Arial" panose="020B0604020202020204" pitchFamily="34" charset="0"/>
              </a:rPr>
              <a:t> é </a:t>
            </a:r>
            <a:r>
              <a:rPr lang="en-US" altLang="pt-PT" sz="2000" dirty="0" err="1">
                <a:latin typeface="+mn-lt"/>
                <a:cs typeface="Arial" panose="020B0604020202020204" pitchFamily="34" charset="0"/>
              </a:rPr>
              <a:t>pouco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abrangente</a:t>
            </a:r>
            <a:r>
              <a:rPr lang="en-US" altLang="pt-PT" sz="2000" dirty="0">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600" b="0" i="0" u="none" strike="noStrike" cap="none" normalizeH="0" baseline="0" dirty="0">
                <a:ln>
                  <a:noFill/>
                </a:ln>
                <a:solidFill>
                  <a:schemeClr val="tx1"/>
                </a:solidFill>
                <a:effectLst/>
              </a:rPr>
            </a:b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7" name="Marcador de Posição de Conteúdo 7167">
            <a:extLst>
              <a:ext uri="{FF2B5EF4-FFF2-40B4-BE49-F238E27FC236}">
                <a16:creationId xmlns:a16="http://schemas.microsoft.com/office/drawing/2014/main" id="{25E86097-602E-4F14-87AD-C84C93EC0FA8}"/>
              </a:ext>
            </a:extLst>
          </p:cNvPr>
          <p:cNvSpPr txBox="1">
            <a:spLocks/>
          </p:cNvSpPr>
          <p:nvPr/>
        </p:nvSpPr>
        <p:spPr bwMode="auto">
          <a:xfrm>
            <a:off x="1403648" y="260647"/>
            <a:ext cx="7488392" cy="67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Iluminadores de Oportunidade</a:t>
            </a:r>
          </a:p>
          <a:p>
            <a:pPr lvl="1" algn="r"/>
            <a:endParaRPr lang="pt-PT" dirty="0"/>
          </a:p>
        </p:txBody>
      </p:sp>
    </p:spTree>
    <p:extLst>
      <p:ext uri="{BB962C8B-B14F-4D97-AF65-F5344CB8AC3E}">
        <p14:creationId xmlns:p14="http://schemas.microsoft.com/office/powerpoint/2010/main" val="9104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9BF35F-9A8B-4CEC-932D-9A486ACDAF5D}" type="slidenum">
              <a:rPr kumimoji="0" lang="pt-PT" altLang="pt-PT" sz="10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pt-PT" altLang="pt-PT" sz="1000" b="0" i="0" u="none" strike="noStrike" kern="1200" cap="none" spc="0" normalizeH="0" baseline="0" noProof="0">
              <a:ln>
                <a:noFill/>
              </a:ln>
              <a:solidFill>
                <a:srgbClr val="898989"/>
              </a:solidFill>
              <a:effectLst/>
              <a:uLnTx/>
              <a:uFillTx/>
              <a:latin typeface="Calibri" pitchFamily="34" charset="0"/>
              <a:ea typeface="+mn-ea"/>
              <a:cs typeface="+mn-cs"/>
            </a:endParaRPr>
          </a:p>
        </p:txBody>
      </p:sp>
      <p:graphicFrame>
        <p:nvGraphicFramePr>
          <p:cNvPr id="2" name="Diagrama 1"/>
          <p:cNvGraphicFramePr/>
          <p:nvPr>
            <p:extLst>
              <p:ext uri="{D42A27DB-BD31-4B8C-83A1-F6EECF244321}">
                <p14:modId xmlns:p14="http://schemas.microsoft.com/office/powerpoint/2010/main" val="718867927"/>
              </p:ext>
            </p:extLst>
          </p:nvPr>
        </p:nvGraphicFramePr>
        <p:xfrm>
          <a:off x="755576" y="1268760"/>
          <a:ext cx="756084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e Conteúdo 7167">
            <a:extLst>
              <a:ext uri="{FF2B5EF4-FFF2-40B4-BE49-F238E27FC236}">
                <a16:creationId xmlns:a16="http://schemas.microsoft.com/office/drawing/2014/main" id="{F455F486-0846-4707-AB95-638E22970AF4}"/>
              </a:ext>
            </a:extLst>
          </p:cNvPr>
          <p:cNvSpPr txBox="1">
            <a:spLocks/>
          </p:cNvSpPr>
          <p:nvPr/>
        </p:nvSpPr>
        <p:spPr bwMode="auto">
          <a:xfrm>
            <a:off x="1403648" y="764704"/>
            <a:ext cx="7488392"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dirty="0"/>
              <a:t>Agenda</a:t>
            </a:r>
          </a:p>
        </p:txBody>
      </p:sp>
    </p:spTree>
    <p:extLst>
      <p:ext uri="{BB962C8B-B14F-4D97-AF65-F5344CB8AC3E}">
        <p14:creationId xmlns:p14="http://schemas.microsoft.com/office/powerpoint/2010/main" val="1784921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 name="Marcador de Posição de Conteúdo 7167"/>
          <p:cNvSpPr>
            <a:spLocks noGrp="1"/>
          </p:cNvSpPr>
          <p:nvPr>
            <p:ph idx="12"/>
          </p:nvPr>
        </p:nvSpPr>
        <p:spPr>
          <a:xfrm>
            <a:off x="1403648" y="260648"/>
            <a:ext cx="7488392" cy="617328"/>
          </a:xfrm>
        </p:spPr>
        <p:txBody>
          <a:bodyPr>
            <a:normAutofit/>
          </a:bodyPr>
          <a:lstStyle/>
          <a:p>
            <a:pPr lvl="1" algn="r"/>
            <a:r>
              <a:rPr lang="pt-PT" sz="3000" dirty="0">
                <a:latin typeface="Calibri" panose="020F0502020204030204" pitchFamily="34" charset="0"/>
                <a:cs typeface="Calibri" panose="020F0502020204030204" pitchFamily="34" charset="0"/>
              </a:rPr>
              <a:t>Equação radar </a:t>
            </a:r>
            <a:r>
              <a:rPr lang="pt-PT" sz="3000" dirty="0" err="1">
                <a:latin typeface="Calibri" panose="020F0502020204030204" pitchFamily="34" charset="0"/>
                <a:cs typeface="Calibri" panose="020F0502020204030204" pitchFamily="34" charset="0"/>
              </a:rPr>
              <a:t>biestática</a:t>
            </a:r>
            <a:endParaRPr lang="pt-PT" sz="3000" dirty="0">
              <a:latin typeface="Calibri" panose="020F0502020204030204" pitchFamily="34" charset="0"/>
              <a:cs typeface="Calibri" panose="020F0502020204030204" pitchFamily="34" charset="0"/>
            </a:endParaRPr>
          </a:p>
          <a:p>
            <a:pPr lvl="1" algn="r"/>
            <a:endParaRPr lang="pt-PT" dirty="0"/>
          </a:p>
        </p:txBody>
      </p:sp>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55</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393857"/>
            <a:ext cx="8492885" cy="523220"/>
          </a:xfrm>
          <a:prstGeom prst="rect">
            <a:avLst/>
          </a:prstGeom>
        </p:spPr>
        <p:txBody>
          <a:bodyPr wrap="square">
            <a:spAutoFit/>
          </a:bodyPr>
          <a:lstStyle/>
          <a:p>
            <a:r>
              <a:rPr lang="pt-PT" sz="2800" b="1" dirty="0"/>
              <a:t>Equação radar </a:t>
            </a:r>
            <a:r>
              <a:rPr lang="pt-PT" sz="2800" b="1" dirty="0" err="1"/>
              <a:t>monostática</a:t>
            </a:r>
            <a:endParaRPr lang="pt-PT" sz="2800" b="1" dirty="0"/>
          </a:p>
        </p:txBody>
      </p:sp>
      <p:sp>
        <p:nvSpPr>
          <p:cNvPr id="3" name="Rectangle 1">
            <a:extLst>
              <a:ext uri="{FF2B5EF4-FFF2-40B4-BE49-F238E27FC236}">
                <a16:creationId xmlns:a16="http://schemas.microsoft.com/office/drawing/2014/main" id="{748FAA68-701F-4D2A-A593-3D68899A8E59}"/>
              </a:ext>
            </a:extLst>
          </p:cNvPr>
          <p:cNvSpPr>
            <a:spLocks noChangeArrowheads="1"/>
          </p:cNvSpPr>
          <p:nvPr/>
        </p:nvSpPr>
        <p:spPr bwMode="auto">
          <a:xfrm flipH="1">
            <a:off x="479728" y="2093257"/>
            <a:ext cx="8331738" cy="615553"/>
          </a:xfrm>
          <a:prstGeom prst="rect">
            <a:avLst/>
          </a:prstGeom>
          <a:noFill/>
          <a:ln>
            <a:noFill/>
          </a:ln>
          <a:effectLst/>
        </p:spPr>
        <p:txBody>
          <a:bodyPr vert="horz" wrap="square" lIns="0" tIns="0" rIns="0" bIns="0" numCol="1" anchor="ctr" anchorCtr="0" compatLnSpc="1">
            <a:prstTxWarp prst="textNoShape">
              <a:avLst/>
            </a:prstTxWarp>
            <a:spAutoFit/>
          </a:bodyPr>
          <a:lstStyle/>
          <a:p>
            <a:pPr lvl="0"/>
            <a:r>
              <a:rPr lang="pt-PT" altLang="pt-PT" sz="2000" dirty="0">
                <a:latin typeface="+mn-lt"/>
                <a:cs typeface="Arial" panose="020B0604020202020204" pitchFamily="34" charset="0"/>
              </a:rPr>
              <a:t>Equação clássica do radar, resolvida em ordem ao alcance R:</a:t>
            </a:r>
            <a:br>
              <a:rPr kumimoji="0" lang="pt-PT" altLang="pt-PT" sz="700" b="0" i="0" u="none" strike="noStrike" cap="none" normalizeH="0" baseline="0" dirty="0">
                <a:ln>
                  <a:noFill/>
                </a:ln>
                <a:solidFill>
                  <a:schemeClr val="tx1"/>
                </a:solidFill>
                <a:effectLst/>
              </a:rPr>
            </a:br>
            <a:endParaRPr kumimoji="0" lang="pt-PT" altLang="pt-PT" sz="20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E49B525-FBE5-4E40-9CA2-99E6872AF588}"/>
                  </a:ext>
                </a:extLst>
              </p:cNvPr>
              <p:cNvSpPr txBox="1"/>
              <p:nvPr/>
            </p:nvSpPr>
            <p:spPr>
              <a:xfrm>
                <a:off x="3707904" y="2678032"/>
                <a:ext cx="1719189"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000" b="0" i="1" smtClean="0">
                          <a:latin typeface="Cambria Math" panose="02040503050406030204" pitchFamily="18" charset="0"/>
                        </a:rPr>
                        <m:t>𝑅</m:t>
                      </m:r>
                      <m:r>
                        <a:rPr lang="pt-PT" sz="2000" b="0" i="1" smtClean="0">
                          <a:latin typeface="Cambria Math" panose="02040503050406030204" pitchFamily="18" charset="0"/>
                        </a:rPr>
                        <m:t>=</m:t>
                      </m:r>
                      <m:rad>
                        <m:radPr>
                          <m:ctrlPr>
                            <a:rPr lang="pt-PT" sz="2000" b="0" i="1" smtClean="0">
                              <a:latin typeface="Cambria Math" panose="02040503050406030204" pitchFamily="18" charset="0"/>
                            </a:rPr>
                          </m:ctrlPr>
                        </m:radPr>
                        <m:deg>
                          <m:r>
                            <m:rPr>
                              <m:brk m:alnAt="7"/>
                            </m:rPr>
                            <a:rPr lang="pt-PT" sz="2000" b="0" i="1" smtClean="0">
                              <a:latin typeface="Cambria Math" panose="02040503050406030204" pitchFamily="18" charset="0"/>
                            </a:rPr>
                            <m:t>4</m:t>
                          </m:r>
                        </m:deg>
                        <m:e>
                          <m:f>
                            <m:fPr>
                              <m:ctrlPr>
                                <a:rPr lang="pt-PT" sz="2000" b="0" i="1" smtClean="0">
                                  <a:latin typeface="Cambria Math" panose="02040503050406030204" pitchFamily="18" charset="0"/>
                                </a:rPr>
                              </m:ctrlPr>
                            </m:fPr>
                            <m:num>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𝑃</m:t>
                                  </m:r>
                                </m:e>
                                <m:sub>
                                  <m:r>
                                    <a:rPr lang="pt-PT" sz="2000" b="0" i="1" smtClean="0">
                                      <a:latin typeface="Cambria Math" panose="02040503050406030204" pitchFamily="18" charset="0"/>
                                    </a:rPr>
                                    <m:t>𝑡</m:t>
                                  </m:r>
                                </m:sub>
                              </m:sSub>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𝐺</m:t>
                                  </m:r>
                                </m:e>
                                <m:sup>
                                  <m:r>
                                    <a:rPr lang="pt-PT" sz="2000" b="0" i="1" smtClean="0">
                                      <a:latin typeface="Cambria Math" panose="02040503050406030204" pitchFamily="18" charset="0"/>
                                    </a:rPr>
                                    <m:t>2</m:t>
                                  </m:r>
                                </m:sup>
                              </m:sSup>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ea typeface="Cambria Math" panose="02040503050406030204" pitchFamily="18" charset="0"/>
                                    </a:rPr>
                                    <m:t>𝜆</m:t>
                                  </m:r>
                                </m:e>
                                <m:sup>
                                  <m:r>
                                    <a:rPr lang="pt-PT" sz="2000" b="0" i="1" smtClean="0">
                                      <a:latin typeface="Cambria Math" panose="02040503050406030204" pitchFamily="18" charset="0"/>
                                    </a:rPr>
                                    <m:t>2</m:t>
                                  </m:r>
                                </m:sup>
                              </m:sSup>
                              <m:r>
                                <a:rPr lang="pt-PT" sz="2000" b="0" i="1" smtClean="0">
                                  <a:latin typeface="Cambria Math" panose="02040503050406030204" pitchFamily="18" charset="0"/>
                                  <a:ea typeface="Cambria Math" panose="02040503050406030204" pitchFamily="18" charset="0"/>
                                </a:rPr>
                                <m:t>𝜎</m:t>
                              </m:r>
                            </m:num>
                            <m:den>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𝑃</m:t>
                                  </m:r>
                                </m:e>
                                <m:sub>
                                  <m:r>
                                    <a:rPr lang="pt-PT" sz="2000" b="0" i="1" smtClean="0">
                                      <a:latin typeface="Cambria Math" panose="02040503050406030204" pitchFamily="18" charset="0"/>
                                    </a:rPr>
                                    <m:t>𝑟</m:t>
                                  </m:r>
                                </m:sub>
                              </m:sSub>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(4</m:t>
                                  </m:r>
                                  <m:r>
                                    <a:rPr lang="pt-PT" sz="2000" b="0" i="1" smtClean="0">
                                      <a:latin typeface="Cambria Math" panose="02040503050406030204" pitchFamily="18" charset="0"/>
                                      <a:ea typeface="Cambria Math" panose="02040503050406030204" pitchFamily="18" charset="0"/>
                                    </a:rPr>
                                    <m:t>𝜋</m:t>
                                  </m:r>
                                  <m:r>
                                    <a:rPr lang="pt-PT" sz="2000" b="0" i="1" smtClean="0">
                                      <a:latin typeface="Cambria Math" panose="02040503050406030204" pitchFamily="18" charset="0"/>
                                    </a:rPr>
                                    <m:t>)</m:t>
                                  </m:r>
                                </m:e>
                                <m:sup>
                                  <m:r>
                                    <a:rPr lang="pt-PT" sz="2000" b="0" i="1" smtClean="0">
                                      <a:latin typeface="Cambria Math" panose="02040503050406030204" pitchFamily="18" charset="0"/>
                                    </a:rPr>
                                    <m:t>3</m:t>
                                  </m:r>
                                </m:sup>
                              </m:sSup>
                            </m:den>
                          </m:f>
                        </m:e>
                      </m:rad>
                    </m:oMath>
                  </m:oMathPara>
                </a14:m>
                <a:endParaRPr lang="pt-PT" sz="2000" dirty="0"/>
              </a:p>
            </p:txBody>
          </p:sp>
        </mc:Choice>
        <mc:Fallback xmlns="">
          <p:sp>
            <p:nvSpPr>
              <p:cNvPr id="8" name="CaixaDeTexto 7">
                <a:extLst>
                  <a:ext uri="{FF2B5EF4-FFF2-40B4-BE49-F238E27FC236}">
                    <a16:creationId xmlns:a16="http://schemas.microsoft.com/office/drawing/2014/main" id="{AE49B525-FBE5-4E40-9CA2-99E6872AF588}"/>
                  </a:ext>
                </a:extLst>
              </p:cNvPr>
              <p:cNvSpPr txBox="1">
                <a:spLocks noRot="1" noChangeAspect="1" noMove="1" noResize="1" noEditPoints="1" noAdjustHandles="1" noChangeArrowheads="1" noChangeShapeType="1" noTextEdit="1"/>
              </p:cNvSpPr>
              <p:nvPr/>
            </p:nvSpPr>
            <p:spPr>
              <a:xfrm>
                <a:off x="3707904" y="2678032"/>
                <a:ext cx="1719189" cy="909352"/>
              </a:xfrm>
              <a:prstGeom prst="rect">
                <a:avLst/>
              </a:prstGeom>
              <a:blipFill>
                <a:blip r:embed="rId3"/>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14888FE-70F2-4C80-AF28-282E70228CAC}"/>
                  </a:ext>
                </a:extLst>
              </p:cNvPr>
              <p:cNvSpPr txBox="1"/>
              <p:nvPr/>
            </p:nvSpPr>
            <p:spPr>
              <a:xfrm>
                <a:off x="3131840" y="4638650"/>
                <a:ext cx="2486548"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i="1">
                              <a:latin typeface="Cambria Math" panose="02040503050406030204" pitchFamily="18" charset="0"/>
                            </a:rPr>
                            <m:t>𝑃</m:t>
                          </m:r>
                        </m:e>
                        <m:sub>
                          <m:r>
                            <a:rPr lang="pt-PT" sz="2000" b="0" i="1" smtClean="0">
                              <a:latin typeface="Cambria Math" panose="02040503050406030204" pitchFamily="18" charset="0"/>
                            </a:rPr>
                            <m:t>𝑟</m:t>
                          </m:r>
                        </m:sub>
                      </m:sSub>
                      <m:r>
                        <a:rPr lang="pt-PT" sz="2000" i="1">
                          <a:latin typeface="Cambria Math" panose="02040503050406030204" pitchFamily="18" charset="0"/>
                        </a:rPr>
                        <m:t> </m:t>
                      </m:r>
                      <m:r>
                        <a:rPr lang="pt-PT" sz="2000" b="0" i="1" smtClean="0">
                          <a:latin typeface="Cambria Math" panose="02040503050406030204" pitchFamily="18" charset="0"/>
                        </a:rPr>
                        <m:t>=</m:t>
                      </m:r>
                      <m:f>
                        <m:fPr>
                          <m:ctrlPr>
                            <a:rPr lang="pt-PT" sz="2000" b="0" i="1" smtClean="0">
                              <a:latin typeface="Cambria Math" panose="02040503050406030204" pitchFamily="18" charset="0"/>
                            </a:rPr>
                          </m:ctrlPr>
                        </m:fPr>
                        <m:num>
                          <m:sSub>
                            <m:sSubPr>
                              <m:ctrlPr>
                                <a:rPr lang="pt-PT" sz="2000" i="1">
                                  <a:latin typeface="Cambria Math" panose="02040503050406030204" pitchFamily="18" charset="0"/>
                                </a:rPr>
                              </m:ctrlPr>
                            </m:sSubPr>
                            <m:e>
                              <m:r>
                                <a:rPr lang="pt-PT" sz="2000" i="1">
                                  <a:latin typeface="Cambria Math" panose="02040503050406030204" pitchFamily="18" charset="0"/>
                                </a:rPr>
                                <m:t>𝑃</m:t>
                              </m:r>
                            </m:e>
                            <m:sub>
                              <m:r>
                                <a:rPr lang="pt-PT" sz="2000" b="0" i="1" smtClean="0">
                                  <a:latin typeface="Cambria Math" panose="02040503050406030204" pitchFamily="18" charset="0"/>
                                </a:rPr>
                                <m:t>𝑡</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b="0" i="1" smtClean="0">
                                  <a:latin typeface="Cambria Math" panose="02040503050406030204" pitchFamily="18" charset="0"/>
                                </a:rPr>
                                <m:t>𝐺</m:t>
                              </m:r>
                            </m:e>
                            <m:sub>
                              <m:r>
                                <a:rPr lang="pt-PT" sz="2000" b="0" i="1" smtClean="0">
                                  <a:latin typeface="Cambria Math" panose="02040503050406030204" pitchFamily="18" charset="0"/>
                                </a:rPr>
                                <m:t>𝑡</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b="0" i="1" smtClean="0">
                                  <a:latin typeface="Cambria Math" panose="02040503050406030204" pitchFamily="18" charset="0"/>
                                </a:rPr>
                                <m:t>𝐺</m:t>
                              </m:r>
                            </m:e>
                            <m:sub>
                              <m:r>
                                <a:rPr lang="pt-PT" sz="2000" b="0" i="1" smtClean="0">
                                  <a:latin typeface="Cambria Math" panose="02040503050406030204" pitchFamily="18" charset="0"/>
                                </a:rPr>
                                <m:t>𝑟</m:t>
                              </m:r>
                            </m:sub>
                          </m:sSub>
                          <m:r>
                            <a:rPr lang="pt-PT" sz="2000" b="0" i="1" smtClean="0">
                              <a:latin typeface="Cambria Math" panose="02040503050406030204" pitchFamily="18" charset="0"/>
                            </a:rPr>
                            <m:t>.</m:t>
                          </m:r>
                          <m:sSup>
                            <m:sSupPr>
                              <m:ctrlPr>
                                <a:rPr lang="pt-PT" sz="2000" i="1">
                                  <a:latin typeface="Cambria Math" panose="02040503050406030204" pitchFamily="18" charset="0"/>
                                </a:rPr>
                              </m:ctrlPr>
                            </m:sSupPr>
                            <m:e>
                              <m:r>
                                <a:rPr lang="pt-PT" sz="2000" i="1">
                                  <a:latin typeface="Cambria Math" panose="02040503050406030204" pitchFamily="18" charset="0"/>
                                  <a:ea typeface="Cambria Math" panose="02040503050406030204" pitchFamily="18" charset="0"/>
                                </a:rPr>
                                <m:t>𝜆</m:t>
                              </m:r>
                            </m:e>
                            <m:sup>
                              <m:r>
                                <a:rPr lang="pt-PT" sz="2000" i="1">
                                  <a:latin typeface="Cambria Math" panose="02040503050406030204" pitchFamily="18" charset="0"/>
                                </a:rPr>
                                <m:t>2</m:t>
                              </m:r>
                            </m:sup>
                          </m:sSup>
                          <m:r>
                            <a:rPr lang="pt-PT" sz="2000" b="0" i="1" smtClean="0">
                              <a:latin typeface="Cambria Math" panose="02040503050406030204" pitchFamily="18" charset="0"/>
                            </a:rPr>
                            <m:t>.</m:t>
                          </m:r>
                          <m:r>
                            <a:rPr lang="pt-PT" sz="2000" i="1">
                              <a:latin typeface="Cambria Math" panose="02040503050406030204" pitchFamily="18" charset="0"/>
                              <a:ea typeface="Cambria Math" panose="02040503050406030204" pitchFamily="18" charset="0"/>
                            </a:rPr>
                            <m:t>𝜎</m:t>
                          </m:r>
                        </m:num>
                        <m:den>
                          <m:sSup>
                            <m:sSupPr>
                              <m:ctrlPr>
                                <a:rPr lang="pt-PT" sz="2000" i="1">
                                  <a:latin typeface="Cambria Math" panose="02040503050406030204" pitchFamily="18" charset="0"/>
                                </a:rPr>
                              </m:ctrlPr>
                            </m:sSupPr>
                            <m:e>
                              <m:r>
                                <a:rPr lang="pt-PT" sz="2000" i="1">
                                  <a:latin typeface="Cambria Math" panose="02040503050406030204" pitchFamily="18" charset="0"/>
                                </a:rPr>
                                <m:t>(4</m:t>
                              </m:r>
                              <m:r>
                                <a:rPr lang="pt-PT" sz="2000" i="1">
                                  <a:latin typeface="Cambria Math" panose="02040503050406030204" pitchFamily="18" charset="0"/>
                                  <a:ea typeface="Cambria Math" panose="02040503050406030204" pitchFamily="18" charset="0"/>
                                </a:rPr>
                                <m:t>𝜋</m:t>
                              </m:r>
                              <m:r>
                                <a:rPr lang="pt-PT" sz="2000" i="1">
                                  <a:latin typeface="Cambria Math" panose="02040503050406030204" pitchFamily="18" charset="0"/>
                                </a:rPr>
                                <m:t>)</m:t>
                              </m:r>
                            </m:e>
                            <m:sup>
                              <m:r>
                                <a:rPr lang="pt-PT" sz="2000" i="1">
                                  <a:latin typeface="Cambria Math" panose="02040503050406030204" pitchFamily="18" charset="0"/>
                                </a:rPr>
                                <m:t>3</m:t>
                              </m:r>
                            </m:sup>
                          </m:sSup>
                          <m:r>
                            <a:rPr lang="pt-PT" sz="2000" b="0" i="1" smtClean="0">
                              <a:latin typeface="Cambria Math" panose="02040503050406030204" pitchFamily="18" charset="0"/>
                            </a:rPr>
                            <m:t>.</m:t>
                          </m:r>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𝑅</m:t>
                              </m:r>
                            </m:e>
                            <m:sup>
                              <m:r>
                                <a:rPr lang="pt-PT" sz="2000" b="0" i="1" smtClean="0">
                                  <a:latin typeface="Cambria Math" panose="02040503050406030204" pitchFamily="18" charset="0"/>
                                </a:rPr>
                                <m:t>4</m:t>
                              </m:r>
                            </m:sup>
                          </m:sSup>
                        </m:den>
                      </m:f>
                    </m:oMath>
                  </m:oMathPara>
                </a14:m>
                <a:endParaRPr lang="pt-PT" sz="2000" dirty="0"/>
              </a:p>
            </p:txBody>
          </p:sp>
        </mc:Choice>
        <mc:Fallback xmlns="">
          <p:sp>
            <p:nvSpPr>
              <p:cNvPr id="11" name="CaixaDeTexto 10">
                <a:extLst>
                  <a:ext uri="{FF2B5EF4-FFF2-40B4-BE49-F238E27FC236}">
                    <a16:creationId xmlns:a16="http://schemas.microsoft.com/office/drawing/2014/main" id="{214888FE-70F2-4C80-AF28-282E70228CAC}"/>
                  </a:ext>
                </a:extLst>
              </p:cNvPr>
              <p:cNvSpPr txBox="1">
                <a:spLocks noRot="1" noChangeAspect="1" noMove="1" noResize="1" noEditPoints="1" noAdjustHandles="1" noChangeArrowheads="1" noChangeShapeType="1" noTextEdit="1"/>
              </p:cNvSpPr>
              <p:nvPr/>
            </p:nvSpPr>
            <p:spPr>
              <a:xfrm>
                <a:off x="3131840" y="4638650"/>
                <a:ext cx="2486548" cy="672172"/>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B645D3D9-705B-4DD9-893D-6A5F3414F9E9}"/>
                  </a:ext>
                </a:extLst>
              </p:cNvPr>
              <p:cNvSpPr>
                <a:spLocks noChangeArrowheads="1"/>
              </p:cNvSpPr>
              <p:nvPr/>
            </p:nvSpPr>
            <p:spPr bwMode="auto">
              <a:xfrm flipH="1">
                <a:off x="458465" y="3981502"/>
                <a:ext cx="8331738" cy="615553"/>
              </a:xfrm>
              <a:prstGeom prst="rect">
                <a:avLst/>
              </a:prstGeom>
              <a:noFill/>
              <a:ln>
                <a:noFill/>
              </a:ln>
              <a:effectLst/>
            </p:spPr>
            <p:txBody>
              <a:bodyPr vert="horz" wrap="square" lIns="0" tIns="0" rIns="0" bIns="0" numCol="1" anchor="ctr" anchorCtr="0" compatLnSpc="1">
                <a:prstTxWarp prst="textNoShape">
                  <a:avLst/>
                </a:prstTxWarp>
                <a:spAutoFit/>
              </a:bodyPr>
              <a:lstStyle/>
              <a:p>
                <a:pPr lvl="0"/>
                <a:r>
                  <a:rPr lang="pt-PT" altLang="pt-PT" sz="2000" dirty="0">
                    <a:latin typeface="+mn-lt"/>
                    <a:cs typeface="Arial" panose="020B0604020202020204" pitchFamily="34" charset="0"/>
                  </a:rPr>
                  <a:t>Equação clássica do radar, resolvida em ordem à potência recebida </a:t>
                </a:r>
                <a14:m>
                  <m:oMath xmlns:m="http://schemas.openxmlformats.org/officeDocument/2006/math">
                    <m:sSub>
                      <m:sSubPr>
                        <m:ctrlPr>
                          <a:rPr lang="pt-PT" sz="2000" i="1">
                            <a:latin typeface="Cambria Math" panose="02040503050406030204" pitchFamily="18" charset="0"/>
                          </a:rPr>
                        </m:ctrlPr>
                      </m:sSubPr>
                      <m:e>
                        <m:r>
                          <a:rPr lang="pt-PT" sz="2000" i="1">
                            <a:latin typeface="Cambria Math" panose="02040503050406030204" pitchFamily="18" charset="0"/>
                          </a:rPr>
                          <m:t>𝑃</m:t>
                        </m:r>
                      </m:e>
                      <m:sub>
                        <m:r>
                          <a:rPr lang="pt-PT" sz="2000" i="1">
                            <a:latin typeface="Cambria Math" panose="02040503050406030204" pitchFamily="18" charset="0"/>
                          </a:rPr>
                          <m:t>𝑟</m:t>
                        </m:r>
                      </m:sub>
                    </m:sSub>
                    <m:r>
                      <a:rPr lang="pt-PT" sz="2000" i="1">
                        <a:latin typeface="Cambria Math" panose="02040503050406030204" pitchFamily="18" charset="0"/>
                      </a:rPr>
                      <m:t> </m:t>
                    </m:r>
                  </m:oMath>
                </a14:m>
                <a:r>
                  <a:rPr lang="pt-PT" altLang="pt-PT" sz="2000" dirty="0">
                    <a:latin typeface="+mn-lt"/>
                    <a:cs typeface="Arial" panose="020B0604020202020204" pitchFamily="34" charset="0"/>
                  </a:rPr>
                  <a:t>:</a:t>
                </a:r>
                <a:br>
                  <a:rPr kumimoji="0" lang="pt-PT" altLang="pt-PT" sz="700" b="0" i="0" u="none" strike="noStrike" cap="none" normalizeH="0" baseline="0" dirty="0">
                    <a:ln>
                      <a:noFill/>
                    </a:ln>
                    <a:solidFill>
                      <a:schemeClr val="tx1"/>
                    </a:solidFill>
                    <a:effectLst/>
                  </a:rPr>
                </a:br>
                <a:endParaRPr kumimoji="0" lang="pt-PT" altLang="pt-PT" sz="20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1">
                <a:extLst>
                  <a:ext uri="{FF2B5EF4-FFF2-40B4-BE49-F238E27FC236}">
                    <a16:creationId xmlns:a16="http://schemas.microsoft.com/office/drawing/2014/main" id="{B645D3D9-705B-4DD9-893D-6A5F3414F9E9}"/>
                  </a:ext>
                </a:extLst>
              </p:cNvPr>
              <p:cNvSpPr>
                <a:spLocks noRot="1" noChangeAspect="1" noMove="1" noResize="1" noEditPoints="1" noAdjustHandles="1" noChangeArrowheads="1" noChangeShapeType="1" noTextEdit="1"/>
              </p:cNvSpPr>
              <p:nvPr/>
            </p:nvSpPr>
            <p:spPr bwMode="auto">
              <a:xfrm flipH="1">
                <a:off x="458465" y="3981502"/>
                <a:ext cx="8331738" cy="615553"/>
              </a:xfrm>
              <a:prstGeom prst="rect">
                <a:avLst/>
              </a:prstGeom>
              <a:blipFill>
                <a:blip r:embed="rId5"/>
                <a:stretch>
                  <a:fillRect l="-1829" t="-11881"/>
                </a:stretch>
              </a:blipFill>
              <a:ln>
                <a:noFill/>
              </a:ln>
              <a:effectLst/>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F0133851-2386-4910-88DF-76A74E97F823}"/>
                  </a:ext>
                </a:extLst>
              </p:cNvPr>
              <p:cNvSpPr/>
              <p:nvPr/>
            </p:nvSpPr>
            <p:spPr>
              <a:xfrm>
                <a:off x="5618388" y="4764902"/>
                <a:ext cx="626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oMath>
                  </m:oMathPara>
                </a14:m>
                <a:endParaRPr lang="pt-PT" dirty="0"/>
              </a:p>
            </p:txBody>
          </p:sp>
        </mc:Choice>
        <mc:Fallback xmlns="">
          <p:sp>
            <p:nvSpPr>
              <p:cNvPr id="9" name="Retângulo 8">
                <a:extLst>
                  <a:ext uri="{FF2B5EF4-FFF2-40B4-BE49-F238E27FC236}">
                    <a16:creationId xmlns:a16="http://schemas.microsoft.com/office/drawing/2014/main" id="{F0133851-2386-4910-88DF-76A74E97F823}"/>
                  </a:ext>
                </a:extLst>
              </p:cNvPr>
              <p:cNvSpPr>
                <a:spLocks noRot="1" noChangeAspect="1" noMove="1" noResize="1" noEditPoints="1" noAdjustHandles="1" noChangeArrowheads="1" noChangeShapeType="1" noTextEdit="1"/>
              </p:cNvSpPr>
              <p:nvPr/>
            </p:nvSpPr>
            <p:spPr>
              <a:xfrm>
                <a:off x="5618388" y="4764902"/>
                <a:ext cx="626518" cy="369332"/>
              </a:xfrm>
              <a:prstGeom prst="rect">
                <a:avLst/>
              </a:prstGeom>
              <a:blipFill>
                <a:blip r:embed="rId6"/>
                <a:stretch>
                  <a:fillRect b="-16667"/>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5" name="Retângulo 14">
                <a:extLst>
                  <a:ext uri="{FF2B5EF4-FFF2-40B4-BE49-F238E27FC236}">
                    <a16:creationId xmlns:a16="http://schemas.microsoft.com/office/drawing/2014/main" id="{B0855DDA-2A41-427E-AB63-8F5834FB3031}"/>
                  </a:ext>
                </a:extLst>
              </p:cNvPr>
              <p:cNvSpPr/>
              <p:nvPr/>
            </p:nvSpPr>
            <p:spPr>
              <a:xfrm>
                <a:off x="5352181" y="2897312"/>
                <a:ext cx="595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r>
                        <a:rPr lang="pt-PT" b="0" i="1" smtClean="0">
                          <a:latin typeface="Cambria Math" panose="02040503050406030204" pitchFamily="18" charset="0"/>
                        </a:rPr>
                        <m:t>𝑚</m:t>
                      </m:r>
                      <m:r>
                        <a:rPr lang="pt-PT" b="0" i="1" smtClean="0">
                          <a:latin typeface="Cambria Math" panose="02040503050406030204" pitchFamily="18" charset="0"/>
                        </a:rPr>
                        <m:t>]</m:t>
                      </m:r>
                    </m:oMath>
                  </m:oMathPara>
                </a14:m>
                <a:endParaRPr lang="pt-PT" dirty="0"/>
              </a:p>
            </p:txBody>
          </p:sp>
        </mc:Choice>
        <mc:Fallback xmlns="">
          <p:sp>
            <p:nvSpPr>
              <p:cNvPr id="15" name="Retângulo 14">
                <a:extLst>
                  <a:ext uri="{FF2B5EF4-FFF2-40B4-BE49-F238E27FC236}">
                    <a16:creationId xmlns:a16="http://schemas.microsoft.com/office/drawing/2014/main" id="{B0855DDA-2A41-427E-AB63-8F5834FB3031}"/>
                  </a:ext>
                </a:extLst>
              </p:cNvPr>
              <p:cNvSpPr>
                <a:spLocks noRot="1" noChangeAspect="1" noMove="1" noResize="1" noEditPoints="1" noAdjustHandles="1" noChangeArrowheads="1" noChangeShapeType="1" noTextEdit="1"/>
              </p:cNvSpPr>
              <p:nvPr/>
            </p:nvSpPr>
            <p:spPr>
              <a:xfrm>
                <a:off x="5352181" y="2897312"/>
                <a:ext cx="595804" cy="369332"/>
              </a:xfrm>
              <a:prstGeom prst="rect">
                <a:avLst/>
              </a:prstGeom>
              <a:blipFill>
                <a:blip r:embed="rId7"/>
                <a:stretch>
                  <a:fillRect b="-14754"/>
                </a:stretch>
              </a:blipFill>
            </p:spPr>
            <p:txBody>
              <a:bodyPr/>
              <a:lstStyle/>
              <a:p>
                <a:r>
                  <a:rPr lang="pt-PT">
                    <a:noFill/>
                  </a:rPr>
                  <a:t> </a:t>
                </a:r>
              </a:p>
            </p:txBody>
          </p:sp>
        </mc:Fallback>
      </mc:AlternateContent>
    </p:spTree>
    <p:extLst>
      <p:ext uri="{BB962C8B-B14F-4D97-AF65-F5344CB8AC3E}">
        <p14:creationId xmlns:p14="http://schemas.microsoft.com/office/powerpoint/2010/main" val="3679249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 name="Marcador de Posição de Conteúdo 7167"/>
          <p:cNvSpPr>
            <a:spLocks noGrp="1"/>
          </p:cNvSpPr>
          <p:nvPr>
            <p:ph idx="12"/>
          </p:nvPr>
        </p:nvSpPr>
        <p:spPr>
          <a:xfrm>
            <a:off x="1403648" y="260647"/>
            <a:ext cx="7488392" cy="760059"/>
          </a:xfrm>
        </p:spPr>
        <p:txBody>
          <a:bodyPr>
            <a:normAutofit/>
          </a:bodyPr>
          <a:lstStyle/>
          <a:p>
            <a:pPr lvl="1" algn="r"/>
            <a:r>
              <a:rPr lang="pt-PT" sz="3000" dirty="0">
                <a:latin typeface="Calibri" panose="020F0502020204030204" pitchFamily="34" charset="0"/>
                <a:cs typeface="Calibri" panose="020F0502020204030204" pitchFamily="34" charset="0"/>
              </a:rPr>
              <a:t>Equação radar </a:t>
            </a:r>
            <a:r>
              <a:rPr lang="pt-PT" sz="3000" dirty="0" err="1">
                <a:latin typeface="Calibri" panose="020F0502020204030204" pitchFamily="34" charset="0"/>
                <a:cs typeface="Calibri" panose="020F0502020204030204" pitchFamily="34" charset="0"/>
              </a:rPr>
              <a:t>biestática</a:t>
            </a:r>
            <a:endParaRPr lang="pt-PT" sz="3000" dirty="0">
              <a:latin typeface="Calibri" panose="020F0502020204030204" pitchFamily="34" charset="0"/>
              <a:cs typeface="Calibri" panose="020F0502020204030204" pitchFamily="34" charset="0"/>
            </a:endParaRPr>
          </a:p>
          <a:p>
            <a:pPr lvl="1" algn="r"/>
            <a:endParaRPr lang="pt-PT" dirty="0"/>
          </a:p>
        </p:txBody>
      </p:sp>
      <p:sp>
        <p:nvSpPr>
          <p:cNvPr id="2" name="Marcador de Posição do Número do Diapositivo 1"/>
          <p:cNvSpPr>
            <a:spLocks noGrp="1"/>
          </p:cNvSpPr>
          <p:nvPr>
            <p:ph type="sldNum" sz="quarter" idx="11"/>
          </p:nvPr>
        </p:nvSpPr>
        <p:spPr>
          <a:xfrm>
            <a:off x="7019925" y="6551613"/>
            <a:ext cx="2133600" cy="365125"/>
          </a:xfrm>
        </p:spPr>
        <p:txBody>
          <a:bodyPr/>
          <a:lstStyle/>
          <a:p>
            <a:pPr>
              <a:defRPr/>
            </a:pPr>
            <a:fld id="{644EA695-5295-4583-B202-2D656B9EA441}" type="slidenum">
              <a:rPr lang="pt-PT" altLang="pt-PT" smtClean="0"/>
              <a:pPr>
                <a:defRPr/>
              </a:pPr>
              <a:t>56</a:t>
            </a:fld>
            <a:endParaRPr lang="pt-PT" altLang="pt-PT" dirty="0"/>
          </a:p>
        </p:txBody>
      </p:sp>
      <p:sp>
        <p:nvSpPr>
          <p:cNvPr id="10" name="Retângulo 9">
            <a:extLst>
              <a:ext uri="{FF2B5EF4-FFF2-40B4-BE49-F238E27FC236}">
                <a16:creationId xmlns:a16="http://schemas.microsoft.com/office/drawing/2014/main" id="{2EFC1E87-B34B-479D-B4C2-25A01B611586}"/>
              </a:ext>
            </a:extLst>
          </p:cNvPr>
          <p:cNvSpPr/>
          <p:nvPr/>
        </p:nvSpPr>
        <p:spPr>
          <a:xfrm>
            <a:off x="399155" y="1393857"/>
            <a:ext cx="8492885" cy="523220"/>
          </a:xfrm>
          <a:prstGeom prst="rect">
            <a:avLst/>
          </a:prstGeom>
        </p:spPr>
        <p:txBody>
          <a:bodyPr wrap="square">
            <a:spAutoFit/>
          </a:bodyPr>
          <a:lstStyle/>
          <a:p>
            <a:r>
              <a:rPr lang="pt-PT" sz="2800" b="1" dirty="0"/>
              <a:t>Equação radar </a:t>
            </a:r>
            <a:r>
              <a:rPr lang="pt-PT" sz="2800" b="1" dirty="0" err="1"/>
              <a:t>biestática</a:t>
            </a:r>
            <a:endParaRPr lang="pt-PT" sz="2800" b="1" dirty="0"/>
          </a:p>
        </p:txBody>
      </p:sp>
      <p:sp>
        <p:nvSpPr>
          <p:cNvPr id="3" name="Rectangle 1">
            <a:extLst>
              <a:ext uri="{FF2B5EF4-FFF2-40B4-BE49-F238E27FC236}">
                <a16:creationId xmlns:a16="http://schemas.microsoft.com/office/drawing/2014/main" id="{748FAA68-701F-4D2A-A593-3D68899A8E59}"/>
              </a:ext>
            </a:extLst>
          </p:cNvPr>
          <p:cNvSpPr>
            <a:spLocks noChangeArrowheads="1"/>
          </p:cNvSpPr>
          <p:nvPr/>
        </p:nvSpPr>
        <p:spPr bwMode="auto">
          <a:xfrm flipH="1">
            <a:off x="755576" y="2028618"/>
            <a:ext cx="7560840" cy="1600438"/>
          </a:xfrm>
          <a:prstGeom prst="rect">
            <a:avLst/>
          </a:prstGeom>
          <a:noFill/>
          <a:ln>
            <a:noFill/>
          </a:ln>
          <a:effectLst/>
        </p:spPr>
        <p:txBody>
          <a:bodyPr vert="horz" wrap="square" lIns="0" tIns="0" rIns="0" bIns="0" numCol="1" anchor="ctr" anchorCtr="0" compatLnSpc="1">
            <a:prstTxWarp prst="textNoShape">
              <a:avLst/>
            </a:prstTxWarp>
            <a:spAutoFit/>
          </a:bodyPr>
          <a:lstStyle/>
          <a:p>
            <a:pPr lvl="0"/>
            <a:r>
              <a:rPr lang="en-US" altLang="pt-PT" sz="2000" dirty="0">
                <a:latin typeface="+mn-lt"/>
                <a:cs typeface="Arial" panose="020B0604020202020204" pitchFamily="34" charset="0"/>
              </a:rPr>
              <a:t>Tal </a:t>
            </a:r>
            <a:r>
              <a:rPr lang="en-US" altLang="pt-PT" sz="2000" dirty="0" err="1">
                <a:latin typeface="+mn-lt"/>
                <a:cs typeface="Arial" panose="020B0604020202020204" pitchFamily="34" charset="0"/>
              </a:rPr>
              <a:t>como</a:t>
            </a:r>
            <a:r>
              <a:rPr lang="en-US" altLang="pt-PT" sz="2000" dirty="0">
                <a:latin typeface="+mn-lt"/>
                <a:cs typeface="Arial" panose="020B0604020202020204" pitchFamily="34" charset="0"/>
              </a:rPr>
              <a:t> visto </a:t>
            </a:r>
            <a:r>
              <a:rPr lang="en-US" altLang="pt-PT" sz="2000" dirty="0" err="1">
                <a:latin typeface="+mn-lt"/>
                <a:cs typeface="Arial" panose="020B0604020202020204" pitchFamily="34" charset="0"/>
              </a:rPr>
              <a:t>anteriormente</a:t>
            </a:r>
            <a:r>
              <a:rPr lang="en-US" altLang="pt-PT" sz="2000" dirty="0">
                <a:latin typeface="+mn-lt"/>
                <a:cs typeface="Arial" panose="020B0604020202020204" pitchFamily="34" charset="0"/>
              </a:rPr>
              <a:t>, as </a:t>
            </a:r>
            <a:r>
              <a:rPr lang="en-US" altLang="pt-PT" sz="2000" dirty="0" err="1">
                <a:latin typeface="+mn-lt"/>
                <a:cs typeface="Arial" panose="020B0604020202020204" pitchFamily="34" charset="0"/>
              </a:rPr>
              <a:t>antenas</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transmissão</a:t>
            </a:r>
            <a:r>
              <a:rPr lang="en-US" altLang="pt-PT" sz="2000" dirty="0">
                <a:latin typeface="+mn-lt"/>
                <a:cs typeface="Arial" panose="020B0604020202020204" pitchFamily="34" charset="0"/>
              </a:rPr>
              <a:t> e </a:t>
            </a:r>
            <a:r>
              <a:rPr lang="en-US" altLang="pt-PT" sz="2000" dirty="0" err="1">
                <a:latin typeface="+mn-lt"/>
                <a:cs typeface="Arial" panose="020B0604020202020204" pitchFamily="34" charset="0"/>
              </a:rPr>
              <a:t>receção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não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são</a:t>
            </a:r>
            <a:r>
              <a:rPr lang="en-US" altLang="pt-PT" sz="2000" dirty="0">
                <a:latin typeface="+mn-lt"/>
                <a:cs typeface="Arial" panose="020B0604020202020204" pitchFamily="34" charset="0"/>
              </a:rPr>
              <a:t> as </a:t>
            </a:r>
            <a:r>
              <a:rPr lang="en-US" altLang="pt-PT" sz="2000" dirty="0" err="1">
                <a:latin typeface="+mn-lt"/>
                <a:cs typeface="Arial" panose="020B0604020202020204" pitchFamily="34" charset="0"/>
              </a:rPr>
              <a:t>mesmas</a:t>
            </a:r>
            <a:r>
              <a:rPr lang="en-US" altLang="pt-PT" sz="2000" dirty="0">
                <a:latin typeface="+mn-lt"/>
                <a:cs typeface="Arial" panose="020B0604020202020204" pitchFamily="34" charset="0"/>
              </a:rPr>
              <a:t> e </a:t>
            </a:r>
            <a:r>
              <a:rPr lang="en-US" altLang="pt-PT" sz="2000" dirty="0" err="1">
                <a:latin typeface="+mn-lt"/>
                <a:cs typeface="Arial" panose="020B0604020202020204" pitchFamily="34" charset="0"/>
              </a:rPr>
              <a:t>não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estão</a:t>
            </a:r>
            <a:r>
              <a:rPr lang="en-US" altLang="pt-PT" sz="2000" dirty="0">
                <a:latin typeface="+mn-lt"/>
                <a:cs typeface="Arial" panose="020B0604020202020204" pitchFamily="34" charset="0"/>
              </a:rPr>
              <a:t> no </a:t>
            </a:r>
            <a:r>
              <a:rPr lang="en-US" altLang="pt-PT" sz="2000" dirty="0" err="1">
                <a:latin typeface="+mn-lt"/>
                <a:cs typeface="Arial" panose="020B0604020202020204" pitchFamily="34" charset="0"/>
              </a:rPr>
              <a:t>mesmo</a:t>
            </a:r>
            <a:r>
              <a:rPr lang="en-US" altLang="pt-PT" sz="2000" dirty="0">
                <a:latin typeface="+mn-lt"/>
                <a:cs typeface="Arial" panose="020B0604020202020204" pitchFamily="34" charset="0"/>
              </a:rPr>
              <a:t> local. Como o </a:t>
            </a:r>
            <a:r>
              <a:rPr lang="en-US" altLang="pt-PT" sz="2000" dirty="0" err="1">
                <a:latin typeface="+mn-lt"/>
                <a:cs typeface="Arial" panose="020B0604020202020204" pitchFamily="34" charset="0"/>
              </a:rPr>
              <a:t>alcance</a:t>
            </a:r>
            <a:r>
              <a:rPr lang="en-US" altLang="pt-PT" sz="2000" dirty="0">
                <a:latin typeface="+mn-lt"/>
                <a:cs typeface="Arial" panose="020B0604020202020204" pitchFamily="34" charset="0"/>
              </a:rPr>
              <a:t> do </a:t>
            </a:r>
            <a:r>
              <a:rPr lang="en-US" altLang="pt-PT" sz="2000" dirty="0" err="1">
                <a:latin typeface="+mn-lt"/>
                <a:cs typeface="Arial" panose="020B0604020202020204" pitchFamily="34" charset="0"/>
              </a:rPr>
              <a:t>alvo</a:t>
            </a:r>
            <a:r>
              <a:rPr lang="en-US" altLang="pt-PT" sz="2000" dirty="0">
                <a:latin typeface="+mn-lt"/>
                <a:cs typeface="Arial" panose="020B0604020202020204" pitchFamily="34" charset="0"/>
              </a:rPr>
              <a:t> para o </a:t>
            </a:r>
            <a:r>
              <a:rPr lang="en-US" altLang="pt-PT" sz="2000" dirty="0" err="1">
                <a:latin typeface="+mn-lt"/>
                <a:cs typeface="Arial" panose="020B0604020202020204" pitchFamily="34" charset="0"/>
              </a:rPr>
              <a:t>transmissor</a:t>
            </a:r>
            <a:r>
              <a:rPr lang="en-US" altLang="pt-PT" sz="2000" dirty="0">
                <a:latin typeface="+mn-lt"/>
                <a:cs typeface="Arial" panose="020B0604020202020204" pitchFamily="34" charset="0"/>
              </a:rPr>
              <a:t> é </a:t>
            </a:r>
            <a:r>
              <a:rPr lang="en-US" altLang="pt-PT" sz="2000" dirty="0" err="1">
                <a:latin typeface="+mn-lt"/>
                <a:cs typeface="Arial" panose="020B0604020202020204" pitchFamily="34" charset="0"/>
              </a:rPr>
              <a:t>diferente</a:t>
            </a:r>
            <a:r>
              <a:rPr lang="en-US" altLang="pt-PT" sz="2000" dirty="0">
                <a:latin typeface="+mn-lt"/>
                <a:cs typeface="Arial" panose="020B0604020202020204" pitchFamily="34" charset="0"/>
              </a:rPr>
              <a:t> do </a:t>
            </a:r>
            <a:r>
              <a:rPr lang="en-US" altLang="pt-PT" sz="2000" dirty="0" err="1">
                <a:latin typeface="+mn-lt"/>
                <a:cs typeface="Arial" panose="020B0604020202020204" pitchFamily="34" charset="0"/>
              </a:rPr>
              <a:t>alcance</a:t>
            </a:r>
            <a:r>
              <a:rPr lang="en-US" altLang="pt-PT" sz="2000" dirty="0">
                <a:latin typeface="+mn-lt"/>
                <a:cs typeface="Arial" panose="020B0604020202020204" pitchFamily="34" charset="0"/>
              </a:rPr>
              <a:t> do </a:t>
            </a:r>
            <a:r>
              <a:rPr lang="en-US" altLang="pt-PT" sz="2000" dirty="0" err="1">
                <a:latin typeface="+mn-lt"/>
                <a:cs typeface="Arial" panose="020B0604020202020204" pitchFamily="34" charset="0"/>
              </a:rPr>
              <a:t>alvo</a:t>
            </a:r>
            <a:r>
              <a:rPr lang="en-US" altLang="pt-PT" sz="2000" dirty="0">
                <a:latin typeface="+mn-lt"/>
                <a:cs typeface="Arial" panose="020B0604020202020204" pitchFamily="34" charset="0"/>
              </a:rPr>
              <a:t> para o </a:t>
            </a:r>
            <a:r>
              <a:rPr lang="en-US" altLang="pt-PT" sz="2000" dirty="0" err="1">
                <a:latin typeface="+mn-lt"/>
                <a:cs typeface="Arial" panose="020B0604020202020204" pitchFamily="34" charset="0"/>
              </a:rPr>
              <a:t>recetor</a:t>
            </a:r>
            <a:r>
              <a:rPr lang="en-US" altLang="pt-PT" sz="2000" dirty="0">
                <a:latin typeface="+mn-lt"/>
                <a:cs typeface="Arial" panose="020B0604020202020204" pitchFamily="34" charset="0"/>
              </a:rPr>
              <a:t>, as </a:t>
            </a:r>
            <a:r>
              <a:rPr lang="en-US" altLang="pt-PT" sz="2000" dirty="0" err="1">
                <a:latin typeface="+mn-lt"/>
                <a:cs typeface="Arial" panose="020B0604020202020204" pitchFamily="34" charset="0"/>
              </a:rPr>
              <a:t>perdas</a:t>
            </a:r>
            <a:r>
              <a:rPr lang="en-US" altLang="pt-PT" sz="2000" dirty="0">
                <a:latin typeface="+mn-lt"/>
                <a:cs typeface="Arial" panose="020B0604020202020204" pitchFamily="34" charset="0"/>
              </a:rPr>
              <a:t> de </a:t>
            </a:r>
            <a:r>
              <a:rPr lang="en-US" altLang="pt-PT" sz="2000" dirty="0" err="1">
                <a:latin typeface="+mn-lt"/>
                <a:cs typeface="Arial" panose="020B0604020202020204" pitchFamily="34" charset="0"/>
              </a:rPr>
              <a:t>espaço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são</a:t>
            </a:r>
            <a:r>
              <a:rPr lang="en-US" altLang="pt-PT" sz="2000" dirty="0">
                <a:latin typeface="+mn-lt"/>
                <a:cs typeface="Arial" panose="020B0604020202020204" pitchFamily="34" charset="0"/>
              </a:rPr>
              <a:t> </a:t>
            </a:r>
            <a:r>
              <a:rPr lang="en-US" altLang="pt-PT" sz="2000" dirty="0" err="1">
                <a:latin typeface="+mn-lt"/>
                <a:cs typeface="Arial" panose="020B0604020202020204" pitchFamily="34" charset="0"/>
              </a:rPr>
              <a:t>diferentes</a:t>
            </a:r>
            <a:r>
              <a:rPr lang="en-US" altLang="pt-PT" sz="2000" dirty="0">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600" b="0" i="0" u="none" strike="noStrike" cap="none" normalizeH="0" baseline="0" dirty="0">
                <a:ln>
                  <a:noFill/>
                </a:ln>
                <a:solidFill>
                  <a:schemeClr val="tx1"/>
                </a:solidFill>
                <a:effectLst/>
              </a:rPr>
            </a:b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EA6C818-6253-49DE-9FD7-47D4C842178F}"/>
                  </a:ext>
                </a:extLst>
              </p:cNvPr>
              <p:cNvSpPr txBox="1"/>
              <p:nvPr/>
            </p:nvSpPr>
            <p:spPr>
              <a:xfrm>
                <a:off x="2987824" y="4221088"/>
                <a:ext cx="2348148" cy="6930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i="1">
                              <a:latin typeface="Cambria Math" panose="02040503050406030204" pitchFamily="18" charset="0"/>
                            </a:rPr>
                            <m:t>𝑃</m:t>
                          </m:r>
                        </m:e>
                        <m:sub>
                          <m:r>
                            <a:rPr lang="pt-PT" sz="2000" b="0" i="1" smtClean="0">
                              <a:latin typeface="Cambria Math" panose="02040503050406030204" pitchFamily="18" charset="0"/>
                            </a:rPr>
                            <m:t>𝑟</m:t>
                          </m:r>
                        </m:sub>
                      </m:sSub>
                      <m:r>
                        <a:rPr lang="pt-PT" sz="2000" i="1">
                          <a:latin typeface="Cambria Math" panose="02040503050406030204" pitchFamily="18" charset="0"/>
                        </a:rPr>
                        <m:t> </m:t>
                      </m:r>
                      <m:r>
                        <a:rPr lang="pt-PT" sz="2000" b="0" i="1" smtClean="0">
                          <a:latin typeface="Cambria Math" panose="02040503050406030204" pitchFamily="18" charset="0"/>
                        </a:rPr>
                        <m:t>=</m:t>
                      </m:r>
                      <m:f>
                        <m:fPr>
                          <m:ctrlPr>
                            <a:rPr lang="pt-PT" sz="2000" b="0" i="1" smtClean="0">
                              <a:latin typeface="Cambria Math" panose="02040503050406030204" pitchFamily="18" charset="0"/>
                            </a:rPr>
                          </m:ctrlPr>
                        </m:fPr>
                        <m:num>
                          <m:sSub>
                            <m:sSubPr>
                              <m:ctrlPr>
                                <a:rPr lang="pt-PT" sz="2000" i="1">
                                  <a:latin typeface="Cambria Math" panose="02040503050406030204" pitchFamily="18" charset="0"/>
                                </a:rPr>
                              </m:ctrlPr>
                            </m:sSubPr>
                            <m:e>
                              <m:r>
                                <a:rPr lang="pt-PT" sz="2000" i="1">
                                  <a:latin typeface="Cambria Math" panose="02040503050406030204" pitchFamily="18" charset="0"/>
                                </a:rPr>
                                <m:t>𝑃</m:t>
                              </m:r>
                            </m:e>
                            <m:sub>
                              <m:r>
                                <a:rPr lang="pt-PT" sz="2000" b="0" i="1" smtClean="0">
                                  <a:latin typeface="Cambria Math" panose="02040503050406030204" pitchFamily="18" charset="0"/>
                                </a:rPr>
                                <m:t>𝑡</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b="0" i="1" smtClean="0">
                                  <a:latin typeface="Cambria Math" panose="02040503050406030204" pitchFamily="18" charset="0"/>
                                </a:rPr>
                                <m:t>𝐺</m:t>
                              </m:r>
                            </m:e>
                            <m:sub>
                              <m:r>
                                <a:rPr lang="pt-PT" sz="2000" b="0" i="1" smtClean="0">
                                  <a:latin typeface="Cambria Math" panose="02040503050406030204" pitchFamily="18" charset="0"/>
                                </a:rPr>
                                <m:t>𝑡</m:t>
                              </m:r>
                            </m:sub>
                          </m:sSub>
                          <m:r>
                            <a:rPr lang="pt-PT" sz="2000" b="0" i="1" smtClean="0">
                              <a:latin typeface="Cambria Math" panose="02040503050406030204" pitchFamily="18" charset="0"/>
                            </a:rPr>
                            <m:t>.</m:t>
                          </m:r>
                          <m:sSub>
                            <m:sSubPr>
                              <m:ctrlPr>
                                <a:rPr lang="pt-PT" sz="2000" i="1">
                                  <a:latin typeface="Cambria Math" panose="02040503050406030204" pitchFamily="18" charset="0"/>
                                </a:rPr>
                              </m:ctrlPr>
                            </m:sSubPr>
                            <m:e>
                              <m:r>
                                <a:rPr lang="pt-PT" sz="2000" b="0" i="1" smtClean="0">
                                  <a:latin typeface="Cambria Math" panose="02040503050406030204" pitchFamily="18" charset="0"/>
                                </a:rPr>
                                <m:t>𝐺</m:t>
                              </m:r>
                            </m:e>
                            <m:sub>
                              <m:r>
                                <a:rPr lang="pt-PT" sz="2000" b="0" i="1" smtClean="0">
                                  <a:latin typeface="Cambria Math" panose="02040503050406030204" pitchFamily="18" charset="0"/>
                                </a:rPr>
                                <m:t>𝑟</m:t>
                              </m:r>
                            </m:sub>
                          </m:sSub>
                          <m:r>
                            <a:rPr lang="pt-PT" sz="2000" b="0" i="1" smtClean="0">
                              <a:latin typeface="Cambria Math" panose="02040503050406030204" pitchFamily="18" charset="0"/>
                            </a:rPr>
                            <m:t>.</m:t>
                          </m:r>
                          <m:sSup>
                            <m:sSupPr>
                              <m:ctrlPr>
                                <a:rPr lang="pt-PT" sz="2000" i="1">
                                  <a:latin typeface="Cambria Math" panose="02040503050406030204" pitchFamily="18" charset="0"/>
                                </a:rPr>
                              </m:ctrlPr>
                            </m:sSupPr>
                            <m:e>
                              <m:r>
                                <a:rPr lang="pt-PT" sz="2000" i="1">
                                  <a:latin typeface="Cambria Math" panose="02040503050406030204" pitchFamily="18" charset="0"/>
                                  <a:ea typeface="Cambria Math" panose="02040503050406030204" pitchFamily="18" charset="0"/>
                                </a:rPr>
                                <m:t>𝜆</m:t>
                              </m:r>
                            </m:e>
                            <m:sup>
                              <m:r>
                                <a:rPr lang="pt-PT" sz="2000" i="1">
                                  <a:latin typeface="Cambria Math" panose="02040503050406030204" pitchFamily="18" charset="0"/>
                                </a:rPr>
                                <m:t>2</m:t>
                              </m:r>
                            </m:sup>
                          </m:sSup>
                          <m:r>
                            <a:rPr lang="pt-PT" sz="2000" b="0" i="1" smtClean="0">
                              <a:latin typeface="Cambria Math" panose="02040503050406030204" pitchFamily="18" charset="0"/>
                            </a:rPr>
                            <m:t>.</m:t>
                          </m:r>
                          <m:r>
                            <a:rPr lang="pt-PT" sz="2000" i="1">
                              <a:latin typeface="Cambria Math" panose="02040503050406030204" pitchFamily="18" charset="0"/>
                              <a:ea typeface="Cambria Math" panose="02040503050406030204" pitchFamily="18" charset="0"/>
                            </a:rPr>
                            <m:t>𝜎</m:t>
                          </m:r>
                        </m:num>
                        <m:den>
                          <m:sSup>
                            <m:sSupPr>
                              <m:ctrlPr>
                                <a:rPr lang="pt-PT" sz="2000" i="1">
                                  <a:latin typeface="Cambria Math" panose="02040503050406030204" pitchFamily="18" charset="0"/>
                                </a:rPr>
                              </m:ctrlPr>
                            </m:sSupPr>
                            <m:e>
                              <m:r>
                                <a:rPr lang="pt-PT" sz="2000" i="1">
                                  <a:latin typeface="Cambria Math" panose="02040503050406030204" pitchFamily="18" charset="0"/>
                                </a:rPr>
                                <m:t>(4</m:t>
                              </m:r>
                              <m:r>
                                <a:rPr lang="pt-PT" sz="2000" i="1">
                                  <a:latin typeface="Cambria Math" panose="02040503050406030204" pitchFamily="18" charset="0"/>
                                  <a:ea typeface="Cambria Math" panose="02040503050406030204" pitchFamily="18" charset="0"/>
                                </a:rPr>
                                <m:t>𝜋</m:t>
                              </m:r>
                              <m:r>
                                <a:rPr lang="pt-PT" sz="2000" i="1">
                                  <a:latin typeface="Cambria Math" panose="02040503050406030204" pitchFamily="18" charset="0"/>
                                </a:rPr>
                                <m:t>)</m:t>
                              </m:r>
                            </m:e>
                            <m:sup>
                              <m:r>
                                <a:rPr lang="pt-PT" sz="2000" i="1">
                                  <a:latin typeface="Cambria Math" panose="02040503050406030204" pitchFamily="18" charset="0"/>
                                </a:rPr>
                                <m:t>3</m:t>
                              </m:r>
                            </m:sup>
                          </m:sSup>
                          <m:r>
                            <a:rPr lang="pt-PT" sz="2000" b="0" i="1" smtClean="0">
                              <a:latin typeface="Cambria Math" panose="02040503050406030204" pitchFamily="18" charset="0"/>
                            </a:rPr>
                            <m:t>.</m:t>
                          </m:r>
                          <m:sSubSup>
                            <m:sSubSupPr>
                              <m:ctrlPr>
                                <a:rPr lang="pt-PT" sz="2000" b="0" i="1" smtClean="0">
                                  <a:latin typeface="Cambria Math" panose="02040503050406030204" pitchFamily="18" charset="0"/>
                                </a:rPr>
                              </m:ctrlPr>
                            </m:sSubSupPr>
                            <m:e>
                              <m:r>
                                <a:rPr lang="pt-PT" sz="2000" b="0" i="1" smtClean="0">
                                  <a:latin typeface="Cambria Math" panose="02040503050406030204" pitchFamily="18" charset="0"/>
                                </a:rPr>
                                <m:t>𝑅</m:t>
                              </m:r>
                            </m:e>
                            <m:sub>
                              <m:r>
                                <a:rPr lang="pt-PT" sz="2000" b="0" i="1" smtClean="0">
                                  <a:latin typeface="Cambria Math" panose="02040503050406030204" pitchFamily="18" charset="0"/>
                                </a:rPr>
                                <m:t>𝑇𝑥</m:t>
                              </m:r>
                            </m:sub>
                            <m:sup>
                              <m:r>
                                <a:rPr lang="pt-PT" sz="2000" b="0" i="1" smtClean="0">
                                  <a:latin typeface="Cambria Math" panose="02040503050406030204" pitchFamily="18" charset="0"/>
                                </a:rPr>
                                <m:t>2</m:t>
                              </m:r>
                            </m:sup>
                          </m:sSubSup>
                          <m:sSubSup>
                            <m:sSubSupPr>
                              <m:ctrlPr>
                                <a:rPr lang="pt-PT" sz="2000" b="0" i="1" smtClean="0">
                                  <a:latin typeface="Cambria Math" panose="02040503050406030204" pitchFamily="18" charset="0"/>
                                </a:rPr>
                              </m:ctrlPr>
                            </m:sSubSupPr>
                            <m:e>
                              <m:r>
                                <a:rPr lang="pt-PT" sz="2000" b="0" i="1" smtClean="0">
                                  <a:latin typeface="Cambria Math" panose="02040503050406030204" pitchFamily="18" charset="0"/>
                                </a:rPr>
                                <m:t>𝑅</m:t>
                              </m:r>
                            </m:e>
                            <m:sub>
                              <m:r>
                                <a:rPr lang="pt-PT" sz="2000" b="0" i="1" smtClean="0">
                                  <a:latin typeface="Cambria Math" panose="02040503050406030204" pitchFamily="18" charset="0"/>
                                </a:rPr>
                                <m:t>𝑅𝑥</m:t>
                              </m:r>
                            </m:sub>
                            <m:sup>
                              <m:r>
                                <a:rPr lang="pt-PT" sz="2000" b="0" i="1" smtClean="0">
                                  <a:latin typeface="Cambria Math" panose="02040503050406030204" pitchFamily="18" charset="0"/>
                                </a:rPr>
                                <m:t>2</m:t>
                              </m:r>
                            </m:sup>
                          </m:sSubSup>
                          <m:r>
                            <a:rPr lang="pt-PT" sz="2000" b="0" i="1" smtClean="0">
                              <a:latin typeface="Cambria Math" panose="02040503050406030204" pitchFamily="18" charset="0"/>
                            </a:rPr>
                            <m:t> </m:t>
                          </m:r>
                        </m:den>
                      </m:f>
                    </m:oMath>
                  </m:oMathPara>
                </a14:m>
                <a:endParaRPr lang="pt-PT" sz="2000" dirty="0"/>
              </a:p>
            </p:txBody>
          </p:sp>
        </mc:Choice>
        <mc:Fallback xmlns="">
          <p:sp>
            <p:nvSpPr>
              <p:cNvPr id="6" name="CaixaDeTexto 5">
                <a:extLst>
                  <a:ext uri="{FF2B5EF4-FFF2-40B4-BE49-F238E27FC236}">
                    <a16:creationId xmlns:a16="http://schemas.microsoft.com/office/drawing/2014/main" id="{BEA6C818-6253-49DE-9FD7-47D4C842178F}"/>
                  </a:ext>
                </a:extLst>
              </p:cNvPr>
              <p:cNvSpPr txBox="1">
                <a:spLocks noRot="1" noChangeAspect="1" noMove="1" noResize="1" noEditPoints="1" noAdjustHandles="1" noChangeArrowheads="1" noChangeShapeType="1" noTextEdit="1"/>
              </p:cNvSpPr>
              <p:nvPr/>
            </p:nvSpPr>
            <p:spPr>
              <a:xfrm>
                <a:off x="2987824" y="4221088"/>
                <a:ext cx="2348148" cy="693075"/>
              </a:xfrm>
              <a:prstGeom prst="rect">
                <a:avLst/>
              </a:prstGeom>
              <a:blipFill>
                <a:blip r:embed="rId3"/>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D767FECC-C1FE-48FC-8899-2E9154711441}"/>
                  </a:ext>
                </a:extLst>
              </p:cNvPr>
              <p:cNvSpPr/>
              <p:nvPr/>
            </p:nvSpPr>
            <p:spPr>
              <a:xfrm>
                <a:off x="5436096" y="4348398"/>
                <a:ext cx="626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oMath>
                  </m:oMathPara>
                </a14:m>
                <a:endParaRPr lang="pt-PT" dirty="0"/>
              </a:p>
            </p:txBody>
          </p:sp>
        </mc:Choice>
        <mc:Fallback xmlns="">
          <p:sp>
            <p:nvSpPr>
              <p:cNvPr id="7" name="Retângulo 6">
                <a:extLst>
                  <a:ext uri="{FF2B5EF4-FFF2-40B4-BE49-F238E27FC236}">
                    <a16:creationId xmlns:a16="http://schemas.microsoft.com/office/drawing/2014/main" id="{D767FECC-C1FE-48FC-8899-2E9154711441}"/>
                  </a:ext>
                </a:extLst>
              </p:cNvPr>
              <p:cNvSpPr>
                <a:spLocks noRot="1" noChangeAspect="1" noMove="1" noResize="1" noEditPoints="1" noAdjustHandles="1" noChangeArrowheads="1" noChangeShapeType="1" noTextEdit="1"/>
              </p:cNvSpPr>
              <p:nvPr/>
            </p:nvSpPr>
            <p:spPr>
              <a:xfrm>
                <a:off x="5436096" y="4348398"/>
                <a:ext cx="626518" cy="369332"/>
              </a:xfrm>
              <a:prstGeom prst="rect">
                <a:avLst/>
              </a:prstGeom>
              <a:blipFill>
                <a:blip r:embed="rId4"/>
                <a:stretch>
                  <a:fillRect b="-14754"/>
                </a:stretch>
              </a:blipFill>
            </p:spPr>
            <p:txBody>
              <a:bodyPr/>
              <a:lstStyle/>
              <a:p>
                <a:r>
                  <a:rPr lang="pt-PT">
                    <a:noFill/>
                  </a:rPr>
                  <a:t> </a:t>
                </a:r>
              </a:p>
            </p:txBody>
          </p:sp>
        </mc:Fallback>
      </mc:AlternateContent>
    </p:spTree>
    <p:extLst>
      <p:ext uri="{BB962C8B-B14F-4D97-AF65-F5344CB8AC3E}">
        <p14:creationId xmlns:p14="http://schemas.microsoft.com/office/powerpoint/2010/main" val="1173328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 name="Marcador de Posição de Conteúdo 7167"/>
          <p:cNvSpPr>
            <a:spLocks noGrp="1"/>
          </p:cNvSpPr>
          <p:nvPr>
            <p:ph idx="12"/>
          </p:nvPr>
        </p:nvSpPr>
        <p:spPr>
          <a:xfrm>
            <a:off x="683568" y="3212976"/>
            <a:ext cx="7488392" cy="432048"/>
          </a:xfrm>
        </p:spPr>
        <p:txBody>
          <a:bodyPr>
            <a:noAutofit/>
          </a:bodyPr>
          <a:lstStyle/>
          <a:p>
            <a:pPr lvl="1" algn="ctr"/>
            <a:r>
              <a:rPr lang="pt-PT" sz="3600" b="1">
                <a:solidFill>
                  <a:schemeClr val="tx1"/>
                </a:solidFill>
              </a:rPr>
              <a:t>QUESTÕES?</a:t>
            </a:r>
            <a:endParaRPr lang="pt-PT" sz="3600" b="1" dirty="0">
              <a:solidFill>
                <a:schemeClr val="tx1"/>
              </a:solidFill>
            </a:endParaRPr>
          </a:p>
        </p:txBody>
      </p:sp>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57</a:t>
            </a:fld>
            <a:endParaRPr lang="pt-PT" altLang="pt-PT" dirty="0"/>
          </a:p>
        </p:txBody>
      </p:sp>
    </p:spTree>
    <p:extLst>
      <p:ext uri="{BB962C8B-B14F-4D97-AF65-F5344CB8AC3E}">
        <p14:creationId xmlns:p14="http://schemas.microsoft.com/office/powerpoint/2010/main" val="106532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pcl radar geometry&quot;">
            <a:extLst>
              <a:ext uri="{FF2B5EF4-FFF2-40B4-BE49-F238E27FC236}">
                <a16:creationId xmlns:a16="http://schemas.microsoft.com/office/drawing/2014/main" id="{652F190C-33B8-4270-8BCC-7E5FE998A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914" y="1151688"/>
            <a:ext cx="5018172" cy="3364834"/>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6</a:t>
            </a:fld>
            <a:endParaRPr lang="pt-PT" altLang="pt-PT" dirty="0"/>
          </a:p>
        </p:txBody>
      </p:sp>
      <p:cxnSp>
        <p:nvCxnSpPr>
          <p:cNvPr id="6" name="Conexão reta unidirecional 5">
            <a:extLst>
              <a:ext uri="{FF2B5EF4-FFF2-40B4-BE49-F238E27FC236}">
                <a16:creationId xmlns:a16="http://schemas.microsoft.com/office/drawing/2014/main" id="{39527A98-A27B-407F-AD72-81C6FF7562BB}"/>
              </a:ext>
            </a:extLst>
          </p:cNvPr>
          <p:cNvCxnSpPr>
            <a:cxnSpLocks/>
          </p:cNvCxnSpPr>
          <p:nvPr/>
        </p:nvCxnSpPr>
        <p:spPr>
          <a:xfrm flipH="1">
            <a:off x="5440878" y="3988304"/>
            <a:ext cx="1314764" cy="1213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tângulo 8">
            <a:extLst>
              <a:ext uri="{FF2B5EF4-FFF2-40B4-BE49-F238E27FC236}">
                <a16:creationId xmlns:a16="http://schemas.microsoft.com/office/drawing/2014/main" id="{205DB434-C5A2-45E0-9D33-F7E9940FDB07}"/>
              </a:ext>
            </a:extLst>
          </p:cNvPr>
          <p:cNvSpPr/>
          <p:nvPr/>
        </p:nvSpPr>
        <p:spPr>
          <a:xfrm>
            <a:off x="4286058" y="5209091"/>
            <a:ext cx="2016224" cy="369332"/>
          </a:xfrm>
          <a:prstGeom prst="rect">
            <a:avLst/>
          </a:prstGeom>
        </p:spPr>
        <p:txBody>
          <a:bodyPr wrap="square">
            <a:spAutoFit/>
          </a:bodyPr>
          <a:lstStyle/>
          <a:p>
            <a:pPr algn="ctr"/>
            <a:r>
              <a:rPr lang="pt-PT" b="1" dirty="0"/>
              <a:t>Range</a:t>
            </a:r>
          </a:p>
        </p:txBody>
      </p:sp>
      <p:sp>
        <p:nvSpPr>
          <p:cNvPr id="12" name="Retângulo 11">
            <a:extLst>
              <a:ext uri="{FF2B5EF4-FFF2-40B4-BE49-F238E27FC236}">
                <a16:creationId xmlns:a16="http://schemas.microsoft.com/office/drawing/2014/main" id="{2B05D012-46C2-4C27-9D5F-79F346A08F23}"/>
              </a:ext>
            </a:extLst>
          </p:cNvPr>
          <p:cNvSpPr/>
          <p:nvPr/>
        </p:nvSpPr>
        <p:spPr>
          <a:xfrm>
            <a:off x="7076691" y="5232930"/>
            <a:ext cx="1878633" cy="369332"/>
          </a:xfrm>
          <a:prstGeom prst="rect">
            <a:avLst/>
          </a:prstGeom>
        </p:spPr>
        <p:txBody>
          <a:bodyPr wrap="square">
            <a:spAutoFit/>
          </a:bodyPr>
          <a:lstStyle/>
          <a:p>
            <a:pPr algn="ctr"/>
            <a:r>
              <a:rPr lang="pt-PT" b="1" dirty="0"/>
              <a:t>Doppler</a:t>
            </a:r>
          </a:p>
        </p:txBody>
      </p:sp>
      <p:cxnSp>
        <p:nvCxnSpPr>
          <p:cNvPr id="13" name="Conexão reta unidirecional 12">
            <a:extLst>
              <a:ext uri="{FF2B5EF4-FFF2-40B4-BE49-F238E27FC236}">
                <a16:creationId xmlns:a16="http://schemas.microsoft.com/office/drawing/2014/main" id="{40339464-CDAA-4E6E-A793-1ABC5A5783D4}"/>
              </a:ext>
            </a:extLst>
          </p:cNvPr>
          <p:cNvCxnSpPr>
            <a:cxnSpLocks/>
          </p:cNvCxnSpPr>
          <p:nvPr/>
        </p:nvCxnSpPr>
        <p:spPr>
          <a:xfrm>
            <a:off x="6785880" y="3988304"/>
            <a:ext cx="1199890" cy="1244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tângulo 16">
            <a:extLst>
              <a:ext uri="{FF2B5EF4-FFF2-40B4-BE49-F238E27FC236}">
                <a16:creationId xmlns:a16="http://schemas.microsoft.com/office/drawing/2014/main" id="{BA784ED3-F8B6-4D90-A3CA-1884E9AC3D18}"/>
              </a:ext>
            </a:extLst>
          </p:cNvPr>
          <p:cNvSpPr/>
          <p:nvPr/>
        </p:nvSpPr>
        <p:spPr>
          <a:xfrm rot="603163">
            <a:off x="3514635" y="3507027"/>
            <a:ext cx="1691680" cy="307777"/>
          </a:xfrm>
          <a:prstGeom prst="rect">
            <a:avLst/>
          </a:prstGeom>
        </p:spPr>
        <p:txBody>
          <a:bodyPr wrap="square">
            <a:spAutoFit/>
          </a:bodyPr>
          <a:lstStyle/>
          <a:p>
            <a:pPr algn="ctr"/>
            <a:r>
              <a:rPr lang="pt-PT" sz="1400" dirty="0"/>
              <a:t>Sinal Direto</a:t>
            </a:r>
          </a:p>
        </p:txBody>
      </p:sp>
      <p:sp>
        <p:nvSpPr>
          <p:cNvPr id="18" name="Retângulo 17">
            <a:extLst>
              <a:ext uri="{FF2B5EF4-FFF2-40B4-BE49-F238E27FC236}">
                <a16:creationId xmlns:a16="http://schemas.microsoft.com/office/drawing/2014/main" id="{7B2EBE6D-F210-49DF-A51A-53B04AE417FB}"/>
              </a:ext>
            </a:extLst>
          </p:cNvPr>
          <p:cNvSpPr/>
          <p:nvPr/>
        </p:nvSpPr>
        <p:spPr>
          <a:xfrm rot="2652165">
            <a:off x="5087887" y="2575073"/>
            <a:ext cx="1691680" cy="307777"/>
          </a:xfrm>
          <a:prstGeom prst="rect">
            <a:avLst/>
          </a:prstGeom>
        </p:spPr>
        <p:txBody>
          <a:bodyPr wrap="square">
            <a:spAutoFit/>
          </a:bodyPr>
          <a:lstStyle/>
          <a:p>
            <a:pPr algn="ctr"/>
            <a:r>
              <a:rPr lang="pt-PT" sz="1400" dirty="0"/>
              <a:t>Sinal Refletido</a:t>
            </a:r>
          </a:p>
        </p:txBody>
      </p:sp>
      <p:sp>
        <p:nvSpPr>
          <p:cNvPr id="11" name="Marcador de Posição de Conteúdo 7167">
            <a:extLst>
              <a:ext uri="{FF2B5EF4-FFF2-40B4-BE49-F238E27FC236}">
                <a16:creationId xmlns:a16="http://schemas.microsoft.com/office/drawing/2014/main" id="{CCAED4EB-65ED-43BC-9D5B-4452ADD2AD89}"/>
              </a:ext>
            </a:extLst>
          </p:cNvPr>
          <p:cNvSpPr txBox="1">
            <a:spLocks/>
          </p:cNvSpPr>
          <p:nvPr/>
        </p:nvSpPr>
        <p:spPr bwMode="auto">
          <a:xfrm>
            <a:off x="1403648" y="188640"/>
            <a:ext cx="748839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600" dirty="0">
                <a:latin typeface="Calibri" panose="020F0502020204030204" pitchFamily="34" charset="0"/>
                <a:cs typeface="Calibri" panose="020F0502020204030204" pitchFamily="34" charset="0"/>
              </a:rPr>
              <a:t>Introdução</a:t>
            </a:r>
          </a:p>
          <a:p>
            <a:pPr lvl="1" algn="r"/>
            <a:endParaRPr lang="pt-PT" dirty="0"/>
          </a:p>
        </p:txBody>
      </p:sp>
    </p:spTree>
    <p:extLst>
      <p:ext uri="{BB962C8B-B14F-4D97-AF65-F5344CB8AC3E}">
        <p14:creationId xmlns:p14="http://schemas.microsoft.com/office/powerpoint/2010/main" val="379475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9BF35F-9A8B-4CEC-932D-9A486ACDAF5D}" type="slidenum">
              <a:rPr kumimoji="0" lang="pt-PT" altLang="pt-PT" sz="10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pt-PT" altLang="pt-PT" sz="1000" b="0" i="0" u="none" strike="noStrike" kern="1200" cap="none" spc="0" normalizeH="0" baseline="0" noProof="0">
              <a:ln>
                <a:noFill/>
              </a:ln>
              <a:solidFill>
                <a:srgbClr val="898989"/>
              </a:solidFill>
              <a:effectLst/>
              <a:uLnTx/>
              <a:uFillTx/>
              <a:latin typeface="Calibri" pitchFamily="34" charset="0"/>
              <a:ea typeface="+mn-ea"/>
              <a:cs typeface="+mn-cs"/>
            </a:endParaRPr>
          </a:p>
        </p:txBody>
      </p:sp>
      <p:graphicFrame>
        <p:nvGraphicFramePr>
          <p:cNvPr id="2" name="Diagrama 1"/>
          <p:cNvGraphicFramePr/>
          <p:nvPr>
            <p:extLst>
              <p:ext uri="{D42A27DB-BD31-4B8C-83A1-F6EECF244321}">
                <p14:modId xmlns:p14="http://schemas.microsoft.com/office/powerpoint/2010/main" val="2220079009"/>
              </p:ext>
            </p:extLst>
          </p:nvPr>
        </p:nvGraphicFramePr>
        <p:xfrm>
          <a:off x="755576" y="1268760"/>
          <a:ext cx="7560840"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e Conteúdo 7167">
            <a:extLst>
              <a:ext uri="{FF2B5EF4-FFF2-40B4-BE49-F238E27FC236}">
                <a16:creationId xmlns:a16="http://schemas.microsoft.com/office/drawing/2014/main" id="{F455F486-0846-4707-AB95-638E22970AF4}"/>
              </a:ext>
            </a:extLst>
          </p:cNvPr>
          <p:cNvSpPr txBox="1">
            <a:spLocks/>
          </p:cNvSpPr>
          <p:nvPr/>
        </p:nvSpPr>
        <p:spPr bwMode="auto">
          <a:xfrm>
            <a:off x="1403648" y="764704"/>
            <a:ext cx="7488392"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dirty="0"/>
              <a:t>Agenda</a:t>
            </a:r>
          </a:p>
        </p:txBody>
      </p:sp>
    </p:spTree>
    <p:extLst>
      <p:ext uri="{BB962C8B-B14F-4D97-AF65-F5344CB8AC3E}">
        <p14:creationId xmlns:p14="http://schemas.microsoft.com/office/powerpoint/2010/main" val="123484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8</a:t>
            </a:fld>
            <a:endParaRPr lang="pt-PT" altLang="pt-PT" dirty="0"/>
          </a:p>
        </p:txBody>
      </p:sp>
      <p:pic>
        <p:nvPicPr>
          <p:cNvPr id="3" name="Imagem 2">
            <a:extLst>
              <a:ext uri="{FF2B5EF4-FFF2-40B4-BE49-F238E27FC236}">
                <a16:creationId xmlns:a16="http://schemas.microsoft.com/office/drawing/2014/main" id="{C2FF3C36-FE6A-4353-B27A-E296741086CF}"/>
              </a:ext>
            </a:extLst>
          </p:cNvPr>
          <p:cNvPicPr>
            <a:picLocks noChangeAspect="1"/>
          </p:cNvPicPr>
          <p:nvPr/>
        </p:nvPicPr>
        <p:blipFill>
          <a:blip r:embed="rId3"/>
          <a:stretch>
            <a:fillRect/>
          </a:stretch>
        </p:blipFill>
        <p:spPr>
          <a:xfrm>
            <a:off x="3289076" y="2464454"/>
            <a:ext cx="5603404" cy="4132898"/>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7EF5DFDA-93E1-43C3-BDAF-FACD7581395D}"/>
                  </a:ext>
                </a:extLst>
              </p:cNvPr>
              <p:cNvSpPr txBox="1"/>
              <p:nvPr/>
            </p:nvSpPr>
            <p:spPr>
              <a:xfrm>
                <a:off x="355460" y="1513430"/>
                <a:ext cx="499252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1</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rad>
                        <m:radPr>
                          <m:degHide m:val="on"/>
                          <m:ctrlPr>
                            <a:rPr lang="pt-PT" b="0" i="1" smtClean="0">
                              <a:latin typeface="Cambria Math" panose="02040503050406030204" pitchFamily="18" charset="0"/>
                            </a:rPr>
                          </m:ctrlPr>
                        </m:radPr>
                        <m:deg/>
                        <m:e>
                          <m:sSup>
                            <m:sSupPr>
                              <m:ctrlPr>
                                <a:rPr lang="pt-PT" b="0" i="1" smtClean="0">
                                  <a:latin typeface="Cambria Math" panose="02040503050406030204" pitchFamily="18" charset="0"/>
                                </a:rPr>
                              </m:ctrlPr>
                            </m:sSupPr>
                            <m:e>
                              <m:r>
                                <a:rPr lang="pt-PT" b="0" i="1" smtClean="0">
                                  <a:latin typeface="Cambria Math" panose="02040503050406030204" pitchFamily="18" charset="0"/>
                                </a:rPr>
                                <m:t>(</m:t>
                              </m:r>
                              <m:r>
                                <a:rPr lang="pt-PT" b="0" i="1" smtClean="0">
                                  <a:latin typeface="Cambria Math" panose="02040503050406030204" pitchFamily="18" charset="0"/>
                                </a:rPr>
                                <m:t>𝑥</m:t>
                              </m:r>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𝑡</m:t>
                                  </m:r>
                                </m:sub>
                              </m:sSub>
                              <m:r>
                                <a:rPr lang="pt-PT" b="0" i="1" smtClean="0">
                                  <a:latin typeface="Cambria Math" panose="02040503050406030204" pitchFamily="18" charset="0"/>
                                </a:rPr>
                                <m:t>)</m:t>
                              </m:r>
                            </m:e>
                            <m:sup>
                              <m:r>
                                <a:rPr lang="pt-PT" b="0" i="1" smtClean="0">
                                  <a:latin typeface="Cambria Math" panose="02040503050406030204" pitchFamily="18" charset="0"/>
                                </a:rPr>
                                <m:t>2</m:t>
                              </m:r>
                            </m:sup>
                          </m:sSup>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m:t>
                              </m:r>
                              <m:r>
                                <a:rPr lang="pt-PT" b="0" i="1" smtClean="0">
                                  <a:latin typeface="Cambria Math" panose="02040503050406030204" pitchFamily="18" charset="0"/>
                                </a:rPr>
                                <m:t>𝑦</m:t>
                              </m:r>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𝑦</m:t>
                                  </m:r>
                                </m:e>
                                <m:sub>
                                  <m:r>
                                    <a:rPr lang="pt-PT" i="1">
                                      <a:latin typeface="Cambria Math" panose="02040503050406030204" pitchFamily="18" charset="0"/>
                                    </a:rPr>
                                    <m:t>𝑡</m:t>
                                  </m:r>
                                </m:sub>
                              </m:sSub>
                              <m:r>
                                <a:rPr lang="pt-PT" i="1">
                                  <a:latin typeface="Cambria Math" panose="02040503050406030204" pitchFamily="18" charset="0"/>
                                </a:rPr>
                                <m:t>)</m:t>
                              </m:r>
                            </m:e>
                            <m:sup>
                              <m:r>
                                <a:rPr lang="pt-PT" i="1">
                                  <a:latin typeface="Cambria Math" panose="02040503050406030204" pitchFamily="18" charset="0"/>
                                </a:rPr>
                                <m:t>2</m:t>
                              </m:r>
                            </m:sup>
                          </m:sSup>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m:t>
                              </m:r>
                              <m:r>
                                <a:rPr lang="pt-PT" b="0" i="1" smtClean="0">
                                  <a:latin typeface="Cambria Math" panose="02040503050406030204" pitchFamily="18" charset="0"/>
                                </a:rPr>
                                <m:t>𝑧</m:t>
                              </m:r>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𝑧</m:t>
                                  </m:r>
                                </m:e>
                                <m:sub>
                                  <m:r>
                                    <a:rPr lang="pt-PT" i="1">
                                      <a:latin typeface="Cambria Math" panose="02040503050406030204" pitchFamily="18" charset="0"/>
                                    </a:rPr>
                                    <m:t>𝑡</m:t>
                                  </m:r>
                                </m:sub>
                              </m:sSub>
                              <m:r>
                                <a:rPr lang="pt-PT" i="1">
                                  <a:latin typeface="Cambria Math" panose="02040503050406030204" pitchFamily="18" charset="0"/>
                                </a:rPr>
                                <m:t>)</m:t>
                              </m:r>
                            </m:e>
                            <m:sup>
                              <m:r>
                                <a:rPr lang="pt-PT" i="1">
                                  <a:latin typeface="Cambria Math" panose="02040503050406030204" pitchFamily="18" charset="0"/>
                                </a:rPr>
                                <m:t>2</m:t>
                              </m:r>
                            </m:sup>
                          </m:sSup>
                        </m:e>
                      </m:rad>
                    </m:oMath>
                  </m:oMathPara>
                </a14:m>
                <a:endParaRPr lang="pt-PT" dirty="0"/>
              </a:p>
            </p:txBody>
          </p:sp>
        </mc:Choice>
        <mc:Fallback xmlns="">
          <p:sp>
            <p:nvSpPr>
              <p:cNvPr id="4" name="CaixaDeTexto 3">
                <a:extLst>
                  <a:ext uri="{FF2B5EF4-FFF2-40B4-BE49-F238E27FC236}">
                    <a16:creationId xmlns:a16="http://schemas.microsoft.com/office/drawing/2014/main" id="{7EF5DFDA-93E1-43C3-BDAF-FACD7581395D}"/>
                  </a:ext>
                </a:extLst>
              </p:cNvPr>
              <p:cNvSpPr txBox="1">
                <a:spLocks noRot="1" noChangeAspect="1" noMove="1" noResize="1" noEditPoints="1" noAdjustHandles="1" noChangeArrowheads="1" noChangeShapeType="1" noTextEdit="1"/>
              </p:cNvSpPr>
              <p:nvPr/>
            </p:nvSpPr>
            <p:spPr>
              <a:xfrm>
                <a:off x="355460" y="1513430"/>
                <a:ext cx="4992521" cy="335413"/>
              </a:xfrm>
              <a:prstGeom prst="rect">
                <a:avLst/>
              </a:prstGeom>
              <a:blipFill>
                <a:blip r:embed="rId4"/>
                <a:stretch>
                  <a:fillRect l="-611" r="-122" b="-2909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C05A25B-EE3C-4454-AEDB-CF4408758443}"/>
                  </a:ext>
                </a:extLst>
              </p:cNvPr>
              <p:cNvSpPr txBox="1"/>
              <p:nvPr/>
            </p:nvSpPr>
            <p:spPr>
              <a:xfrm>
                <a:off x="335544" y="2096883"/>
                <a:ext cx="5059526"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2</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rad>
                        <m:radPr>
                          <m:degHide m:val="on"/>
                          <m:ctrlPr>
                            <a:rPr lang="pt-PT" b="0" i="1" smtClean="0">
                              <a:latin typeface="Cambria Math" panose="02040503050406030204" pitchFamily="18" charset="0"/>
                            </a:rPr>
                          </m:ctrlPr>
                        </m:radPr>
                        <m:deg/>
                        <m:e>
                          <m:sSup>
                            <m:sSupPr>
                              <m:ctrlPr>
                                <a:rPr lang="pt-PT" b="0" i="1" smtClean="0">
                                  <a:latin typeface="Cambria Math" panose="02040503050406030204" pitchFamily="18" charset="0"/>
                                </a:rPr>
                              </m:ctrlPr>
                            </m:sSupPr>
                            <m:e>
                              <m:r>
                                <a:rPr lang="pt-PT" b="0" i="1" smtClean="0">
                                  <a:latin typeface="Cambria Math" panose="02040503050406030204" pitchFamily="18" charset="0"/>
                                </a:rPr>
                                <m:t>(</m:t>
                              </m:r>
                              <m:r>
                                <a:rPr lang="pt-PT" b="0" i="1" smtClean="0">
                                  <a:latin typeface="Cambria Math" panose="02040503050406030204" pitchFamily="18" charset="0"/>
                                </a:rPr>
                                <m:t>𝑥</m:t>
                              </m:r>
                              <m:d>
                                <m:dPr>
                                  <m:ctrlPr>
                                    <a:rPr lang="pt-PT" b="0" i="1" smtClean="0">
                                      <a:latin typeface="Cambria Math" panose="02040503050406030204" pitchFamily="18" charset="0"/>
                                    </a:rPr>
                                  </m:ctrlPr>
                                </m:dPr>
                                <m:e>
                                  <m:r>
                                    <a:rPr lang="pt-PT" b="0" i="1" smtClean="0">
                                      <a:latin typeface="Cambria Math" panose="02040503050406030204" pitchFamily="18" charset="0"/>
                                    </a:rPr>
                                    <m:t>𝑡</m:t>
                                  </m:r>
                                </m:e>
                              </m:d>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𝑟</m:t>
                                  </m:r>
                                </m:sub>
                              </m:sSub>
                              <m:r>
                                <a:rPr lang="pt-PT" b="0" i="1" smtClean="0">
                                  <a:latin typeface="Cambria Math" panose="02040503050406030204" pitchFamily="18" charset="0"/>
                                </a:rPr>
                                <m:t>)</m:t>
                              </m:r>
                            </m:e>
                            <m:sup>
                              <m:r>
                                <a:rPr lang="pt-PT" b="0" i="1" smtClean="0">
                                  <a:latin typeface="Cambria Math" panose="02040503050406030204" pitchFamily="18" charset="0"/>
                                </a:rPr>
                                <m:t>2</m:t>
                              </m:r>
                            </m:sup>
                          </m:sSup>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m:t>
                              </m:r>
                              <m:r>
                                <a:rPr lang="pt-PT" b="0" i="1" smtClean="0">
                                  <a:latin typeface="Cambria Math" panose="02040503050406030204" pitchFamily="18" charset="0"/>
                                </a:rPr>
                                <m:t>𝑦</m:t>
                              </m:r>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𝑦</m:t>
                                  </m:r>
                                </m:e>
                                <m:sub>
                                  <m:r>
                                    <a:rPr lang="pt-PT" b="0" i="1" smtClean="0">
                                      <a:latin typeface="Cambria Math" panose="02040503050406030204" pitchFamily="18" charset="0"/>
                                    </a:rPr>
                                    <m:t>𝑟</m:t>
                                  </m:r>
                                </m:sub>
                              </m:sSub>
                              <m:r>
                                <a:rPr lang="pt-PT" i="1">
                                  <a:latin typeface="Cambria Math" panose="02040503050406030204" pitchFamily="18" charset="0"/>
                                </a:rPr>
                                <m:t>)</m:t>
                              </m:r>
                            </m:e>
                            <m:sup>
                              <m:r>
                                <a:rPr lang="pt-PT" i="1">
                                  <a:latin typeface="Cambria Math" panose="02040503050406030204" pitchFamily="18" charset="0"/>
                                </a:rPr>
                                <m:t>2</m:t>
                              </m:r>
                            </m:sup>
                          </m:sSup>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m:t>
                              </m:r>
                              <m:r>
                                <a:rPr lang="pt-PT" b="0" i="1" smtClean="0">
                                  <a:latin typeface="Cambria Math" panose="02040503050406030204" pitchFamily="18" charset="0"/>
                                </a:rPr>
                                <m:t>𝑧</m:t>
                              </m:r>
                              <m:d>
                                <m:dPr>
                                  <m:ctrlPr>
                                    <a:rPr lang="pt-PT" i="1">
                                      <a:latin typeface="Cambria Math" panose="02040503050406030204" pitchFamily="18" charset="0"/>
                                    </a:rPr>
                                  </m:ctrlPr>
                                </m:dPr>
                                <m:e>
                                  <m:r>
                                    <a:rPr lang="pt-PT" i="1">
                                      <a:latin typeface="Cambria Math" panose="02040503050406030204" pitchFamily="18" charset="0"/>
                                    </a:rPr>
                                    <m:t>𝑡</m:t>
                                  </m:r>
                                </m:e>
                              </m:d>
                              <m:r>
                                <a:rPr lang="pt-PT" i="1">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𝑧</m:t>
                                  </m:r>
                                </m:e>
                                <m:sub>
                                  <m:r>
                                    <a:rPr lang="pt-PT" b="0" i="1" smtClean="0">
                                      <a:latin typeface="Cambria Math" panose="02040503050406030204" pitchFamily="18" charset="0"/>
                                    </a:rPr>
                                    <m:t>𝑟</m:t>
                                  </m:r>
                                </m:sub>
                              </m:sSub>
                              <m:r>
                                <a:rPr lang="pt-PT" i="1">
                                  <a:latin typeface="Cambria Math" panose="02040503050406030204" pitchFamily="18" charset="0"/>
                                </a:rPr>
                                <m:t>)</m:t>
                              </m:r>
                            </m:e>
                            <m:sup>
                              <m:r>
                                <a:rPr lang="pt-PT" i="1">
                                  <a:latin typeface="Cambria Math" panose="02040503050406030204" pitchFamily="18" charset="0"/>
                                </a:rPr>
                                <m:t>2</m:t>
                              </m:r>
                            </m:sup>
                          </m:sSup>
                        </m:e>
                      </m:rad>
                    </m:oMath>
                  </m:oMathPara>
                </a14:m>
                <a:endParaRPr lang="pt-PT" dirty="0"/>
              </a:p>
            </p:txBody>
          </p:sp>
        </mc:Choice>
        <mc:Fallback xmlns="">
          <p:sp>
            <p:nvSpPr>
              <p:cNvPr id="14" name="CaixaDeTexto 13">
                <a:extLst>
                  <a:ext uri="{FF2B5EF4-FFF2-40B4-BE49-F238E27FC236}">
                    <a16:creationId xmlns:a16="http://schemas.microsoft.com/office/drawing/2014/main" id="{4C05A25B-EE3C-4454-AEDB-CF4408758443}"/>
                  </a:ext>
                </a:extLst>
              </p:cNvPr>
              <p:cNvSpPr txBox="1">
                <a:spLocks noRot="1" noChangeAspect="1" noMove="1" noResize="1" noEditPoints="1" noAdjustHandles="1" noChangeArrowheads="1" noChangeShapeType="1" noTextEdit="1"/>
              </p:cNvSpPr>
              <p:nvPr/>
            </p:nvSpPr>
            <p:spPr>
              <a:xfrm>
                <a:off x="335544" y="2096883"/>
                <a:ext cx="5059526" cy="335413"/>
              </a:xfrm>
              <a:prstGeom prst="rect">
                <a:avLst/>
              </a:prstGeom>
              <a:blipFill>
                <a:blip r:embed="rId5"/>
                <a:stretch>
                  <a:fillRect l="-361" b="-2909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E15FAD98-A21D-49FF-8AB5-93ED54DC345D}"/>
                  </a:ext>
                </a:extLst>
              </p:cNvPr>
              <p:cNvSpPr txBox="1"/>
              <p:nvPr/>
            </p:nvSpPr>
            <p:spPr>
              <a:xfrm>
                <a:off x="335544" y="2632924"/>
                <a:ext cx="412196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𝑏</m:t>
                          </m:r>
                        </m:sub>
                      </m:sSub>
                      <m:r>
                        <a:rPr lang="pt-PT" b="0" i="1" smtClean="0">
                          <a:latin typeface="Cambria Math" panose="02040503050406030204" pitchFamily="18" charset="0"/>
                        </a:rPr>
                        <m:t>=</m:t>
                      </m:r>
                      <m:rad>
                        <m:radPr>
                          <m:degHide m:val="on"/>
                          <m:ctrlPr>
                            <a:rPr lang="pt-PT" b="0" i="1" smtClean="0">
                              <a:latin typeface="Cambria Math" panose="02040503050406030204" pitchFamily="18" charset="0"/>
                            </a:rPr>
                          </m:ctrlPr>
                        </m:radPr>
                        <m:deg/>
                        <m:e>
                          <m:sSup>
                            <m:sSupPr>
                              <m:ctrlPr>
                                <a:rPr lang="pt-PT" b="0" i="1" smtClean="0">
                                  <a:latin typeface="Cambria Math" panose="02040503050406030204" pitchFamily="18" charset="0"/>
                                </a:rPr>
                              </m:ctrlPr>
                            </m:sSupPr>
                            <m:e>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𝑥</m:t>
                                  </m:r>
                                </m:e>
                                <m:sub>
                                  <m:r>
                                    <a:rPr lang="pt-PT" i="1">
                                      <a:latin typeface="Cambria Math" panose="02040503050406030204" pitchFamily="18" charset="0"/>
                                    </a:rPr>
                                    <m:t>𝑡</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𝑟</m:t>
                                  </m:r>
                                </m:sub>
                              </m:sSub>
                              <m:r>
                                <a:rPr lang="pt-PT" b="0" i="1" smtClean="0">
                                  <a:latin typeface="Cambria Math" panose="02040503050406030204" pitchFamily="18" charset="0"/>
                                </a:rPr>
                                <m:t>)</m:t>
                              </m:r>
                            </m:e>
                            <m:sup>
                              <m:r>
                                <a:rPr lang="pt-PT" b="0" i="1" smtClean="0">
                                  <a:latin typeface="Cambria Math" panose="02040503050406030204" pitchFamily="18" charset="0"/>
                                </a:rPr>
                                <m:t>2</m:t>
                              </m:r>
                            </m:sup>
                          </m:sSup>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𝑦</m:t>
                                  </m:r>
                                </m:e>
                                <m:sub>
                                  <m:r>
                                    <a:rPr lang="pt-PT" i="1">
                                      <a:latin typeface="Cambria Math" panose="02040503050406030204" pitchFamily="18" charset="0"/>
                                    </a:rPr>
                                    <m:t>𝑡</m:t>
                                  </m:r>
                                </m:sub>
                              </m:sSub>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𝑦</m:t>
                                  </m:r>
                                </m:e>
                                <m:sub>
                                  <m:r>
                                    <a:rPr lang="pt-PT" b="0" i="1" smtClean="0">
                                      <a:latin typeface="Cambria Math" panose="02040503050406030204" pitchFamily="18" charset="0"/>
                                    </a:rPr>
                                    <m:t>𝑟</m:t>
                                  </m:r>
                                </m:sub>
                              </m:sSub>
                              <m:r>
                                <a:rPr lang="pt-PT" i="1">
                                  <a:latin typeface="Cambria Math" panose="02040503050406030204" pitchFamily="18" charset="0"/>
                                </a:rPr>
                                <m:t>)</m:t>
                              </m:r>
                            </m:e>
                            <m:sup>
                              <m:r>
                                <a:rPr lang="pt-PT" i="1">
                                  <a:latin typeface="Cambria Math" panose="02040503050406030204" pitchFamily="18" charset="0"/>
                                </a:rPr>
                                <m:t>2</m:t>
                              </m:r>
                            </m:sup>
                          </m:sSup>
                          <m:r>
                            <a:rPr lang="pt-PT" b="0" i="1" smtClean="0">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𝑧</m:t>
                                  </m:r>
                                </m:e>
                                <m:sub>
                                  <m:r>
                                    <a:rPr lang="pt-PT" i="1">
                                      <a:latin typeface="Cambria Math" panose="02040503050406030204" pitchFamily="18" charset="0"/>
                                    </a:rPr>
                                    <m:t>𝑡</m:t>
                                  </m:r>
                                </m:sub>
                              </m:sSub>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𝑧</m:t>
                                  </m:r>
                                </m:e>
                                <m:sub>
                                  <m:r>
                                    <a:rPr lang="pt-PT" b="0" i="1" smtClean="0">
                                      <a:latin typeface="Cambria Math" panose="02040503050406030204" pitchFamily="18" charset="0"/>
                                    </a:rPr>
                                    <m:t>𝑟</m:t>
                                  </m:r>
                                </m:sub>
                              </m:sSub>
                              <m:r>
                                <a:rPr lang="pt-PT" i="1">
                                  <a:latin typeface="Cambria Math" panose="02040503050406030204" pitchFamily="18" charset="0"/>
                                </a:rPr>
                                <m:t>)</m:t>
                              </m:r>
                            </m:e>
                            <m:sup>
                              <m:r>
                                <a:rPr lang="pt-PT" i="1">
                                  <a:latin typeface="Cambria Math" panose="02040503050406030204" pitchFamily="18" charset="0"/>
                                </a:rPr>
                                <m:t>2</m:t>
                              </m:r>
                            </m:sup>
                          </m:sSup>
                        </m:e>
                      </m:rad>
                    </m:oMath>
                  </m:oMathPara>
                </a14:m>
                <a:endParaRPr lang="pt-PT" dirty="0"/>
              </a:p>
            </p:txBody>
          </p:sp>
        </mc:Choice>
        <mc:Fallback xmlns="">
          <p:sp>
            <p:nvSpPr>
              <p:cNvPr id="15" name="CaixaDeTexto 14">
                <a:extLst>
                  <a:ext uri="{FF2B5EF4-FFF2-40B4-BE49-F238E27FC236}">
                    <a16:creationId xmlns:a16="http://schemas.microsoft.com/office/drawing/2014/main" id="{E15FAD98-A21D-49FF-8AB5-93ED54DC345D}"/>
                  </a:ext>
                </a:extLst>
              </p:cNvPr>
              <p:cNvSpPr txBox="1">
                <a:spLocks noRot="1" noChangeAspect="1" noMove="1" noResize="1" noEditPoints="1" noAdjustHandles="1" noChangeArrowheads="1" noChangeShapeType="1" noTextEdit="1"/>
              </p:cNvSpPr>
              <p:nvPr/>
            </p:nvSpPr>
            <p:spPr>
              <a:xfrm>
                <a:off x="335544" y="2632924"/>
                <a:ext cx="4121961" cy="335413"/>
              </a:xfrm>
              <a:prstGeom prst="rect">
                <a:avLst/>
              </a:prstGeom>
              <a:blipFill>
                <a:blip r:embed="rId6"/>
                <a:stretch>
                  <a:fillRect l="-740" r="-296" b="-2909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9E9FAFD-69FF-4A45-925D-696A58B06864}"/>
                  </a:ext>
                </a:extLst>
              </p:cNvPr>
              <p:cNvSpPr txBox="1"/>
              <p:nvPr/>
            </p:nvSpPr>
            <p:spPr>
              <a:xfrm>
                <a:off x="399344" y="4139094"/>
                <a:ext cx="2463816" cy="276999"/>
              </a:xfrm>
              <a:prstGeom prst="rect">
                <a:avLst/>
              </a:prstGeom>
              <a:noFill/>
            </p:spPr>
            <p:txBody>
              <a:bodyPr wrap="none" lIns="0" tIns="0" rIns="0" bIns="0" rtlCol="0">
                <a:spAutoFit/>
              </a:bodyPr>
              <a:lstStyle/>
              <a:p>
                <a:r>
                  <a:rPr lang="pt-PT" dirty="0"/>
                  <a:t>R(t)</a:t>
                </a:r>
                <a14:m>
                  <m:oMath xmlns:m="http://schemas.openxmlformats.org/officeDocument/2006/math">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𝑅</m:t>
                        </m:r>
                      </m:e>
                      <m:sub>
                        <m:r>
                          <a:rPr lang="pt-PT" i="1">
                            <a:latin typeface="Cambria Math" panose="02040503050406030204" pitchFamily="18" charset="0"/>
                          </a:rPr>
                          <m:t>1</m:t>
                        </m:r>
                      </m:sub>
                    </m:sSub>
                    <m:d>
                      <m:dPr>
                        <m:ctrlPr>
                          <a:rPr lang="pt-PT" i="1">
                            <a:latin typeface="Cambria Math" panose="02040503050406030204" pitchFamily="18" charset="0"/>
                          </a:rPr>
                        </m:ctrlPr>
                      </m:dPr>
                      <m:e>
                        <m:r>
                          <a:rPr lang="pt-PT" i="1">
                            <a:latin typeface="Cambria Math" panose="02040503050406030204" pitchFamily="18" charset="0"/>
                          </a:rPr>
                          <m:t>𝑡</m:t>
                        </m:r>
                      </m:e>
                    </m:d>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𝑅</m:t>
                        </m:r>
                      </m:e>
                      <m:sub>
                        <m:r>
                          <a:rPr lang="pt-PT" i="1">
                            <a:latin typeface="Cambria Math" panose="02040503050406030204" pitchFamily="18" charset="0"/>
                          </a:rPr>
                          <m:t>2</m:t>
                        </m:r>
                      </m:sub>
                    </m:sSub>
                    <m:d>
                      <m:dPr>
                        <m:ctrlPr>
                          <a:rPr lang="pt-PT" i="1">
                            <a:latin typeface="Cambria Math" panose="02040503050406030204" pitchFamily="18" charset="0"/>
                          </a:rPr>
                        </m:ctrlPr>
                      </m:dPr>
                      <m:e>
                        <m:r>
                          <a:rPr lang="pt-PT" i="1">
                            <a:latin typeface="Cambria Math" panose="02040503050406030204" pitchFamily="18" charset="0"/>
                          </a:rPr>
                          <m:t>𝑡</m:t>
                        </m:r>
                      </m:e>
                    </m:d>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𝑅</m:t>
                        </m:r>
                      </m:e>
                      <m:sub>
                        <m:r>
                          <a:rPr lang="pt-PT" i="1">
                            <a:latin typeface="Cambria Math" panose="02040503050406030204" pitchFamily="18" charset="0"/>
                          </a:rPr>
                          <m:t>𝑏</m:t>
                        </m:r>
                      </m:sub>
                    </m:sSub>
                  </m:oMath>
                </a14:m>
                <a:endParaRPr lang="pt-PT" dirty="0"/>
              </a:p>
            </p:txBody>
          </p:sp>
        </mc:Choice>
        <mc:Fallback xmlns="">
          <p:sp>
            <p:nvSpPr>
              <p:cNvPr id="16" name="CaixaDeTexto 15">
                <a:extLst>
                  <a:ext uri="{FF2B5EF4-FFF2-40B4-BE49-F238E27FC236}">
                    <a16:creationId xmlns:a16="http://schemas.microsoft.com/office/drawing/2014/main" id="{69E9FAFD-69FF-4A45-925D-696A58B06864}"/>
                  </a:ext>
                </a:extLst>
              </p:cNvPr>
              <p:cNvSpPr txBox="1">
                <a:spLocks noRot="1" noChangeAspect="1" noMove="1" noResize="1" noEditPoints="1" noAdjustHandles="1" noChangeArrowheads="1" noChangeShapeType="1" noTextEdit="1"/>
              </p:cNvSpPr>
              <p:nvPr/>
            </p:nvSpPr>
            <p:spPr>
              <a:xfrm>
                <a:off x="399344" y="4139094"/>
                <a:ext cx="2463816" cy="276999"/>
              </a:xfrm>
              <a:prstGeom prst="rect">
                <a:avLst/>
              </a:prstGeom>
              <a:blipFill>
                <a:blip r:embed="rId7"/>
                <a:stretch>
                  <a:fillRect l="-5941" t="-28889" r="-1485" b="-5111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FE75C2BC-DFD5-4ABA-A694-ED669417A180}"/>
                  </a:ext>
                </a:extLst>
              </p:cNvPr>
              <p:cNvSpPr txBox="1"/>
              <p:nvPr/>
            </p:nvSpPr>
            <p:spPr>
              <a:xfrm>
                <a:off x="59246" y="5256774"/>
                <a:ext cx="2124941" cy="425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PT" b="0" i="0" smtClean="0">
                          <a:latin typeface="Cambria Math" panose="02040503050406030204" pitchFamily="18" charset="0"/>
                        </a:rPr>
                        <m:t>v</m:t>
                      </m:r>
                      <m:r>
                        <a:rPr lang="pt-PT" b="0" i="0" smtClean="0">
                          <a:latin typeface="Cambria Math" panose="02040503050406030204" pitchFamily="18" charset="0"/>
                        </a:rPr>
                        <m:t>(</m:t>
                      </m:r>
                      <m:r>
                        <m:rPr>
                          <m:sty m:val="p"/>
                        </m:rPr>
                        <a:rPr lang="pt-PT" b="0" i="0" smtClean="0">
                          <a:latin typeface="Cambria Math" panose="02040503050406030204" pitchFamily="18" charset="0"/>
                        </a:rPr>
                        <m:t>t</m:t>
                      </m:r>
                      <m:r>
                        <a:rPr lang="pt-PT" b="0" i="0" smtClean="0">
                          <a:latin typeface="Cambria Math" panose="02040503050406030204" pitchFamily="18" charset="0"/>
                        </a:rPr>
                        <m:t>)</m:t>
                      </m:r>
                      <m:r>
                        <a:rPr lang="pt-PT" b="0" i="1" smtClean="0">
                          <a:latin typeface="Cambria Math" panose="02040503050406030204" pitchFamily="18" charset="0"/>
                        </a:rPr>
                        <m:t>=</m:t>
                      </m:r>
                      <m:f>
                        <m:fPr>
                          <m:type m:val="skw"/>
                          <m:ctrlPr>
                            <a:rPr lang="pt-PT" b="0" i="1" smtClean="0">
                              <a:latin typeface="Cambria Math" panose="02040503050406030204" pitchFamily="18" charset="0"/>
                            </a:rPr>
                          </m:ctrlPr>
                        </m:fPr>
                        <m:num>
                          <m:r>
                            <a:rPr lang="pt-PT" b="0" i="1" smtClean="0">
                              <a:latin typeface="Cambria Math" panose="02040503050406030204" pitchFamily="18" charset="0"/>
                            </a:rPr>
                            <m:t>𝑑𝑅</m:t>
                          </m:r>
                          <m:r>
                            <a:rPr lang="pt-PT" b="0" i="1" smtClean="0">
                              <a:latin typeface="Cambria Math" panose="02040503050406030204" pitchFamily="18" charset="0"/>
                            </a:rPr>
                            <m:t>(</m:t>
                          </m:r>
                          <m:r>
                            <a:rPr lang="pt-PT" b="0" i="1" smtClean="0">
                              <a:latin typeface="Cambria Math" panose="02040503050406030204" pitchFamily="18" charset="0"/>
                            </a:rPr>
                            <m:t>𝑡</m:t>
                          </m:r>
                          <m:r>
                            <a:rPr lang="pt-PT" b="0" i="1" smtClean="0">
                              <a:latin typeface="Cambria Math" panose="02040503050406030204" pitchFamily="18" charset="0"/>
                            </a:rPr>
                            <m:t>)</m:t>
                          </m:r>
                        </m:num>
                        <m:den>
                          <m:r>
                            <a:rPr lang="pt-PT" b="0" i="1" smtClean="0">
                              <a:latin typeface="Cambria Math" panose="02040503050406030204" pitchFamily="18" charset="0"/>
                            </a:rPr>
                            <m:t>𝑑𝑡</m:t>
                          </m:r>
                        </m:den>
                      </m:f>
                    </m:oMath>
                  </m:oMathPara>
                </a14:m>
                <a:endParaRPr lang="pt-PT" dirty="0"/>
              </a:p>
            </p:txBody>
          </p:sp>
        </mc:Choice>
        <mc:Fallback xmlns="">
          <p:sp>
            <p:nvSpPr>
              <p:cNvPr id="19" name="CaixaDeTexto 18">
                <a:extLst>
                  <a:ext uri="{FF2B5EF4-FFF2-40B4-BE49-F238E27FC236}">
                    <a16:creationId xmlns:a16="http://schemas.microsoft.com/office/drawing/2014/main" id="{FE75C2BC-DFD5-4ABA-A694-ED669417A180}"/>
                  </a:ext>
                </a:extLst>
              </p:cNvPr>
              <p:cNvSpPr txBox="1">
                <a:spLocks noRot="1" noChangeAspect="1" noMove="1" noResize="1" noEditPoints="1" noAdjustHandles="1" noChangeArrowheads="1" noChangeShapeType="1" noTextEdit="1"/>
              </p:cNvSpPr>
              <p:nvPr/>
            </p:nvSpPr>
            <p:spPr>
              <a:xfrm>
                <a:off x="59246" y="5256774"/>
                <a:ext cx="2124941" cy="425629"/>
              </a:xfrm>
              <a:prstGeom prst="rect">
                <a:avLst/>
              </a:prstGeom>
              <a:blipFill>
                <a:blip r:embed="rId8"/>
                <a:stretch>
                  <a:fillRect/>
                </a:stretch>
              </a:blipFill>
            </p:spPr>
            <p:txBody>
              <a:bodyPr/>
              <a:lstStyle/>
              <a:p>
                <a:r>
                  <a:rPr lang="pt-PT">
                    <a:noFill/>
                  </a:rPr>
                  <a:t> </a:t>
                </a:r>
              </a:p>
            </p:txBody>
          </p:sp>
        </mc:Fallback>
      </mc:AlternateContent>
      <p:sp>
        <p:nvSpPr>
          <p:cNvPr id="20" name="Retângulo 19">
            <a:extLst>
              <a:ext uri="{FF2B5EF4-FFF2-40B4-BE49-F238E27FC236}">
                <a16:creationId xmlns:a16="http://schemas.microsoft.com/office/drawing/2014/main" id="{671281C3-E84D-499A-9C56-04BCB865FC6A}"/>
              </a:ext>
            </a:extLst>
          </p:cNvPr>
          <p:cNvSpPr/>
          <p:nvPr/>
        </p:nvSpPr>
        <p:spPr>
          <a:xfrm>
            <a:off x="321851" y="3692609"/>
            <a:ext cx="3419872" cy="369332"/>
          </a:xfrm>
          <a:prstGeom prst="rect">
            <a:avLst/>
          </a:prstGeom>
        </p:spPr>
        <p:txBody>
          <a:bodyPr wrap="square">
            <a:spAutoFit/>
          </a:bodyPr>
          <a:lstStyle/>
          <a:p>
            <a:r>
              <a:rPr lang="pt-PT" dirty="0" err="1"/>
              <a:t>Bistatic</a:t>
            </a:r>
            <a:r>
              <a:rPr lang="pt-PT" dirty="0"/>
              <a:t> range</a:t>
            </a:r>
          </a:p>
        </p:txBody>
      </p:sp>
      <p:sp>
        <p:nvSpPr>
          <p:cNvPr id="21" name="Retângulo 20">
            <a:extLst>
              <a:ext uri="{FF2B5EF4-FFF2-40B4-BE49-F238E27FC236}">
                <a16:creationId xmlns:a16="http://schemas.microsoft.com/office/drawing/2014/main" id="{C6CFA8FF-7E48-43CF-A96A-DE77A4F9AB76}"/>
              </a:ext>
            </a:extLst>
          </p:cNvPr>
          <p:cNvSpPr/>
          <p:nvPr/>
        </p:nvSpPr>
        <p:spPr>
          <a:xfrm>
            <a:off x="235267" y="4887442"/>
            <a:ext cx="3419872" cy="369332"/>
          </a:xfrm>
          <a:prstGeom prst="rect">
            <a:avLst/>
          </a:prstGeom>
        </p:spPr>
        <p:txBody>
          <a:bodyPr wrap="square">
            <a:spAutoFit/>
          </a:bodyPr>
          <a:lstStyle/>
          <a:p>
            <a:r>
              <a:rPr lang="pt-PT" dirty="0" err="1"/>
              <a:t>Bistatic</a:t>
            </a:r>
            <a:r>
              <a:rPr lang="pt-PT" dirty="0"/>
              <a:t> </a:t>
            </a:r>
            <a:r>
              <a:rPr lang="pt-PT" dirty="0" err="1"/>
              <a:t>velocity</a:t>
            </a:r>
            <a:endParaRPr lang="pt-PT" dirty="0"/>
          </a:p>
        </p:txBody>
      </p:sp>
      <p:sp>
        <p:nvSpPr>
          <p:cNvPr id="13" name="Marcador de Posição de Conteúdo 7167">
            <a:extLst>
              <a:ext uri="{FF2B5EF4-FFF2-40B4-BE49-F238E27FC236}">
                <a16:creationId xmlns:a16="http://schemas.microsoft.com/office/drawing/2014/main" id="{6798CFDF-0B74-4F44-90BE-3D9EE4405EA3}"/>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Tree>
    <p:extLst>
      <p:ext uri="{BB962C8B-B14F-4D97-AF65-F5344CB8AC3E}">
        <p14:creationId xmlns:p14="http://schemas.microsoft.com/office/powerpoint/2010/main" val="74166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Posição do Número do Diapositivo 1"/>
          <p:cNvSpPr>
            <a:spLocks noGrp="1"/>
          </p:cNvSpPr>
          <p:nvPr>
            <p:ph type="sldNum" sz="quarter" idx="11"/>
          </p:nvPr>
        </p:nvSpPr>
        <p:spPr/>
        <p:txBody>
          <a:bodyPr/>
          <a:lstStyle/>
          <a:p>
            <a:pPr>
              <a:defRPr/>
            </a:pPr>
            <a:fld id="{644EA695-5295-4583-B202-2D656B9EA441}" type="slidenum">
              <a:rPr lang="pt-PT" altLang="pt-PT" smtClean="0"/>
              <a:pPr>
                <a:defRPr/>
              </a:pPr>
              <a:t>9</a:t>
            </a:fld>
            <a:endParaRPr lang="pt-PT" altLang="pt-PT"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9E9FAFD-69FF-4A45-925D-696A58B06864}"/>
                  </a:ext>
                </a:extLst>
              </p:cNvPr>
              <p:cNvSpPr txBox="1"/>
              <p:nvPr/>
            </p:nvSpPr>
            <p:spPr>
              <a:xfrm>
                <a:off x="3347864" y="2990547"/>
                <a:ext cx="1728192" cy="438453"/>
              </a:xfrm>
              <a:prstGeom prst="rect">
                <a:avLst/>
              </a:prstGeom>
              <a:noFill/>
            </p:spPr>
            <p:txBody>
              <a:bodyPr wrap="square" lIns="0" tIns="0" rIns="0" bIns="0" rtlCol="0">
                <a:spAutoFit/>
              </a:bodyPr>
              <a:lstStyle/>
              <a:p>
                <a:r>
                  <a:rPr lang="pt-PT" dirty="0"/>
                  <a:t>r(t)</a:t>
                </a:r>
                <a14:m>
                  <m:oMath xmlns:m="http://schemas.openxmlformats.org/officeDocument/2006/math">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b="0" i="1" smtClean="0">
                            <a:latin typeface="Cambria Math" panose="02040503050406030204" pitchFamily="18" charset="0"/>
                          </a:rPr>
                          <m:t>𝑅</m:t>
                        </m:r>
                        <m:r>
                          <a:rPr lang="pt-PT" b="0" i="1" smtClean="0">
                            <a:latin typeface="Cambria Math" panose="02040503050406030204" pitchFamily="18" charset="0"/>
                          </a:rPr>
                          <m:t>+</m:t>
                        </m:r>
                        <m:r>
                          <a:rPr lang="pt-PT" b="0" i="1" smtClean="0">
                            <a:latin typeface="Cambria Math" panose="02040503050406030204" pitchFamily="18" charset="0"/>
                          </a:rPr>
                          <m:t>𝑉</m:t>
                        </m:r>
                      </m:e>
                      <m:sub>
                        <m:r>
                          <a:rPr lang="pt-PT" b="0" i="1" smtClean="0">
                            <a:latin typeface="Cambria Math" panose="02040503050406030204" pitchFamily="18" charset="0"/>
                          </a:rPr>
                          <m:t>𝑡</m:t>
                        </m:r>
                      </m:sub>
                    </m:sSub>
                    <m:r>
                      <a:rPr lang="pt-PT" b="0" i="1" smtClean="0">
                        <a:latin typeface="Cambria Math" panose="02040503050406030204" pitchFamily="18" charset="0"/>
                      </a:rPr>
                      <m:t>+</m:t>
                    </m:r>
                    <m:f>
                      <m:fPr>
                        <m:ctrlPr>
                          <a:rPr lang="pt-PT" b="0" i="1" smtClean="0">
                            <a:latin typeface="Cambria Math" panose="02040503050406030204" pitchFamily="18" charset="0"/>
                          </a:rPr>
                        </m:ctrlPr>
                      </m:fPr>
                      <m:num>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𝐴</m:t>
                            </m:r>
                          </m:e>
                          <m:sub>
                            <m:r>
                              <a:rPr lang="pt-PT" b="0" i="1" smtClean="0">
                                <a:latin typeface="Cambria Math" panose="02040503050406030204" pitchFamily="18" charset="0"/>
                              </a:rPr>
                              <m:t>𝑡</m:t>
                            </m:r>
                          </m:sub>
                          <m:sup>
                            <m:r>
                              <a:rPr lang="pt-PT" b="0" i="1" smtClean="0">
                                <a:latin typeface="Cambria Math" panose="02040503050406030204" pitchFamily="18" charset="0"/>
                              </a:rPr>
                              <m:t>2</m:t>
                            </m:r>
                          </m:sup>
                        </m:sSubSup>
                      </m:num>
                      <m:den>
                        <m:r>
                          <a:rPr lang="pt-PT" b="0" i="1" smtClean="0">
                            <a:latin typeface="Cambria Math" panose="02040503050406030204" pitchFamily="18" charset="0"/>
                          </a:rPr>
                          <m:t>2</m:t>
                        </m:r>
                      </m:den>
                    </m:f>
                  </m:oMath>
                </a14:m>
                <a:endParaRPr lang="pt-PT" dirty="0"/>
              </a:p>
            </p:txBody>
          </p:sp>
        </mc:Choice>
        <mc:Fallback xmlns="">
          <p:sp>
            <p:nvSpPr>
              <p:cNvPr id="16" name="CaixaDeTexto 15">
                <a:extLst>
                  <a:ext uri="{FF2B5EF4-FFF2-40B4-BE49-F238E27FC236}">
                    <a16:creationId xmlns:a16="http://schemas.microsoft.com/office/drawing/2014/main" id="{69E9FAFD-69FF-4A45-925D-696A58B06864}"/>
                  </a:ext>
                </a:extLst>
              </p:cNvPr>
              <p:cNvSpPr txBox="1">
                <a:spLocks noRot="1" noChangeAspect="1" noMove="1" noResize="1" noEditPoints="1" noAdjustHandles="1" noChangeArrowheads="1" noChangeShapeType="1" noTextEdit="1"/>
              </p:cNvSpPr>
              <p:nvPr/>
            </p:nvSpPr>
            <p:spPr>
              <a:xfrm>
                <a:off x="3347864" y="2990547"/>
                <a:ext cx="1728192" cy="438453"/>
              </a:xfrm>
              <a:prstGeom prst="rect">
                <a:avLst/>
              </a:prstGeom>
              <a:blipFill>
                <a:blip r:embed="rId3"/>
                <a:stretch>
                  <a:fillRect l="-8099" b="-18056"/>
                </a:stretch>
              </a:blipFill>
            </p:spPr>
            <p:txBody>
              <a:bodyPr/>
              <a:lstStyle/>
              <a:p>
                <a:r>
                  <a:rPr lang="pt-PT">
                    <a:noFill/>
                  </a:rPr>
                  <a:t> </a:t>
                </a:r>
              </a:p>
            </p:txBody>
          </p:sp>
        </mc:Fallback>
      </mc:AlternateContent>
      <p:sp>
        <p:nvSpPr>
          <p:cNvPr id="20" name="Retângulo 19">
            <a:extLst>
              <a:ext uri="{FF2B5EF4-FFF2-40B4-BE49-F238E27FC236}">
                <a16:creationId xmlns:a16="http://schemas.microsoft.com/office/drawing/2014/main" id="{671281C3-E84D-499A-9C56-04BCB865FC6A}"/>
              </a:ext>
            </a:extLst>
          </p:cNvPr>
          <p:cNvSpPr/>
          <p:nvPr/>
        </p:nvSpPr>
        <p:spPr>
          <a:xfrm>
            <a:off x="235266" y="1416560"/>
            <a:ext cx="8441189" cy="1200329"/>
          </a:xfrm>
          <a:prstGeom prst="rect">
            <a:avLst/>
          </a:prstGeom>
        </p:spPr>
        <p:txBody>
          <a:bodyPr wrap="square">
            <a:spAutoFit/>
          </a:bodyPr>
          <a:lstStyle/>
          <a:p>
            <a:r>
              <a:rPr lang="pt-PT" dirty="0"/>
              <a:t>Tendo em conta o </a:t>
            </a:r>
            <a:r>
              <a:rPr lang="pt-PT" i="1" dirty="0" err="1"/>
              <a:t>bistatic</a:t>
            </a:r>
            <a:r>
              <a:rPr lang="pt-PT" i="1" dirty="0"/>
              <a:t> range </a:t>
            </a:r>
            <a:r>
              <a:rPr lang="pt-PT" dirty="0"/>
              <a:t>e a </a:t>
            </a:r>
            <a:r>
              <a:rPr lang="pt-PT" i="1" dirty="0" err="1"/>
              <a:t>bistatic</a:t>
            </a:r>
            <a:r>
              <a:rPr lang="pt-PT" i="1" dirty="0"/>
              <a:t> </a:t>
            </a:r>
            <a:r>
              <a:rPr lang="pt-PT" i="1" dirty="0" err="1"/>
              <a:t>velocity</a:t>
            </a:r>
            <a:r>
              <a:rPr lang="pt-PT" dirty="0"/>
              <a:t>, pode-se construir uma equação para um </a:t>
            </a:r>
            <a:r>
              <a:rPr lang="pt-PT" dirty="0" err="1"/>
              <a:t>Extended</a:t>
            </a:r>
            <a:r>
              <a:rPr lang="pt-PT" dirty="0"/>
              <a:t> </a:t>
            </a:r>
            <a:r>
              <a:rPr lang="pt-PT" dirty="0" err="1"/>
              <a:t>Kalman</a:t>
            </a:r>
            <a:r>
              <a:rPr lang="pt-PT" dirty="0"/>
              <a:t> </a:t>
            </a:r>
            <a:r>
              <a:rPr lang="pt-PT" dirty="0" err="1"/>
              <a:t>Filter</a:t>
            </a:r>
            <a:r>
              <a:rPr lang="pt-PT" dirty="0"/>
              <a:t> (EKF). Para o efeito do seguimento em coordenadas </a:t>
            </a:r>
            <a:r>
              <a:rPr lang="pt-PT" dirty="0" err="1"/>
              <a:t>biestáticas</a:t>
            </a:r>
            <a:r>
              <a:rPr lang="pt-PT" dirty="0"/>
              <a:t>, pode-se aproximar a equação de </a:t>
            </a:r>
            <a:r>
              <a:rPr lang="pt-PT" dirty="0" err="1"/>
              <a:t>bistatic</a:t>
            </a:r>
            <a:r>
              <a:rPr lang="pt-PT" dirty="0"/>
              <a:t> range a um polinómio de segundo grau:</a:t>
            </a:r>
          </a:p>
        </p:txBody>
      </p:sp>
      <p:sp>
        <p:nvSpPr>
          <p:cNvPr id="7" name="Marcador de Posição de Conteúdo 7167">
            <a:extLst>
              <a:ext uri="{FF2B5EF4-FFF2-40B4-BE49-F238E27FC236}">
                <a16:creationId xmlns:a16="http://schemas.microsoft.com/office/drawing/2014/main" id="{8F1277D2-1173-435B-A616-6CCB5149684F}"/>
              </a:ext>
            </a:extLst>
          </p:cNvPr>
          <p:cNvSpPr txBox="1">
            <a:spLocks/>
          </p:cNvSpPr>
          <p:nvPr/>
        </p:nvSpPr>
        <p:spPr bwMode="auto">
          <a:xfrm>
            <a:off x="1403648" y="188639"/>
            <a:ext cx="7488392" cy="7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r" rtl="0" eaLnBrk="0" fontAlgn="base" hangingPunct="0">
              <a:spcBef>
                <a:spcPct val="20000"/>
              </a:spcBef>
              <a:spcAft>
                <a:spcPct val="0"/>
              </a:spcAft>
              <a:buFont typeface="Arial" panose="020B0604020202020204" pitchFamily="34" charset="0"/>
              <a:buNone/>
              <a:defRPr sz="2000" i="1" u="sng" kern="1200">
                <a:solidFill>
                  <a:schemeClr val="accent1">
                    <a:lumMod val="75000"/>
                  </a:schemeClr>
                </a:solidFill>
                <a:latin typeface="Calibri" panose="020F0502020204030204" pitchFamily="34" charset="0"/>
                <a:ea typeface="+mn-ea"/>
                <a:cs typeface="Calibri" panose="020F0502020204030204" pitchFamily="34" charset="0"/>
              </a:defRPr>
            </a:lvl1pPr>
            <a:lvl2pPr marL="355600"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2pPr>
            <a:lvl3pPr marL="7127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3pPr>
            <a:lvl4pPr marL="1081088"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4pPr>
            <a:lvl5pPr marL="1436687" indent="0" algn="l" rtl="0" eaLnBrk="0" fontAlgn="base" hangingPunct="0">
              <a:spcBef>
                <a:spcPct val="20000"/>
              </a:spcBef>
              <a:spcAft>
                <a:spcPct val="0"/>
              </a:spcAft>
              <a:buFont typeface="Arial" panose="020B0604020202020204" pitchFamily="34" charset="0"/>
              <a:buNone/>
              <a:defRPr sz="2400" kern="1200">
                <a:solidFill>
                  <a:schemeClr val="tx1">
                    <a:lumMod val="65000"/>
                    <a:lumOff val="35000"/>
                  </a:schemeClr>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r"/>
            <a:r>
              <a:rPr lang="pt-PT" sz="3000">
                <a:latin typeface="Calibri" panose="020F0502020204030204" pitchFamily="34" charset="0"/>
                <a:cs typeface="Calibri" panose="020F0502020204030204" pitchFamily="34" charset="0"/>
              </a:rPr>
              <a:t>Geometria PCL</a:t>
            </a:r>
          </a:p>
          <a:p>
            <a:pPr lvl="1" algn="r"/>
            <a:endParaRPr lang="pt-PT" dirty="0"/>
          </a:p>
        </p:txBody>
      </p:sp>
    </p:spTree>
    <p:extLst>
      <p:ext uri="{BB962C8B-B14F-4D97-AF65-F5344CB8AC3E}">
        <p14:creationId xmlns:p14="http://schemas.microsoft.com/office/powerpoint/2010/main" val="6515075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38173</TotalTime>
  <Words>3979</Words>
  <Application>Microsoft Office PowerPoint</Application>
  <PresentationFormat>Apresentação no Ecrã (4:3)</PresentationFormat>
  <Paragraphs>719</Paragraphs>
  <Slides>57</Slides>
  <Notes>52</Notes>
  <HiddenSlides>3</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57</vt:i4>
      </vt:variant>
    </vt:vector>
  </HeadingPairs>
  <TitlesOfParts>
    <vt:vector size="64" baseType="lpstr">
      <vt:lpstr>Arial</vt:lpstr>
      <vt:lpstr>Calibri</vt:lpstr>
      <vt:lpstr>Cambria Math</vt:lpstr>
      <vt:lpstr>Tahoma</vt:lpstr>
      <vt:lpstr>Trebuchet MS</vt:lpstr>
      <vt:lpstr>Wingdings</vt:lpstr>
      <vt:lpstr>Tema do Office</vt:lpstr>
      <vt:lpstr>Passive Coherent Location Radar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Regulamento de Identidade Visual</dc:title>
  <dc:creator>CPO BARATA</dc:creator>
  <cp:lastModifiedBy>Afonso Sénica</cp:lastModifiedBy>
  <cp:revision>737</cp:revision>
  <cp:lastPrinted>2016-05-02T09:09:02Z</cp:lastPrinted>
  <dcterms:created xsi:type="dcterms:W3CDTF">2014-03-21T12:04:45Z</dcterms:created>
  <dcterms:modified xsi:type="dcterms:W3CDTF">2020-01-17T15:58:49Z</dcterms:modified>
</cp:coreProperties>
</file>